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5" r:id="rId6"/>
    <p:sldId id="264" r:id="rId7"/>
    <p:sldId id="266" r:id="rId8"/>
    <p:sldId id="267" r:id="rId9"/>
    <p:sldId id="268" r:id="rId10"/>
    <p:sldId id="261" r:id="rId11"/>
    <p:sldId id="262" r:id="rId12"/>
    <p:sldId id="263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14" y="179654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transformations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14" y="173581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transformations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9" name="Picture 8" descr="https://www5.lunapic.com/editor/working/160499653990032656?39666916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" y="1503500"/>
            <a:ext cx="4504055" cy="264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62124" y="754944"/>
            <a:ext cx="4907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Try testing the </a:t>
            </a:r>
            <a:r xmlns:a="http://schemas.openxmlformats.org/drawingml/2006/main">
              <a:rPr lang="en" sz="2000" b="1" dirty="0"/>
              <a:t>Digital Filters menu</a:t>
            </a:r>
            <a:endParaRPr xmlns:a="http://schemas.openxmlformats.org/drawingml/2006/main"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0131" y="4432747"/>
            <a:ext cx="10160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Manufacturer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/>
              <a:t>BrandName </a:t>
            </a:r>
            <a:r xmlns:a="http://schemas.openxmlformats.org/drawingml/2006/main">
              <a:rPr lang="en" sz="2000" dirty="0"/>
              <a:t>columns </a:t>
            </a:r>
            <a:r xmlns:a="http://schemas.openxmlformats.org/drawingml/2006/main">
              <a:rPr lang="en" sz="2000" dirty="0"/>
              <a:t>there are null values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9882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2" y="1872301"/>
            <a:ext cx="3833938" cy="232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88081" y="800655"/>
            <a:ext cx="1155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Try replacing the null values with </a:t>
            </a:r>
            <a:r xmlns:a="http://schemas.openxmlformats.org/drawingml/2006/main">
              <a:rPr lang="en" sz="2000" b="1" dirty="0"/>
              <a:t>No manufacturer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/>
              <a:t>No Brand </a:t>
            </a:r>
            <a:r xmlns:a="http://schemas.openxmlformats.org/drawingml/2006/main">
              <a:rPr lang="en" sz="2000" b="1" dirty="0" err="1"/>
              <a:t>name for the </a:t>
            </a:r>
            <a:r xmlns:a="http://schemas.openxmlformats.org/drawingml/2006/main">
              <a:rPr lang="en" sz="2000" b="1" dirty="0"/>
              <a:t>Manufacturer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/>
              <a:t>BrandName </a:t>
            </a:r>
            <a:r xmlns:a="http://schemas.openxmlformats.org/drawingml/2006/main">
              <a:rPr lang="en" sz="2000" dirty="0"/>
              <a:t>columns </a:t>
            </a:r>
            <a:r xmlns:a="http://schemas.openxmlformats.org/drawingml/2006/main">
              <a:rPr lang="en" sz="2000" dirty="0"/>
              <a:t>respectively, using the </a:t>
            </a:r>
            <a:r xmlns:a="http://schemas.openxmlformats.org/drawingml/2006/main">
              <a:rPr lang="en" sz="2000" b="1" dirty="0"/>
              <a:t>Replace Values feature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8329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22947"/>
              </p:ext>
            </p:extLst>
          </p:nvPr>
        </p:nvGraphicFramePr>
        <p:xfrm>
          <a:off x="6931097" y="1409323"/>
          <a:ext cx="3935377" cy="182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09">
                  <a:extLst>
                    <a:ext uri="{9D8B030D-6E8A-4147-A177-3AD203B41FA5}">
                      <a16:colId xmlns:a16="http://schemas.microsoft.com/office/drawing/2014/main" val="3557571215"/>
                    </a:ext>
                  </a:extLst>
                </a:gridCol>
                <a:gridCol w="1493720">
                  <a:extLst>
                    <a:ext uri="{9D8B030D-6E8A-4147-A177-3AD203B41FA5}">
                      <a16:colId xmlns:a16="http://schemas.microsoft.com/office/drawing/2014/main" val="3474946662"/>
                    </a:ext>
                  </a:extLst>
                </a:gridCol>
                <a:gridCol w="1752248">
                  <a:extLst>
                    <a:ext uri="{9D8B030D-6E8A-4147-A177-3AD203B41FA5}">
                      <a16:colId xmlns:a16="http://schemas.microsoft.com/office/drawing/2014/main" val="2749525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60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Anil§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Dawson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5768346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Abbas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Wang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26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 </a:t>
                      </a:r>
                      <a:r xmlns:a="http://schemas.openxmlformats.org/drawingml/2006/main">
                        <a:rPr lang="en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bekka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Frank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2692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Kathy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Villarreal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73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Hashim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545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Jarred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Leon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070743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5" y="1409323"/>
            <a:ext cx="6182588" cy="13908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98232" y="1842550"/>
            <a:ext cx="453762" cy="87314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" y="3145180"/>
            <a:ext cx="3090797" cy="3264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118" y="3068113"/>
            <a:ext cx="3815729" cy="334199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61347" y="4739109"/>
            <a:ext cx="673769" cy="5162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691685"/>
            <a:ext cx="10024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Import data into a </a:t>
            </a:r>
            <a:r xmlns:a="http://schemas.openxmlformats.org/drawingml/2006/main">
              <a:rPr lang="en" sz="2000" b="1" dirty="0" err="1"/>
              <a:t>Names table </a:t>
            </a:r>
            <a:r xmlns:a="http://schemas.openxmlformats.org/drawingml/2006/main">
              <a:rPr lang="en" sz="2000" dirty="0"/>
              <a:t>from Excel to Power BI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3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dirty="0"/>
              <a:t>Notice that the first line shows a so-called non-printing character </a:t>
            </a:r>
            <a:r xmlns:a="http://schemas.openxmlformats.org/drawingml/2006/main">
              <a:rPr lang="en" sz="2000" b="1" dirty="0"/>
              <a:t>§ </a:t>
            </a:r>
            <a:r xmlns:a="http://schemas.openxmlformats.org/drawingml/2006/main">
              <a:rPr lang="en" sz="2000" dirty="0"/>
              <a:t>, and on the third line there is also an incorrect space in the name. </a:t>
            </a:r>
            <a:br xmlns:a="http://schemas.openxmlformats.org/drawingml/2006/main">
              <a:rPr lang="fr-FR" sz="2000" dirty="0"/>
            </a:br>
            <a:r xmlns:a="http://schemas.openxmlformats.org/drawingml/2006/main">
              <a:rPr lang="en" sz="2000" dirty="0"/>
              <a:t>Try removing the unwanted character.</a:t>
            </a:r>
            <a:endParaRPr xmlns:a="http://schemas.openxmlformats.org/drawingml/2006/main"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Look in </a:t>
            </a:r>
            <a:r xmlns:a="http://schemas.openxmlformats.org/drawingml/2006/main">
              <a:rPr lang="en" sz="2000" b="1" dirty="0"/>
              <a:t>Advanced Options</a:t>
            </a:r>
            <a:endParaRPr xmlns:a="http://schemas.openxmlformats.org/drawingml/2006/main"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Try the </a:t>
            </a:r>
            <a:r xmlns:a="http://schemas.openxmlformats.org/drawingml/2006/main">
              <a:rPr lang="en" sz="2000" b="1" dirty="0"/>
              <a:t>Replace using option</a:t>
            </a:r>
            <a:endParaRPr xmlns:a="http://schemas.openxmlformats.org/drawingml/2006/main" lang="fr-FR" sz="2000" b="1" dirty="0" smtClean="0"/>
          </a:p>
          <a:p>
            <a:r xmlns:a="http://schemas.openxmlformats.org/drawingml/2006/main">
              <a:rPr lang="en" sz="2000" b="1" dirty="0" smtClean="0"/>
              <a:t>a </a:t>
            </a:r>
            <a:r xmlns:a="http://schemas.openxmlformats.org/drawingml/2006/main">
              <a:rPr lang="en" sz="2000" b="1" dirty="0"/>
              <a:t>special character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6100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dirty="0"/>
              <a:t>Notice that the first line shows a so-called non-printing character </a:t>
            </a:r>
            <a:r xmlns:a="http://schemas.openxmlformats.org/drawingml/2006/main">
              <a:rPr lang="en" sz="2000" b="1" dirty="0"/>
              <a:t>§ </a:t>
            </a:r>
            <a:r xmlns:a="http://schemas.openxmlformats.org/drawingml/2006/main">
              <a:rPr lang="en" sz="2000" dirty="0"/>
              <a:t>, and on the third line there is also an incorrect space in the name. </a:t>
            </a:r>
            <a:br xmlns:a="http://schemas.openxmlformats.org/drawingml/2006/main">
              <a:rPr lang="fr-FR" sz="2000" dirty="0"/>
            </a:br>
            <a:r xmlns:a="http://schemas.openxmlformats.org/drawingml/2006/main">
              <a:rPr lang="en" sz="2000" dirty="0"/>
              <a:t>Try removing the unwanted character.</a:t>
            </a:r>
            <a:endParaRPr xmlns:a="http://schemas.openxmlformats.org/drawingml/2006/main"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Look in </a:t>
            </a:r>
            <a:r xmlns:a="http://schemas.openxmlformats.org/drawingml/2006/main">
              <a:rPr lang="en" sz="2000" b="1" dirty="0"/>
              <a:t>Advanced Options</a:t>
            </a:r>
            <a:endParaRPr xmlns:a="http://schemas.openxmlformats.org/drawingml/2006/main"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Try the </a:t>
            </a:r>
            <a:r xmlns:a="http://schemas.openxmlformats.org/drawingml/2006/main">
              <a:rPr lang="en" sz="2000" b="1" dirty="0"/>
              <a:t>Replace using option</a:t>
            </a:r>
            <a:endParaRPr xmlns:a="http://schemas.openxmlformats.org/drawingml/2006/main" lang="fr-FR" sz="2000" b="1" dirty="0" smtClean="0"/>
          </a:p>
          <a:p>
            <a:r xmlns:a="http://schemas.openxmlformats.org/drawingml/2006/main">
              <a:rPr lang="en" sz="2000" b="1" dirty="0" smtClean="0"/>
              <a:t>a </a:t>
            </a:r>
            <a:r xmlns:a="http://schemas.openxmlformats.org/drawingml/2006/main">
              <a:rPr lang="en" sz="2000" b="1" dirty="0"/>
              <a:t>special character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13227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91" y="1959427"/>
            <a:ext cx="8133348" cy="413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2927" y="739350"/>
            <a:ext cx="9966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Note: This lab uses the file </a:t>
            </a:r>
            <a:r xmlns:a="http://schemas.openxmlformats.org/drawingml/2006/main">
              <a:rPr lang="en" sz="2000" b="1" dirty="0" err="1"/>
              <a:t>TextSources </a:t>
            </a:r>
            <a:r xmlns:a="http://schemas.openxmlformats.org/drawingml/2006/main">
              <a:rPr lang="en" sz="2000" b="1" dirty="0"/>
              <a:t>\FactSales.txt </a:t>
            </a:r>
            <a:r xmlns:a="http://schemas.openxmlformats.org/drawingml/2006/main">
              <a:rPr lang="en" sz="2000" dirty="0"/>
              <a:t>located in the </a:t>
            </a:r>
            <a:r xmlns:a="http://schemas.openxmlformats.org/drawingml/2006/main">
              <a:rPr lang="en" sz="2000" b="1" dirty="0" err="1"/>
              <a:t>resources folder</a:t>
            </a:r>
            <a:endParaRPr xmlns:a="http://schemas.openxmlformats.org/drawingml/2006/main"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08736" y="1251295"/>
            <a:ext cx="6120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b="1" dirty="0"/>
              <a:t>FactSales.txt </a:t>
            </a:r>
            <a:endParaRPr xmlns:a="http://schemas.openxmlformats.org/drawingml/2006/main" lang="en-US" sz="2000" dirty="0"/>
            <a:r xmlns:a="http://schemas.openxmlformats.org/drawingml/2006/main">
              <a:rPr lang="en" sz="2000" dirty="0"/>
              <a:t>file is located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6" y="1465375"/>
            <a:ext cx="8818627" cy="483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93191"/>
            <a:ext cx="10595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Load the file into the editor and notice that the table structure is inconsistent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6780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61" y="1445838"/>
            <a:ext cx="8899790" cy="5053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80234" y="6077666"/>
            <a:ext cx="969402" cy="316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4605" y="817393"/>
            <a:ext cx="48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Open the query in the query editor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7311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180" y="301753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9" y="1812408"/>
            <a:ext cx="8716591" cy="2410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035" y="1874285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0362" y="2096805"/>
            <a:ext cx="433136" cy="6824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9425" y="2779296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305" y="841643"/>
            <a:ext cx="10970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Try deleting the first four lines, by selecting </a:t>
            </a:r>
            <a:r xmlns:a="http://schemas.openxmlformats.org/drawingml/2006/main">
              <a:rPr lang="en" sz="2000" b="1" dirty="0"/>
              <a:t>Home </a:t>
            </a:r>
            <a:r xmlns:a="http://schemas.openxmlformats.org/drawingml/2006/main">
              <a:rPr lang="en" sz="2000" dirty="0"/>
              <a:t>, then </a:t>
            </a:r>
            <a:r xmlns:a="http://schemas.openxmlformats.org/drawingml/2006/main">
              <a:rPr lang="en" sz="2000" b="1" dirty="0"/>
              <a:t>Delete Lines &gt; Delete First Lines</a:t>
            </a:r>
            <a:endParaRPr xmlns:a="http://schemas.openxmlformats.org/drawingml/2006/main"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25" y="3017488"/>
            <a:ext cx="479174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3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9" y="1579104"/>
            <a:ext cx="10459910" cy="14098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7996" y="1803814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682" y="2264322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844261"/>
            <a:ext cx="834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Set the first row as a set of column headers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5769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3" y="2208241"/>
            <a:ext cx="3143689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673769" y="2000679"/>
            <a:ext cx="220005" cy="28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80" t="2277" r="88892" b="91779"/>
          <a:stretch/>
        </p:blipFill>
        <p:spPr>
          <a:xfrm>
            <a:off x="2158810" y="2591946"/>
            <a:ext cx="603755" cy="398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081" y="808249"/>
            <a:ext cx="11420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Configure the appropriate column types, e.g. </a:t>
            </a:r>
            <a:r xmlns:a="http://schemas.openxmlformats.org/drawingml/2006/main">
              <a:rPr lang="en" sz="2000" b="1" dirty="0" err="1"/>
              <a:t>UnitCost </a:t>
            </a:r>
            <a:r xmlns:a="http://schemas.openxmlformats.org/drawingml/2006/main">
              <a:rPr lang="en" sz="2000" dirty="0"/>
              <a:t>, </a:t>
            </a:r>
            <a:r xmlns:a="http://schemas.openxmlformats.org/drawingml/2006/main">
              <a:rPr lang="en" sz="2000" b="1" dirty="0" err="1"/>
              <a:t>UnitPrice </a:t>
            </a:r>
            <a:r xmlns:a="http://schemas.openxmlformats.org/drawingml/2006/main">
              <a:rPr lang="en" sz="2000" dirty="0"/>
              <a:t>, </a:t>
            </a:r>
            <a:r xmlns:a="http://schemas.openxmlformats.org/drawingml/2006/main">
              <a:rPr lang="en" sz="2000" b="1" dirty="0"/>
              <a:t>Return </a:t>
            </a:r>
            <a:r xmlns:a="http://schemas.openxmlformats.org/drawingml/2006/main">
              <a:rPr lang="en" sz="2000" dirty="0"/>
              <a:t>, </a:t>
            </a:r>
            <a:r xmlns:a="http://schemas.openxmlformats.org/drawingml/2006/main">
              <a:rPr lang="en" sz="2000" b="1" dirty="0" err="1"/>
              <a:t>Amount </a:t>
            </a:r>
            <a:r xmlns:a="http://schemas.openxmlformats.org/drawingml/2006/main">
              <a:rPr lang="en" sz="2000" dirty="0"/>
              <a:t>… should be of </a:t>
            </a:r>
            <a:r xmlns:a="http://schemas.openxmlformats.org/drawingml/2006/main">
              <a:rPr lang="en" sz="2000" b="1" dirty="0"/>
              <a:t>currency type </a:t>
            </a:r>
            <a:r xmlns:a="http://schemas.openxmlformats.org/drawingml/2006/main">
              <a:rPr lang="en" sz="2000" dirty="0"/>
              <a:t>instead of </a:t>
            </a:r>
            <a:r xmlns:a="http://schemas.openxmlformats.org/drawingml/2006/main">
              <a:rPr lang="en" sz="2000" b="1" dirty="0"/>
              <a:t>number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8784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" y="1305271"/>
            <a:ext cx="5320030" cy="4550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5395" y="1766925"/>
            <a:ext cx="2677887" cy="24063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69" y="705112"/>
            <a:ext cx="3222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err="1"/>
              <a:t>Delete </a:t>
            </a:r>
            <a:r xmlns:a="http://schemas.openxmlformats.org/drawingml/2006/main">
              <a:rPr lang="en" sz="2000" dirty="0"/>
              <a:t>empty </a:t>
            </a:r>
            <a:r xmlns:a="http://schemas.openxmlformats.org/drawingml/2006/main">
              <a:rPr lang="en" sz="2000" dirty="0"/>
              <a:t>columns</a:t>
            </a:r>
            <a:r xmlns:a="http://schemas.openxmlformats.org/drawingml/2006/main">
              <a:rPr lang="en" sz="2000" dirty="0" err="1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870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xmlns:a="http://schemas.openxmlformats.org/drawingml/2006/main"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4" y="1330809"/>
            <a:ext cx="3099834" cy="26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56846"/>
            <a:ext cx="10269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Try sorting the data and explore the context menu mentioned below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5307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325</Words>
  <Application>Microsoft Office PowerPoint</Application>
  <PresentationFormat>Widescreen</PresentationFormat>
  <Paragraphs>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2025-03-12T07:45:25Z</dcterms:modified>
</cp:coreProperties>
</file>