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7539" autoAdjust="0"/>
  </p:normalViewPr>
  <p:slideViewPr>
    <p:cSldViewPr snapToGrid="0">
      <p:cViewPr varScale="1">
        <p:scale>
          <a:sx n="99" d="100"/>
          <a:sy n="99" d="100"/>
        </p:scale>
        <p:origin x="9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7114" y="1480286"/>
            <a:ext cx="106568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n" sz="8000" b="1" dirty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</a:t>
            </a:r>
            <a:r xmlns:a="http://schemas.openxmlformats.org/drawingml/2006/main"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transformations</a:t>
            </a:r>
          </a:p>
          <a:p>
            <a:pPr xmlns:a="http://schemas.openxmlformats.org/drawingml/2006/main" algn="ctr"/>
            <a:r xmlns:a="http://schemas.openxmlformats.org/drawingml/2006/main"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Basics</a:t>
            </a:r>
          </a:p>
          <a:p>
            <a:pPr xmlns:a="http://schemas.openxmlformats.org/drawingml/2006/main" algn="ctr"/>
            <a:r xmlns:a="http://schemas.openxmlformats.org/drawingml/2006/main"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Part II</a:t>
            </a:r>
            <a:endParaRPr xmlns:a="http://schemas.openxmlformats.org/drawingml/2006/main" lang="en-US" sz="8000" b="1" dirty="0" smtClean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2633" y="1426430"/>
            <a:ext cx="106568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n" sz="80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</a:t>
            </a:r>
            <a:r xmlns:a="http://schemas.openxmlformats.org/drawingml/2006/main"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transformations</a:t>
            </a:r>
          </a:p>
          <a:p>
            <a:pPr xmlns:a="http://schemas.openxmlformats.org/drawingml/2006/main" algn="ctr"/>
            <a:r xmlns:a="http://schemas.openxmlformats.org/drawingml/2006/main"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Basics</a:t>
            </a:r>
          </a:p>
          <a:p>
            <a:pPr xmlns:a="http://schemas.openxmlformats.org/drawingml/2006/main" algn="ctr"/>
            <a:r xmlns:a="http://schemas.openxmlformats.org/drawingml/2006/main"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Part II</a:t>
            </a:r>
            <a:endParaRPr xmlns:a="http://schemas.openxmlformats.org/drawingml/2006/main" lang="en-US" sz="8000" b="1" dirty="0" smtClean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3884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transformations</a:t>
            </a:r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en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xmlns:a="http://schemas.openxmlformats.org/drawingml/2006/main"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42403" y="793817"/>
            <a:ext cx="10815348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 xmlns:a="http://schemas.openxmlformats.org/drawingml/2006/main">
              <a:rPr lang="en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Lab uses </a:t>
            </a:r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DimEmployees.csv </a:t>
            </a:r>
            <a:r xmlns:a="http://schemas.openxmlformats.org/drawingml/2006/main">
              <a:rPr lang="en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located in the </a:t>
            </a:r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resources/ </a:t>
            </a:r>
            <a:r xmlns:a="http://schemas.openxmlformats.org/drawingml/2006/main">
              <a:rPr lang="en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CSVSources </a:t>
            </a:r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folder</a:t>
            </a:r>
            <a:r xmlns:a="http://schemas.openxmlformats.org/drawingml/2006/main">
              <a:rPr lang="en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xmlns:a="http://schemas.openxmlformats.org/drawingml/2006/main"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2403" y="1208379"/>
            <a:ext cx="4291816" cy="404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sz="20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DimEmployees</a:t>
            </a:r>
            <a:r xmlns:a="http://schemas.openxmlformats.org/drawingml/2006/main">
              <a:rPr lang="en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en" sz="2000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.csv </a:t>
            </a:r>
            <a:r xmlns:a="http://schemas.openxmlformats.org/drawingml/2006/main">
              <a:rPr lang="en" sz="2000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 location page</a:t>
            </a:r>
            <a:endParaRPr xmlns:a="http://schemas.openxmlformats.org/drawingml/2006/main"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" t="2950"/>
          <a:stretch/>
        </p:blipFill>
        <p:spPr bwMode="auto">
          <a:xfrm>
            <a:off x="602652" y="3127903"/>
            <a:ext cx="3971318" cy="2920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65242" y="2058108"/>
            <a:ext cx="75360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 xmlns:a="http://schemas.openxmlformats.org/drawingml/2006/main">
              <a:rPr kumimoji="0" lang="en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Navigate to the location of the </a:t>
            </a:r>
            <a:r xmlns:a="http://schemas.openxmlformats.org/drawingml/2006/main">
              <a:rPr kumimoji="0" lang="e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DimEmployees.csv file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3884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transformations</a:t>
            </a:r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en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xmlns:a="http://schemas.openxmlformats.org/drawingml/2006/main"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288080" y="848232"/>
            <a:ext cx="113103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 eaLnBrk="0" fontAlgn="base" hangingPunct="0">
              <a:spcBef>
                <a:spcPct val="0"/>
              </a:spcBef>
              <a:spcAft>
                <a:spcPct val="0"/>
              </a:spcAft>
            </a:pPr>
            <a:r xmlns:a="http://schemas.openxmlformats.org/drawingml/2006/main">
              <a:rPr lang="en" altLang="en-US" dirty="0">
                <a:latin typeface="Arial" panose="020B0604020202020204" pitchFamily="34" charset="0"/>
              </a:rPr>
              <a:t>Load the file into the editor and notice that the table is made up of four columns:</a:t>
            </a:r>
          </a:p>
          <a:p>
            <a:pPr xmlns:a="http://schemas.openxmlformats.org/drawingml/2006/main" lvl="0" eaLnBrk="0" fontAlgn="base" hangingPunct="0">
              <a:spcBef>
                <a:spcPct val="0"/>
              </a:spcBef>
              <a:spcAft>
                <a:spcPct val="0"/>
              </a:spcAft>
            </a:pPr>
            <a:r xmlns:a="http://schemas.openxmlformats.org/drawingml/2006/main">
              <a:rPr lang="en" altLang="en-US" dirty="0">
                <a:latin typeface="Arial" panose="020B0604020202020204" pitchFamily="34" charset="0"/>
              </a:rPr>
              <a:t>  </a:t>
            </a:r>
            <a:r xmlns:a="http://schemas.openxmlformats.org/drawingml/2006/main">
              <a:rPr lang="en" altLang="en-US" b="1" dirty="0">
                <a:latin typeface="Arial" panose="020B0604020202020204" pitchFamily="34" charset="0"/>
              </a:rPr>
              <a:t>ID </a:t>
            </a:r>
            <a:r xmlns:a="http://schemas.openxmlformats.org/drawingml/2006/main">
              <a:rPr lang="en" altLang="en-US" dirty="0">
                <a:latin typeface="Arial" panose="020B0604020202020204" pitchFamily="34" charset="0"/>
              </a:rPr>
              <a:t>, </a:t>
            </a:r>
            <a:r xmlns:a="http://schemas.openxmlformats.org/drawingml/2006/main">
              <a:rPr lang="en" altLang="en-US" b="1" dirty="0">
                <a:latin typeface="Arial" panose="020B0604020202020204" pitchFamily="34" charset="0"/>
              </a:rPr>
              <a:t>First Name </a:t>
            </a:r>
            <a:r xmlns:a="http://schemas.openxmlformats.org/drawingml/2006/main">
              <a:rPr lang="en" altLang="en-US" dirty="0">
                <a:latin typeface="Arial" panose="020B0604020202020204" pitchFamily="34" charset="0"/>
              </a:rPr>
              <a:t>, </a:t>
            </a:r>
            <a:r xmlns:a="http://schemas.openxmlformats.org/drawingml/2006/main">
              <a:rPr lang="en" altLang="en-US" b="1" dirty="0" err="1">
                <a:latin typeface="Arial" panose="020B0604020202020204" pitchFamily="34" charset="0"/>
              </a:rPr>
              <a:t>Family </a:t>
            </a:r>
            <a:r xmlns:a="http://schemas.openxmlformats.org/drawingml/2006/main">
              <a:rPr lang="en" altLang="en-US" b="1" dirty="0">
                <a:latin typeface="Arial" panose="020B0604020202020204" pitchFamily="34" charset="0"/>
              </a:rPr>
              <a:t>Name </a:t>
            </a:r>
            <a:r xmlns:a="http://schemas.openxmlformats.org/drawingml/2006/main">
              <a:rPr lang="en" altLang="en-US" dirty="0">
                <a:latin typeface="Arial" panose="020B0604020202020204" pitchFamily="34" charset="0"/>
              </a:rPr>
              <a:t>, and </a:t>
            </a:r>
            <a:r xmlns:a="http://schemas.openxmlformats.org/drawingml/2006/main">
              <a:rPr lang="en" altLang="en-US" b="1" dirty="0">
                <a:latin typeface="Arial" panose="020B0604020202020204" pitchFamily="34" charset="0"/>
              </a:rPr>
              <a:t>Post </a:t>
            </a:r>
            <a:r xmlns:a="http://schemas.openxmlformats.org/drawingml/2006/main">
              <a:rPr lang="en" altLang="en-US" dirty="0"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381" y="2525891"/>
            <a:ext cx="4510801" cy="2001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88080" y="1651084"/>
            <a:ext cx="6274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2000" dirty="0"/>
              <a:t>Select the </a:t>
            </a:r>
            <a:r xmlns:a="http://schemas.openxmlformats.org/drawingml/2006/main">
              <a:rPr lang="en" sz="2000" b="1" dirty="0"/>
              <a:t>"First Name" and " </a:t>
            </a:r>
            <a:r xmlns:a="http://schemas.openxmlformats.org/drawingml/2006/main">
              <a:rPr lang="en" sz="2000" b="1" dirty="0" err="1"/>
              <a:t>Family </a:t>
            </a:r>
            <a:r xmlns:a="http://schemas.openxmlformats.org/drawingml/2006/main">
              <a:rPr lang="en" sz="2000" b="1" dirty="0"/>
              <a:t>Name" columns </a:t>
            </a:r>
            <a:r xmlns:a="http://schemas.openxmlformats.org/drawingml/2006/main">
              <a:rPr lang="en" sz="2000" dirty="0"/>
              <a:t>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296795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3884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transformations</a:t>
            </a:r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en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xmlns:a="http://schemas.openxmlformats.org/drawingml/2006/main" lang="en-US" b="1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73" y="1324464"/>
            <a:ext cx="4086850" cy="2931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2310063" y="3836356"/>
            <a:ext cx="2200060" cy="254382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73" y="4897459"/>
            <a:ext cx="8336509" cy="175924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278782" y="5058152"/>
            <a:ext cx="789500" cy="255827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455105" y="5275111"/>
            <a:ext cx="1008360" cy="279170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49213" y="770466"/>
            <a:ext cx="115444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b="1" dirty="0"/>
              <a:t>Right-click and observe the presence of the </a:t>
            </a:r>
            <a:r xmlns:a="http://schemas.openxmlformats.org/drawingml/2006/main">
              <a:rPr lang="en" sz="2000" b="1" dirty="0"/>
              <a:t>Merge Columns </a:t>
            </a:r>
            <a:r xmlns:a="http://schemas.openxmlformats.org/drawingml/2006/main">
              <a:rPr lang="en" sz="2000" dirty="0"/>
              <a:t>feature </a:t>
            </a:r>
            <a:r xmlns:a="http://schemas.openxmlformats.org/drawingml/2006/main">
              <a:rPr lang="en" sz="2000" dirty="0"/>
              <a:t>( </a:t>
            </a:r>
            <a:r xmlns:a="http://schemas.openxmlformats.org/drawingml/2006/main">
              <a:rPr lang="en" sz="2000" i="1" dirty="0" err="1"/>
              <a:t>Merge</a:t>
            </a:r>
            <a:r xmlns:a="http://schemas.openxmlformats.org/drawingml/2006/main">
              <a:rPr lang="en" sz="2000" i="1" dirty="0"/>
              <a:t> </a:t>
            </a:r>
            <a:r xmlns:a="http://schemas.openxmlformats.org/drawingml/2006/main">
              <a:rPr lang="en" sz="2000" i="1" dirty="0" err="1"/>
              <a:t>Columns </a:t>
            </a:r>
            <a:r xmlns:a="http://schemas.openxmlformats.org/drawingml/2006/main">
              <a:rPr lang="en" sz="2000" dirty="0"/>
              <a:t>).</a:t>
            </a:r>
            <a:endParaRPr xmlns:a="http://schemas.openxmlformats.org/drawingml/2006/main"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49213" y="4424424"/>
            <a:ext cx="94446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same </a:t>
            </a:r>
            <a:endParaRPr xmlns:a="http://schemas.openxmlformats.org/drawingml/2006/main" lang="en-US" sz="2000" dirty="0"/>
            <a:r xmlns:a="http://schemas.openxmlformats.org/drawingml/2006/main">
              <a:rPr lang="en" sz="2000" b="1" dirty="0"/>
              <a:t>functionality </a:t>
            </a:r>
            <a:r xmlns:a="http://schemas.openxmlformats.org/drawingml/2006/main">
              <a:rPr lang="en" sz="2000" dirty="0"/>
              <a:t>in the </a:t>
            </a:r>
            <a:r xmlns:a="http://schemas.openxmlformats.org/drawingml/2006/main">
              <a:rPr lang="en" sz="2000" b="1" dirty="0"/>
              <a:t>Transform </a:t>
            </a:r>
            <a:r xmlns:a="http://schemas.openxmlformats.org/drawingml/2006/main">
              <a:rPr lang="en" sz="2000" dirty="0"/>
              <a:t>tab </a:t>
            </a:r>
            <a:r xmlns:a="http://schemas.openxmlformats.org/drawingml/2006/main">
              <a:rPr lang="en" sz="2000" i="1" dirty="0" err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5578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8081" y="322379"/>
            <a:ext cx="3884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transformations</a:t>
            </a:r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en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xmlns:a="http://schemas.openxmlformats.org/drawingml/2006/main" lang="en-US" b="1" dirty="0"/>
          </a:p>
        </p:txBody>
      </p:sp>
      <p:pic>
        <p:nvPicPr>
          <p:cNvPr id="13" name="Picture 1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3"/>
          <a:stretch/>
        </p:blipFill>
        <p:spPr bwMode="auto">
          <a:xfrm>
            <a:off x="423719" y="1386383"/>
            <a:ext cx="3838898" cy="2202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9"/>
          <a:stretch/>
        </p:blipFill>
        <p:spPr bwMode="auto">
          <a:xfrm>
            <a:off x="541673" y="4643306"/>
            <a:ext cx="1801495" cy="10712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288081" y="763213"/>
            <a:ext cx="11002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dirty="0"/>
              <a:t>Change the separator setting to </a:t>
            </a:r>
            <a:r xmlns:a="http://schemas.openxmlformats.org/drawingml/2006/main">
              <a:rPr lang="en" b="1" dirty="0"/>
              <a:t>"Space" </a:t>
            </a:r>
            <a:r xmlns:a="http://schemas.openxmlformats.org/drawingml/2006/main">
              <a:rPr lang="en" dirty="0"/>
              <a:t>, rename the column to </a:t>
            </a:r>
            <a:r xmlns:a="http://schemas.openxmlformats.org/drawingml/2006/main">
              <a:rPr lang="en" b="1" dirty="0"/>
              <a:t>"Full Name" </a:t>
            </a:r>
            <a:r xmlns:a="http://schemas.openxmlformats.org/drawingml/2006/main">
              <a:rPr lang="en" dirty="0"/>
              <a:t>, and then click </a:t>
            </a:r>
            <a:r xmlns:a="http://schemas.openxmlformats.org/drawingml/2006/main">
              <a:rPr lang="en" b="1" dirty="0"/>
              <a:t>OK </a:t>
            </a:r>
            <a:r xmlns:a="http://schemas.openxmlformats.org/drawingml/2006/main">
              <a:rPr lang="en" dirty="0"/>
              <a:t>.</a:t>
            </a:r>
            <a:endParaRPr xmlns:a="http://schemas.openxmlformats.org/drawingml/2006/main" lang="en-US" dirty="0"/>
          </a:p>
        </p:txBody>
      </p:sp>
      <p:sp>
        <p:nvSpPr>
          <p:cNvPr id="6" name="Rectangle 5"/>
          <p:cNvSpPr/>
          <p:nvPr/>
        </p:nvSpPr>
        <p:spPr>
          <a:xfrm>
            <a:off x="423719" y="3792911"/>
            <a:ext cx="110642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b="1" dirty="0"/>
              <a:t>Try going back </a:t>
            </a:r>
            <a:r xmlns:a="http://schemas.openxmlformats.org/drawingml/2006/main">
              <a:rPr lang="en" sz="2000" dirty="0"/>
              <a:t>using the </a:t>
            </a:r>
            <a:r xmlns:a="http://schemas.openxmlformats.org/drawingml/2006/main">
              <a:rPr lang="en" sz="2000" b="1" dirty="0"/>
              <a:t>Split Column feature</a:t>
            </a:r>
            <a:r xmlns:a="http://schemas.openxmlformats.org/drawingml/2006/main">
              <a:rPr lang="en" sz="2000" dirty="0"/>
              <a:t> </a:t>
            </a:r>
            <a:r xmlns:a="http://schemas.openxmlformats.org/drawingml/2006/main">
              <a:rPr lang="en" sz="2000" b="1" dirty="0"/>
              <a:t>( </a:t>
            </a:r>
            <a:r xmlns:a="http://schemas.openxmlformats.org/drawingml/2006/main">
              <a:rPr lang="en" sz="2000" b="1" i="1" dirty="0"/>
              <a:t>Split </a:t>
            </a:r>
            <a:r xmlns:a="http://schemas.openxmlformats.org/drawingml/2006/main">
              <a:rPr lang="en" sz="2000" b="1" i="1" dirty="0" err="1"/>
              <a:t>Column </a:t>
            </a:r>
            <a:r xmlns:a="http://schemas.openxmlformats.org/drawingml/2006/main">
              <a:rPr lang="en" sz="2000" b="1" dirty="0"/>
              <a:t>) still in the </a:t>
            </a:r>
            <a:r xmlns:a="http://schemas.openxmlformats.org/drawingml/2006/main">
              <a:rPr lang="en" sz="2000" b="1" dirty="0"/>
              <a:t>Transform </a:t>
            </a:r>
            <a:r xmlns:a="http://schemas.openxmlformats.org/drawingml/2006/main">
              <a:rPr lang="en" sz="2000" dirty="0"/>
              <a:t>tab </a:t>
            </a:r>
            <a:r xmlns:a="http://schemas.openxmlformats.org/drawingml/2006/main">
              <a:rPr lang="en" sz="2000" dirty="0"/>
              <a:t>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4288645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84981" y="2485566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xmlns:a="http://schemas.openxmlformats.org/drawingml/2006/main"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14739" y="2410365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xmlns:a="http://schemas.openxmlformats.org/drawingml/2006/main"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168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25</cp:revision>
  <dcterms:created xsi:type="dcterms:W3CDTF">2024-12-26T12:00:01Z</dcterms:created>
  <dcterms:modified xsi:type="dcterms:W3CDTF">2025-02-26T11:05:53Z</dcterms:modified>
</cp:coreProperties>
</file>