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7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6" r:id="rId16"/>
    <p:sldId id="258" r:id="rId1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>
        <p:scale>
          <a:sx n="100" d="100"/>
          <a:sy n="100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1727" y="2374288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Shapes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normal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0996" y="2320433"/>
            <a:ext cx="870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Shapes</a:t>
            </a:r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normal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b="1" dirty="0" smtClean="0">
                <a:latin typeface="Arial" panose="020B0604020202020204" pitchFamily="34" charset="0"/>
              </a:rPr>
              <a:t>1NF 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table again 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and call it </a:t>
            </a:r>
            <a:r xmlns:a="http://schemas.openxmlformats.org/drawingml/2006/main">
              <a:rPr lang="en" altLang="en-US" sz="2000" b="1" dirty="0" err="1" smtClean="0">
                <a:latin typeface="Arial" panose="020B0604020202020204" pitchFamily="34" charset="0"/>
              </a:rPr>
              <a:t>Customers</a:t>
            </a:r>
            <a:endParaRPr xmlns:a="http://schemas.openxmlformats.org/drawingml/2006/main"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02508" y="1265854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Delete all columns except the </a:t>
            </a:r>
            <a:r xmlns:a="http://schemas.openxmlformats.org/drawingml/2006/main">
              <a:rPr lang="en" altLang="en-US" sz="2000" b="1" dirty="0" err="1" smtClean="0">
                <a:latin typeface="Arial" panose="020B0604020202020204" pitchFamily="34" charset="0"/>
              </a:rPr>
              <a:t>Customers column</a:t>
            </a:r>
            <a:endParaRPr xmlns:a="http://schemas.openxmlformats.org/drawingml/2006/main"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302508" y="1783240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Eliminate duplication in the </a:t>
            </a:r>
            <a:r xmlns:a="http://schemas.openxmlformats.org/drawingml/2006/main">
              <a:rPr lang="en" altLang="en-US" sz="2000" b="1" dirty="0" err="1" smtClean="0">
                <a:latin typeface="Arial" panose="020B0604020202020204" pitchFamily="34" charset="0"/>
              </a:rPr>
              <a:t>Customers column</a:t>
            </a:r>
            <a:endParaRPr xmlns:a="http://schemas.openxmlformats.org/drawingml/2006/main"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424" y="2447801"/>
            <a:ext cx="3941976" cy="228413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073399" y="4133849"/>
            <a:ext cx="2609851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8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Add a 0-based index column</a:t>
            </a:r>
            <a:endParaRPr xmlns:a="http://schemas.openxmlformats.org/drawingml/2006/main"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20" y="1912729"/>
            <a:ext cx="4048379" cy="331712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514599" y="1912729"/>
            <a:ext cx="98425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647949" y="2962714"/>
            <a:ext cx="1101933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02508" y="1130543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Rename the columns to </a:t>
            </a:r>
            <a:r xmlns:a="http://schemas.openxmlformats.org/drawingml/2006/main">
              <a:rPr lang="en" altLang="en-US" sz="2000" dirty="0" err="1" smtClean="0">
                <a:latin typeface="Arial" panose="020B0604020202020204" pitchFamily="34" charset="0"/>
              </a:rPr>
              <a:t>CustomerId 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and Customer Name</a:t>
            </a:r>
            <a:endParaRPr xmlns:a="http://schemas.openxmlformats.org/drawingml/2006/main"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291" y="1974746"/>
            <a:ext cx="4314809" cy="189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158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5491" r="-1"/>
          <a:stretch/>
        </p:blipFill>
        <p:spPr bwMode="auto">
          <a:xfrm>
            <a:off x="374650" y="1466776"/>
            <a:ext cx="7302500" cy="3448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1NF </a:t>
            </a:r>
            <a:r xmlns:a="http://schemas.openxmlformats.org/drawingml/2006/main">
              <a:rPr lang="en" sz="2000" dirty="0"/>
              <a:t>table </a:t>
            </a:r>
            <a:r xmlns:a="http://schemas.openxmlformats.org/drawingml/2006/main">
              <a:rPr lang="en" sz="2000" dirty="0"/>
              <a:t>to </a:t>
            </a:r>
            <a:r xmlns:a="http://schemas.openxmlformats.org/drawingml/2006/main">
              <a:rPr lang="en" sz="2000" b="1" dirty="0"/>
              <a:t>Sales </a:t>
            </a:r>
            <a:r xmlns:a="http://schemas.openxmlformats.org/drawingml/2006/main">
              <a:rPr lang="en" sz="2000" dirty="0"/>
              <a:t>and add a conditional column </a:t>
            </a:r>
            <a:r xmlns:a="http://schemas.openxmlformats.org/drawingml/2006/main">
              <a:rPr lang="en" sz="2000" b="1" dirty="0"/>
              <a:t>Customer ID</a:t>
            </a:r>
            <a:endParaRPr xmlns:a="http://schemas.openxmlformats.org/drawingml/2006/main"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8357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Add </a:t>
            </a:r>
            <a:r xmlns:a="http://schemas.openxmlformats.org/drawingml/2006/main">
              <a:rPr lang="en" sz="2000" dirty="0"/>
              <a:t>a conditional </a:t>
            </a:r>
            <a:r xmlns:a="http://schemas.openxmlformats.org/drawingml/2006/main">
              <a:rPr lang="en" sz="2000" b="1" dirty="0" smtClean="0"/>
              <a:t>Location ID column </a:t>
            </a:r>
            <a:r xmlns:a="http://schemas.openxmlformats.org/drawingml/2006/main">
              <a:rPr lang="en" sz="2000" dirty="0" smtClean="0"/>
              <a:t>by following the same procedure above </a:t>
            </a:r>
            <a:endParaRPr xmlns:a="http://schemas.openxmlformats.org/drawingml/2006/main" lang="en-US" sz="2000" dirty="0"/>
            <a:r xmlns:a="http://schemas.openxmlformats.org/drawingml/2006/main">
              <a:rPr lang="en" sz="2000" dirty="0" smtClean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3" y="1417713"/>
            <a:ext cx="8104447" cy="453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805" y="87432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 smtClean="0"/>
              <a:t>Remove the two </a:t>
            </a:r>
            <a:r xmlns:a="http://schemas.openxmlformats.org/drawingml/2006/main">
              <a:rPr lang="en" sz="2000" b="1" dirty="0" err="1" smtClean="0"/>
              <a:t>Customers </a:t>
            </a:r>
            <a:r xmlns:a="http://schemas.openxmlformats.org/drawingml/2006/main">
              <a:rPr lang="en" sz="2000" dirty="0" smtClean="0"/>
              <a:t>and </a:t>
            </a:r>
            <a:r xmlns:a="http://schemas.openxmlformats.org/drawingml/2006/main">
              <a:rPr lang="en" sz="2000" b="1" dirty="0" smtClean="0"/>
              <a:t>Locations columns </a:t>
            </a:r>
            <a:r xmlns:a="http://schemas.openxmlformats.org/drawingml/2006/main">
              <a:rPr lang="en" sz="2000" dirty="0" smtClean="0"/>
              <a:t>in </a:t>
            </a:r>
            <a:r xmlns:a="http://schemas.openxmlformats.org/drawingml/2006/main">
              <a:rPr lang="en" sz="2000" b="1" dirty="0" smtClean="0"/>
              <a:t>Sales</a:t>
            </a:r>
            <a:endParaRPr xmlns:a="http://schemas.openxmlformats.org/drawingml/2006/main"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70804" y="132517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 smtClean="0"/>
              <a:t>Position the </a:t>
            </a:r>
            <a:r xmlns:a="http://schemas.openxmlformats.org/drawingml/2006/main">
              <a:rPr lang="en" sz="2000" b="1" dirty="0" err="1" smtClean="0"/>
              <a:t>Customers </a:t>
            </a:r>
            <a:r xmlns:a="http://schemas.openxmlformats.org/drawingml/2006/main">
              <a:rPr lang="en" sz="2000" b="1" dirty="0" smtClean="0"/>
              <a:t>ID </a:t>
            </a:r>
            <a:r xmlns:a="http://schemas.openxmlformats.org/drawingml/2006/main">
              <a:rPr lang="en" sz="2000" dirty="0" smtClean="0"/>
              <a:t>and </a:t>
            </a:r>
            <a:r xmlns:a="http://schemas.openxmlformats.org/drawingml/2006/main">
              <a:rPr lang="en" sz="2000" b="1" dirty="0" smtClean="0"/>
              <a:t>Location ID columns </a:t>
            </a:r>
            <a:r xmlns:a="http://schemas.openxmlformats.org/drawingml/2006/main">
              <a:rPr lang="en" sz="2000" dirty="0" smtClean="0"/>
              <a:t>at the beginning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70804" y="1725289"/>
            <a:ext cx="97079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 err="1" smtClean="0"/>
              <a:t>the Customers </a:t>
            </a:r>
            <a:r xmlns:a="http://schemas.openxmlformats.org/drawingml/2006/main">
              <a:rPr lang="en" sz="2000" b="1" dirty="0" smtClean="0"/>
              <a:t>ID </a:t>
            </a:r>
            <a:r xmlns:a="http://schemas.openxmlformats.org/drawingml/2006/main">
              <a:rPr lang="en" sz="2000" dirty="0" smtClean="0"/>
              <a:t>and </a:t>
            </a:r>
            <a:r xmlns:a="http://schemas.openxmlformats.org/drawingml/2006/main">
              <a:rPr lang="en" sz="2000" b="1" dirty="0" smtClean="0"/>
              <a:t>Location ID </a:t>
            </a:r>
            <a:r xmlns:a="http://schemas.openxmlformats.org/drawingml/2006/main">
              <a:rPr lang="en" sz="2000" dirty="0" smtClean="0"/>
              <a:t>columns </a:t>
            </a:r>
            <a:r xmlns:a="http://schemas.openxmlformats.org/drawingml/2006/main">
              <a:rPr lang="en" sz="2000" dirty="0" smtClean="0"/>
              <a:t>is </a:t>
            </a:r>
            <a:r xmlns:a="http://schemas.openxmlformats.org/drawingml/2006/main">
              <a:rPr lang="en" sz="2000" b="1" dirty="0" err="1" smtClean="0"/>
              <a:t>Number</a:t>
            </a:r>
            <a:endParaRPr xmlns:a="http://schemas.openxmlformats.org/drawingml/2006/main" lang="en-US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4" y="2265159"/>
            <a:ext cx="5751846" cy="318016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9300" y="2265159"/>
            <a:ext cx="285750" cy="26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65400" y="2265159"/>
            <a:ext cx="323850" cy="268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028" y="1670050"/>
            <a:ext cx="5018472" cy="260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062" y="834338"/>
            <a:ext cx="458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View tables in model space.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4623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02" y="2197983"/>
            <a:ext cx="5745365" cy="293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048" y="712920"/>
            <a:ext cx="1167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 smtClean="0"/>
              <a:t>This workshop uses the </a:t>
            </a:r>
            <a:r xmlns:a="http://schemas.openxmlformats.org/drawingml/2006/main">
              <a:rPr lang="en" sz="2000" b="1" dirty="0"/>
              <a:t>Customers.xlsx </a:t>
            </a:r>
            <a:r xmlns:a="http://schemas.openxmlformats.org/drawingml/2006/main">
              <a:rPr lang="en" sz="2000" dirty="0"/>
              <a:t>file located in the </a:t>
            </a:r>
            <a:r xmlns:a="http://schemas.openxmlformats.org/drawingml/2006/main">
              <a:rPr lang="en" sz="2000" b="1" dirty="0" err="1" smtClean="0"/>
              <a:t>resources </a:t>
            </a:r>
            <a:r xmlns:a="http://schemas.openxmlformats.org/drawingml/2006/main">
              <a:rPr lang="en" sz="2000" b="1" dirty="0" smtClean="0"/>
              <a:t>\Advanced Transformations </a:t>
            </a:r>
            <a:endParaRPr xmlns:a="http://schemas.openxmlformats.org/drawingml/2006/main" lang="en-US" sz="2000" b="1" dirty="0"/>
            <a:r xmlns:a="http://schemas.openxmlformats.org/drawingml/2006/main">
              <a:rPr lang="en" sz="2000" dirty="0"/>
              <a:t>folder</a:t>
            </a:r>
          </a:p>
        </p:txBody>
      </p:sp>
      <p:sp>
        <p:nvSpPr>
          <p:cNvPr id="8" name="Rectangle 7"/>
          <p:cNvSpPr/>
          <p:nvPr/>
        </p:nvSpPr>
        <p:spPr>
          <a:xfrm>
            <a:off x="291048" y="1248534"/>
            <a:ext cx="112042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Customers.xlsx </a:t>
            </a:r>
            <a:r xmlns:a="http://schemas.openxmlformats.org/drawingml/2006/main">
              <a:rPr lang="en" sz="2000" dirty="0"/>
              <a:t>file </a:t>
            </a:r>
            <a:r xmlns:a="http://schemas.openxmlformats.org/drawingml/2006/main">
              <a:rPr lang="en" sz="2000" dirty="0"/>
              <a:t>into the query editor. The workbook contains five examples of normal form violations.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0006" y="752709"/>
            <a:ext cx="2686698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1NF.xlsx 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1280643"/>
            <a:ext cx="4934639" cy="20481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62025" y="3483046"/>
            <a:ext cx="109755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 smtClean="0"/>
              <a:t>Set the first column as the header</a:t>
            </a:r>
            <a:endParaRPr xmlns:a="http://schemas.openxmlformats.org/drawingml/2006/main"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t="13004" b="59713"/>
          <a:stretch/>
        </p:blipFill>
        <p:spPr>
          <a:xfrm>
            <a:off x="392491" y="3898912"/>
            <a:ext cx="4934639" cy="5587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8150" y="4178311"/>
            <a:ext cx="4888980" cy="27940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025" y="818779"/>
            <a:ext cx="109755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Start with the </a:t>
            </a:r>
            <a:r xmlns:a="http://schemas.openxmlformats.org/drawingml/2006/main">
              <a:rPr lang="en" sz="2000" b="1" dirty="0"/>
              <a:t>Locations column </a:t>
            </a:r>
            <a:r xmlns:a="http://schemas.openxmlformats.org/drawingml/2006/main">
              <a:rPr lang="en" sz="2000" dirty="0"/>
              <a:t>by performing a </a:t>
            </a:r>
            <a:r xmlns:a="http://schemas.openxmlformats.org/drawingml/2006/main">
              <a:rPr lang="en" sz="2000" b="1" dirty="0"/>
              <a:t>Split Column </a:t>
            </a:r>
            <a:r xmlns:a="http://schemas.openxmlformats.org/drawingml/2006/main">
              <a:rPr lang="en" sz="2000" dirty="0"/>
              <a:t>with the comma as the delimiter.</a:t>
            </a:r>
            <a:endParaRPr xmlns:a="http://schemas.openxmlformats.org/drawingml/2006/main"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962" y="1526665"/>
            <a:ext cx="6188790" cy="44421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679950" y="3892549"/>
            <a:ext cx="2088630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68580" y="3892549"/>
            <a:ext cx="1816620" cy="26036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3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6030"/>
          <a:stretch/>
        </p:blipFill>
        <p:spPr bwMode="auto">
          <a:xfrm>
            <a:off x="403442" y="1357793"/>
            <a:ext cx="6794880" cy="4733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val 9"/>
          <p:cNvSpPr/>
          <p:nvPr/>
        </p:nvSpPr>
        <p:spPr>
          <a:xfrm>
            <a:off x="1296948" y="2111809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79195" y="3082361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5536" y="4480908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xmlns:a="http://schemas.openxmlformats.org/drawingml/2006/main" algn="ctr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xmlns:a="http://schemas.openxmlformats.org/drawingml/2006/main"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0005" y="695527"/>
            <a:ext cx="10771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In the </a:t>
            </a:r>
            <a:r xmlns:a="http://schemas.openxmlformats.org/drawingml/2006/main">
              <a:rPr lang="en" sz="2000" b="1" dirty="0"/>
              <a:t>Advanced options </a:t>
            </a:r>
            <a:r xmlns:a="http://schemas.openxmlformats.org/drawingml/2006/main">
              <a:rPr lang="en" sz="2000" dirty="0"/>
              <a:t>, choose </a:t>
            </a:r>
            <a:r xmlns:a="http://schemas.openxmlformats.org/drawingml/2006/main">
              <a:rPr lang="en" sz="2000" b="1" dirty="0"/>
              <a:t>Split by row </a:t>
            </a:r>
            <a:r xmlns:a="http://schemas.openxmlformats.org/drawingml/2006/main">
              <a:rPr lang="en" sz="2000" dirty="0"/>
              <a:t>instead of </a:t>
            </a:r>
            <a:r xmlns:a="http://schemas.openxmlformats.org/drawingml/2006/main">
              <a:rPr lang="en" sz="2000" b="1" dirty="0"/>
              <a:t>Split by column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19198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98" y="1474675"/>
            <a:ext cx="4551067" cy="325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05" y="709001"/>
            <a:ext cx="98911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Check that the query has this form conforming to the first normal form ( </a:t>
            </a:r>
            <a:r xmlns:a="http://schemas.openxmlformats.org/drawingml/2006/main">
              <a:rPr lang="en" sz="2000" b="1" dirty="0"/>
              <a:t>1NF </a:t>
            </a:r>
            <a:r xmlns:a="http://schemas.openxmlformats.org/drawingml/2006/main">
              <a:rPr lang="en" sz="2000" dirty="0"/>
              <a:t>).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77621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900025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the same split operation on the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column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xmlns:a="http://schemas.openxmlformats.org/drawingml/2006/main"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2" y="1397000"/>
            <a:ext cx="4419928" cy="472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72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681992"/>
            <a:ext cx="1034715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Now the table respects the first normal form but not the fourth normal form because the values in the </a:t>
            </a:r>
            <a:r xmlns:a="http://schemas.openxmlformats.org/drawingml/2006/main">
              <a:rPr lang="en" altLang="en-US" sz="2000" b="1" dirty="0" smtClean="0">
                <a:latin typeface="Arial" panose="020B0604020202020204" pitchFamily="34" charset="0"/>
              </a:rPr>
              <a:t>Locations column 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and the </a:t>
            </a:r>
            <a:r xmlns:a="http://schemas.openxmlformats.org/drawingml/2006/main">
              <a:rPr lang="en" altLang="en-US" sz="2000" b="1" dirty="0" err="1" smtClean="0">
                <a:latin typeface="Arial" panose="020B0604020202020204" pitchFamily="34" charset="0"/>
              </a:rPr>
              <a:t>Customers column</a:t>
            </a:r>
            <a:r xmlns:a="http://schemas.openxmlformats.org/drawingml/2006/main">
              <a:rPr lang="en" altLang="en-US" sz="2000" b="1" dirty="0" smtClean="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are in duplication</a:t>
            </a:r>
            <a:endParaRPr xmlns:a="http://schemas.openxmlformats.org/drawingml/2006/main" lang="fr-FR" altLang="en-US" sz="2000" b="1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02508" y="194861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Start by duplicating table </a:t>
            </a:r>
            <a:r xmlns:a="http://schemas.openxmlformats.org/drawingml/2006/main">
              <a:rPr lang="en" altLang="en-US" sz="2000" b="1" dirty="0" smtClean="0">
                <a:latin typeface="Arial" panose="020B0604020202020204" pitchFamily="34" charset="0"/>
              </a:rPr>
              <a:t>1NF 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and renaming it to </a:t>
            </a:r>
            <a:r xmlns:a="http://schemas.openxmlformats.org/drawingml/2006/main">
              <a:rPr lang="en" altLang="en-US" sz="2000" b="1" dirty="0" smtClean="0">
                <a:latin typeface="Arial" panose="020B0604020202020204" pitchFamily="34" charset="0"/>
              </a:rPr>
              <a:t>Locations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02508" y="246931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Delete all columns except </a:t>
            </a:r>
            <a:r xmlns:a="http://schemas.openxmlformats.org/drawingml/2006/main">
              <a:rPr lang="en" altLang="en-US" sz="2000" b="1" dirty="0" smtClean="0">
                <a:latin typeface="Arial" panose="020B0604020202020204" pitchFamily="34" charset="0"/>
              </a:rPr>
              <a:t>Locations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2508" y="30471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b="1" dirty="0" smtClean="0">
                <a:latin typeface="Arial" panose="020B0604020202020204" pitchFamily="34" charset="0"/>
              </a:rPr>
              <a:t> 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Eliminate duplications in the </a:t>
            </a:r>
            <a:r xmlns:a="http://schemas.openxmlformats.org/drawingml/2006/main">
              <a:rPr lang="en" altLang="en-US" sz="2000" b="1" dirty="0" smtClean="0">
                <a:latin typeface="Arial" panose="020B0604020202020204" pitchFamily="34" charset="0"/>
              </a:rPr>
              <a:t>Locations column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089" y="3625018"/>
            <a:ext cx="4294614" cy="2210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95899" y="5251449"/>
            <a:ext cx="2460803" cy="26036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220005" y="281882"/>
            <a:ext cx="2798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xmlns:a="http://schemas.openxmlformats.org/drawingml/2006/main"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2508" y="74846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Add a 0-based index column and position this column at the beginning</a:t>
            </a:r>
            <a:endParaRPr xmlns:a="http://schemas.openxmlformats.org/drawingml/2006/main" lang="fr-FR" altLang="en-US" sz="2000" b="1" dirty="0" smtClean="0"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2" y="2006418"/>
            <a:ext cx="4338868" cy="34010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876549" y="2063749"/>
            <a:ext cx="116840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54349" y="2990849"/>
            <a:ext cx="1308101" cy="260351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36" y="2063749"/>
            <a:ext cx="5201245" cy="1917701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2508" y="1148578"/>
            <a:ext cx="10347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indent="142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Rename the two columns to </a:t>
            </a:r>
            <a:r xmlns:a="http://schemas.openxmlformats.org/drawingml/2006/main">
              <a:rPr lang="en" altLang="en-US" sz="2000" b="1" dirty="0" err="1" smtClean="0">
                <a:latin typeface="Arial" panose="020B0604020202020204" pitchFamily="34" charset="0"/>
              </a:rPr>
              <a:t>LocationId </a:t>
            </a:r>
            <a:r xmlns:a="http://schemas.openxmlformats.org/drawingml/2006/main">
              <a:rPr lang="en" altLang="en-US" sz="2000" dirty="0" smtClean="0"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lang="en" altLang="en-US" sz="2000" b="1" dirty="0" smtClean="0">
                <a:latin typeface="Arial" panose="020B0604020202020204" pitchFamily="34" charset="0"/>
              </a:rPr>
              <a:t>Location Name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905500" y="1612900"/>
            <a:ext cx="190500" cy="58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8337550" y="1599426"/>
            <a:ext cx="190500" cy="581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9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341</Words>
  <Application>Microsoft Office PowerPoint</Application>
  <PresentationFormat>Widescreen</PresentationFormat>
  <Paragraphs>47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2025-03-04T12:42:57Z</dcterms:modified>
</cp:coreProperties>
</file>