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3883" autoAdjust="0"/>
  </p:normalViewPr>
  <p:slideViewPr>
    <p:cSldViewPr snapToGrid="0">
      <p:cViewPr varScale="1">
        <p:scale>
          <a:sx n="106" d="100"/>
          <a:sy n="106" d="100"/>
        </p:scale>
        <p:origin x="8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9309" y="2607816"/>
            <a:ext cx="284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57" y="2534120"/>
            <a:ext cx="2660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0" y="1547106"/>
            <a:ext cx="5258159" cy="305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730743"/>
            <a:ext cx="89819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left.</a:t>
            </a:r>
          </a:p>
        </p:txBody>
      </p:sp>
    </p:spTree>
    <p:extLst>
      <p:ext uri="{BB962C8B-B14F-4D97-AF65-F5344CB8AC3E}">
        <p14:creationId xmlns:p14="http://schemas.microsoft.com/office/powerpoint/2010/main" val="5539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1" y="1880578"/>
            <a:ext cx="7317175" cy="37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384" y="777279"/>
            <a:ext cx="990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 instead of the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and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25" y="3066670"/>
            <a:ext cx="2700459" cy="340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854680" y="399953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59380" y="464723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02380" y="477105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873730" y="538065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4" y="759883"/>
            <a:ext cx="111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Navigate to the details page and notice that the filter is not applied at this different page level.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8803" y="1454556"/>
            <a:ext cx="11216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Go back to the GDP page and apply the filter based on </a:t>
            </a:r>
            <a:r xmlns:a="http://schemas.openxmlformats.org/drawingml/2006/main">
              <a:rPr lang="en" sz="2000" b="1" dirty="0" err="1"/>
              <a:t>ContinentName </a:t>
            </a:r>
            <a:r xmlns:a="http://schemas.openxmlformats.org/drawingml/2006/main">
              <a:rPr lang="en" sz="2000" dirty="0"/>
              <a:t>to all pages, then notice that the filter is now applied to all pages in the report without exception.</a:t>
            </a:r>
            <a:endParaRPr xmlns:a="http://schemas.openxmlformats.org/drawingml/2006/main"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8803" y="2215967"/>
            <a:ext cx="1097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Top N </a:t>
            </a:r>
            <a:r xmlns:a="http://schemas.openxmlformats.org/drawingml/2006/main">
              <a:rPr lang="en" sz="2000" dirty="0"/>
              <a:t>filter type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08803" y="2745023"/>
            <a:ext cx="522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Configure the filter as shown in the figure.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8695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46" y="1496966"/>
            <a:ext cx="2074803" cy="205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46" y="1369959"/>
            <a:ext cx="1848108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704702"/>
            <a:ext cx="10134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Go back to the page level filter and notice that </a:t>
            </a:r>
            <a:r xmlns:a="http://schemas.openxmlformats.org/drawingml/2006/main">
              <a:rPr lang="en" b="1" dirty="0"/>
              <a:t>Top N </a:t>
            </a:r>
            <a:r xmlns:a="http://schemas.openxmlformats.org/drawingml/2006/main">
              <a:rPr lang="en" dirty="0"/>
              <a:t>is no longer a filter type option.</a:t>
            </a:r>
            <a:endParaRPr xmlns:a="http://schemas.openxmlformats.org/drawingml/2006/main"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148" y="5103373"/>
            <a:ext cx="10980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filter types no longer include </a:t>
            </a:r>
            <a:r xmlns:a="http://schemas.openxmlformats.org/drawingml/2006/main">
              <a:rPr lang="en" sz="2000" b="1" dirty="0"/>
              <a:t>Top N , even at the </a:t>
            </a:r>
            <a:r xmlns:a="http://schemas.openxmlformats.org/drawingml/2006/main">
              <a:rPr lang="en" sz="2000" b="1" dirty="0"/>
              <a:t>All Pages </a:t>
            </a:r>
            <a:r xmlns:a="http://schemas.openxmlformats.org/drawingml/2006/main">
              <a:rPr lang="en" sz="2000" dirty="0"/>
              <a:t>level </a:t>
            </a:r>
            <a:r xmlns:a="http://schemas.openxmlformats.org/drawingml/2006/main">
              <a:rPr lang="en" sz="2000" dirty="0"/>
              <a:t>, and it is only applicable at the </a:t>
            </a:r>
            <a:r xmlns:a="http://schemas.openxmlformats.org/drawingml/2006/main">
              <a:rPr lang="en" sz="2000" b="1" dirty="0"/>
              <a:t>Visual level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96612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2" y="2198186"/>
            <a:ext cx="196215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797501" y="2984083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68876" y="3612733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2251" y="4193758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102" y="4489570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800367"/>
            <a:ext cx="9555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by switching to the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obtain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finer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terms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6822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9" y="1471977"/>
            <a:ext cx="1920240" cy="374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629724" y="3020742"/>
            <a:ext cx="1733550" cy="220027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384" y="777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the application of the advanced filter is assisted by a defined number of filtration criteria.</a:t>
            </a:r>
          </a:p>
        </p:txBody>
      </p:sp>
    </p:spTree>
    <p:extLst>
      <p:ext uri="{BB962C8B-B14F-4D97-AF65-F5344CB8AC3E}">
        <p14:creationId xmlns:p14="http://schemas.microsoft.com/office/powerpoint/2010/main" val="17336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4" y="1341735"/>
            <a:ext cx="18954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0346" y="3328415"/>
            <a:ext cx="1685961" cy="3524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762499"/>
            <a:ext cx="80645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it is applicable to at most two selections per filter in advanced mode.</a:t>
            </a:r>
          </a:p>
        </p:txBody>
      </p:sp>
    </p:spTree>
    <p:extLst>
      <p:ext uri="{BB962C8B-B14F-4D97-AF65-F5344CB8AC3E}">
        <p14:creationId xmlns:p14="http://schemas.microsoft.com/office/powerpoint/2010/main" val="32691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7170" r="3119" b="10668"/>
          <a:stretch/>
        </p:blipFill>
        <p:spPr bwMode="auto">
          <a:xfrm>
            <a:off x="2350478" y="3005846"/>
            <a:ext cx="5805238" cy="303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833" y="792551"/>
            <a:ext cx="113511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 xmlns:a="http://schemas.openxmlformats.org/drawingml/2006/main">
              <a:rPr kumimoji="0" lang="en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workshop uses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gdp.xlsx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located in the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Drillthrough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 Filter folder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xmlns:a="http://schemas.openxmlformats.org/drawingml/2006/main"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5224" y="1317448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location of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both tables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2018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the query editor.</a:t>
            </a:r>
            <a:endParaRPr xmlns:a="http://schemas.openxmlformats.org/drawingml/2006/main"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1173" y="2131144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 between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2018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East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GOOD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established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xmlns:a="http://schemas.openxmlformats.org/drawingml/2006/main"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0" y="3072930"/>
            <a:ext cx="960018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visual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field</a:t>
            </a:r>
            <a:endParaRPr xmlns:a="http://schemas.openxmlformats.org/drawingml/2006/main"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60" y="893059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827702"/>
            <a:ext cx="3104428" cy="266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23" y="3906126"/>
            <a:ext cx="1773437" cy="269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86923" y="3906126"/>
            <a:ext cx="1773437" cy="4069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551" y="893059"/>
            <a:ext cx="448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Label </a:t>
            </a:r>
            <a:r xmlns:a="http://schemas.openxmlformats.org/drawingml/2006/main">
              <a:rPr lang="en" sz="2000" dirty="0"/>
              <a:t>the two pages of the report: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GDP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Continent </a:t>
            </a:r>
            <a:r xmlns:a="http://schemas.openxmlformats.org/drawingml/2006/main">
              <a:rPr lang="en" sz="2000" dirty="0" smtClean="0"/>
              <a:t>Details</a:t>
            </a:r>
            <a:endParaRPr xmlns:a="http://schemas.openxmlformats.org/drawingml/2006/main"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373550" y="2160049"/>
            <a:ext cx="9408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three visuals </a:t>
            </a:r>
            <a:r xmlns:a="http://schemas.openxmlformats.org/drawingml/2006/main">
              <a:rPr lang="en" sz="2000" dirty="0" smtClean="0"/>
              <a:t>to </a:t>
            </a:r>
            <a:r xmlns:a="http://schemas.openxmlformats.org/drawingml/2006/main">
              <a:rPr lang="en" sz="2000" dirty="0" smtClean="0"/>
              <a:t>the GDP page </a:t>
            </a:r>
            <a:r xmlns:a="http://schemas.openxmlformats.org/drawingml/2006/main">
              <a:rPr lang="en" sz="2000" dirty="0"/>
              <a:t>level </a:t>
            </a:r>
            <a:r xmlns:a="http://schemas.openxmlformats.org/drawingml/2006/main">
              <a:rPr lang="en" sz="2000" dirty="0"/>
              <a:t>, a geographic map visual, a histogram visual, and a label visual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635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384" y="1067553"/>
            <a:ext cx="1088800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 and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1900399"/>
            <a:ext cx="4358061" cy="318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16" y="1900399"/>
            <a:ext cx="2121634" cy="327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13216" y="1900400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3216" y="2467667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550" y="759906"/>
            <a:ext cx="764291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two pages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respectively</a:t>
            </a:r>
            <a:endParaRPr xmlns:a="http://schemas.openxmlformats.org/drawingml/2006/main"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0" y="1912398"/>
            <a:ext cx="948271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 Map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level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Rental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7" y="1304711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7" y="2531248"/>
            <a:ext cx="7467984" cy="396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65800" y="5899150"/>
            <a:ext cx="1130300" cy="19685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8" y="2247635"/>
            <a:ext cx="6020109" cy="416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638550" y="3022600"/>
            <a:ext cx="1035050" cy="1447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80" y="2247635"/>
            <a:ext cx="1895740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8166100" y="316865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077200" y="4041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384" y="948114"/>
            <a:ext cx="110548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when no visual is selected, the filter pane displays two filter levels: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current page level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level of all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801" y="886410"/>
            <a:ext cx="96160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when a Visual is selected a third level of filtering appears</a:t>
            </a:r>
            <a:endParaRPr xmlns:a="http://schemas.openxmlformats.org/drawingml/2006/main"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9" y="1454150"/>
            <a:ext cx="5759595" cy="478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7" y="1454150"/>
            <a:ext cx="1933845" cy="401058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740650" y="262890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651750" y="350207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7651750" y="4676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3</a:t>
            </a:r>
            <a:endParaRPr xmlns:a="http://schemas.openxmlformats.org/drawingml/2006/main" lang="en-US" b="1" dirty="0"/>
          </a:p>
        </p:txBody>
      </p:sp>
    </p:spTree>
    <p:extLst>
      <p:ext uri="{BB962C8B-B14F-4D97-AF65-F5344CB8AC3E}">
        <p14:creationId xmlns:p14="http://schemas.microsoft.com/office/powerpoint/2010/main" val="9528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82" y="2734712"/>
            <a:ext cx="2886784" cy="211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54931" y="861917"/>
            <a:ext cx="10365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Try applying the filter based on </a:t>
            </a:r>
            <a:r xmlns:a="http://schemas.openxmlformats.org/drawingml/2006/main">
              <a:rPr lang="en" b="1" dirty="0" err="1"/>
              <a:t>ContinentName </a:t>
            </a:r>
            <a:r xmlns:a="http://schemas.openxmlformats.org/drawingml/2006/main">
              <a:rPr lang="en" dirty="0"/>
              <a:t>for each of the levels separately: the visual, then the current page, then all pages.</a:t>
            </a:r>
            <a:endParaRPr xmlns:a="http://schemas.openxmlformats.org/drawingml/2006/main"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146" y="1592886"/>
            <a:ext cx="10764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Notice the change in the interface and also note that the filter type is basic. Expand the filter type drop-down list.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26039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xmlns:a="http://schemas.openxmlformats.org/drawingml/2006/main"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9" b="14426"/>
          <a:stretch/>
        </p:blipFill>
        <p:spPr bwMode="auto">
          <a:xfrm>
            <a:off x="421499" y="1771612"/>
            <a:ext cx="4239878" cy="418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905" y="853322"/>
            <a:ext cx="28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err="1"/>
              <a:t>Keep</a:t>
            </a:r>
            <a:r xmlns:a="http://schemas.openxmlformats.org/drawingml/2006/main">
              <a:rPr lang="en" dirty="0"/>
              <a:t> </a:t>
            </a:r>
            <a:r xmlns:a="http://schemas.openxmlformats.org/drawingml/2006/main">
              <a:rPr lang="en" dirty="0" err="1"/>
              <a:t>the alternative</a:t>
            </a:r>
            <a:r xmlns:a="http://schemas.openxmlformats.org/drawingml/2006/main">
              <a:rPr lang="en" dirty="0"/>
              <a:t> </a:t>
            </a:r>
            <a:r xmlns:a="http://schemas.openxmlformats.org/drawingml/2006/main">
              <a:rPr lang="en" dirty="0" err="1"/>
              <a:t>Basic</a:t>
            </a:r>
            <a:endParaRPr xmlns:a="http://schemas.openxmlformats.org/drawingml/2006/main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384" y="1222654"/>
            <a:ext cx="998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Select Africa and observe the change in the map view.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40560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515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2025-03-05T12:37:15Z</dcterms:modified>
</cp:coreProperties>
</file>