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2819" autoAdjust="0"/>
  </p:normalViewPr>
  <p:slideViewPr>
    <p:cSldViewPr snapToGrid="0">
      <p:cViewPr varScale="1">
        <p:scale>
          <a:sx n="105" d="100"/>
          <a:sy n="105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7393" y="2724696"/>
            <a:ext cx="581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Hierarchies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5516" y="2651001"/>
            <a:ext cx="5589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Hierarchies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008" y="1528876"/>
            <a:ext cx="1055112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b="1" dirty="0" err="1"/>
              <a:t>SalesExcel.xslx </a:t>
            </a:r>
            <a:r xmlns:a="http://schemas.openxmlformats.org/drawingml/2006/main">
              <a:rPr lang="en" dirty="0"/>
              <a:t>file </a:t>
            </a:r>
            <a:r xmlns:a="http://schemas.openxmlformats.org/drawingml/2006/main">
              <a:rPr lang="en" dirty="0"/>
              <a:t>and load both the </a:t>
            </a:r>
            <a:r xmlns:a="http://schemas.openxmlformats.org/drawingml/2006/main">
              <a:rPr lang="en" b="1" dirty="0" err="1"/>
              <a:t>DimDate </a:t>
            </a:r>
            <a:r xmlns:a="http://schemas.openxmlformats.org/drawingml/2006/main">
              <a:rPr lang="en" dirty="0"/>
              <a:t>and </a:t>
            </a:r>
            <a:r xmlns:a="http://schemas.openxmlformats.org/drawingml/2006/main">
              <a:rPr lang="en" b="1" dirty="0"/>
              <a:t>FactSales tables </a:t>
            </a:r>
            <a:r xmlns:a="http://schemas.openxmlformats.org/drawingml/2006/main">
              <a:rPr lang="en" dirty="0"/>
              <a:t>into the query editor.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s://www4.lunapic.com/editor/working/160568753164722613?492295365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76" y="2964887"/>
            <a:ext cx="5629910" cy="350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80425" y="759098"/>
            <a:ext cx="9980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b="1" dirty="0"/>
              <a:t>Note: </a:t>
            </a:r>
            <a:r xmlns:a="http://schemas.openxmlformats.org/drawingml/2006/main">
              <a:rPr lang="en" dirty="0" smtClean="0"/>
              <a:t>This workshop uses the </a:t>
            </a:r>
            <a:r xmlns:a="http://schemas.openxmlformats.org/drawingml/2006/main">
              <a:rPr lang="en" b="1" dirty="0" err="1"/>
              <a:t>Sales.xslx </a:t>
            </a:r>
            <a:r xmlns:a="http://schemas.openxmlformats.org/drawingml/2006/main">
              <a:rPr lang="en" dirty="0"/>
              <a:t>file </a:t>
            </a:r>
            <a:r xmlns:a="http://schemas.openxmlformats.org/drawingml/2006/main">
              <a:rPr lang="en" dirty="0"/>
              <a:t>located in the </a:t>
            </a:r>
            <a:r xmlns:a="http://schemas.openxmlformats.org/drawingml/2006/main">
              <a:rPr lang="en" b="1" dirty="0" smtClean="0"/>
              <a:t>sources\Excel Sources folder</a:t>
            </a:r>
            <a:endParaRPr xmlns:a="http://schemas.openxmlformats.org/drawingml/2006/main"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425" y="2429715"/>
            <a:ext cx="8333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Check that the relationship is established between </a:t>
            </a:r>
            <a:r xmlns:a="http://schemas.openxmlformats.org/drawingml/2006/main">
              <a:rPr lang="en" b="1" dirty="0" err="1"/>
              <a:t>DimDate </a:t>
            </a:r>
            <a:r xmlns:a="http://schemas.openxmlformats.org/drawingml/2006/main">
              <a:rPr lang="en" dirty="0"/>
              <a:t>and </a:t>
            </a:r>
            <a:r xmlns:a="http://schemas.openxmlformats.org/drawingml/2006/main">
              <a:rPr lang="en" b="1" dirty="0"/>
              <a:t>FactSales </a:t>
            </a:r>
            <a:r xmlns:a="http://schemas.openxmlformats.org/drawingml/2006/main">
              <a:rPr lang="en" dirty="0"/>
              <a:t>.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8" y="4073818"/>
            <a:ext cx="2030730" cy="1913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231" y="1534848"/>
            <a:ext cx="1705213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0" y="1534848"/>
            <a:ext cx="2438740" cy="17433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9430" y="2550160"/>
            <a:ext cx="2438740" cy="21336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339840" y="2159000"/>
            <a:ext cx="553720" cy="3911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0008" y="796460"/>
            <a:ext cx="920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Select </a:t>
            </a:r>
            <a:r xmlns:a="http://schemas.openxmlformats.org/drawingml/2006/main">
              <a:rPr lang="en" dirty="0" smtClean="0"/>
              <a:t>the </a:t>
            </a:r>
            <a:r xmlns:a="http://schemas.openxmlformats.org/drawingml/2006/main">
              <a:rPr lang="en" b="1" dirty="0" smtClean="0"/>
              <a:t>Year</a:t>
            </a:r>
            <a:r xmlns:a="http://schemas.openxmlformats.org/drawingml/2006/main">
              <a:rPr lang="en" dirty="0" smtClean="0"/>
              <a:t> </a:t>
            </a:r>
            <a:r xmlns:a="http://schemas.openxmlformats.org/drawingml/2006/main">
              <a:rPr lang="en" dirty="0"/>
              <a:t>and right click, then apply </a:t>
            </a:r>
            <a:r xmlns:a="http://schemas.openxmlformats.org/drawingml/2006/main">
              <a:rPr lang="en" b="1" dirty="0"/>
              <a:t>"Create Hierarchy </a:t>
            </a:r>
            <a:r xmlns:a="http://schemas.openxmlformats.org/drawingml/2006/main">
              <a:rPr lang="en" b="1" dirty="0" smtClean="0"/>
              <a:t>"</a:t>
            </a:r>
            <a:endParaRPr xmlns:a="http://schemas.openxmlformats.org/drawingml/2006/main"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690" y="3491126"/>
            <a:ext cx="785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Notice the presence of a new field with a Year element </a:t>
            </a:r>
            <a:r xmlns:a="http://schemas.openxmlformats.org/drawingml/2006/main">
              <a:rPr lang="en" dirty="0" smtClean="0"/>
              <a:t>in it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70938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97" y="1752778"/>
            <a:ext cx="1871345" cy="145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https://www4.lunapic.com/editor/working/160568753164722613?391163798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84" y="4058476"/>
            <a:ext cx="2955434" cy="2702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8915400" y="4058476"/>
            <a:ext cx="1759823" cy="359060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95" y="1748313"/>
            <a:ext cx="4479639" cy="152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38595" y="885504"/>
            <a:ext cx="10001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Add </a:t>
            </a:r>
            <a:r xmlns:a="http://schemas.openxmlformats.org/drawingml/2006/main">
              <a:rPr lang="en" b="1" dirty="0" err="1"/>
              <a:t>MonthName </a:t>
            </a:r>
            <a:r xmlns:a="http://schemas.openxmlformats.org/drawingml/2006/main">
              <a:rPr lang="en" dirty="0"/>
              <a:t>just below </a:t>
            </a:r>
            <a:r xmlns:a="http://schemas.openxmlformats.org/drawingml/2006/main">
              <a:rPr lang="en" b="1" dirty="0" err="1"/>
              <a:t>Year </a:t>
            </a:r>
            <a:r xmlns:a="http://schemas.openxmlformats.org/drawingml/2006/main">
              <a:rPr lang="en" dirty="0"/>
              <a:t>, by right-clicking on it and adding it to the </a:t>
            </a:r>
            <a:r xmlns:a="http://schemas.openxmlformats.org/drawingml/2006/main">
              <a:rPr lang="en" b="1" dirty="0" err="1"/>
              <a:t>Year </a:t>
            </a:r>
            <a:r xmlns:a="http://schemas.openxmlformats.org/drawingml/2006/main">
              <a:rPr lang="en" b="1" dirty="0"/>
              <a:t>hierarchy </a:t>
            </a:r>
            <a:r xmlns:a="http://schemas.openxmlformats.org/drawingml/2006/main">
              <a:rPr lang="en" dirty="0"/>
              <a:t>.</a:t>
            </a:r>
            <a:endParaRPr xmlns:a="http://schemas.openxmlformats.org/drawingml/2006/main" lang="en-US" dirty="0"/>
          </a:p>
        </p:txBody>
      </p:sp>
      <p:sp>
        <p:nvSpPr>
          <p:cNvPr id="7" name="Rectangle 6"/>
          <p:cNvSpPr/>
          <p:nvPr/>
        </p:nvSpPr>
        <p:spPr>
          <a:xfrm>
            <a:off x="438595" y="3490649"/>
            <a:ext cx="9341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Add a grouped columns visual, drag the newly created hierarchy to the </a:t>
            </a:r>
            <a:r xmlns:a="http://schemas.openxmlformats.org/drawingml/2006/main">
              <a:rPr lang="en" sz="2000" b="1" dirty="0"/>
              <a:t>axis</a:t>
            </a:r>
            <a:r xmlns:a="http://schemas.openxmlformats.org/drawingml/2006/main">
              <a:rPr lang="en" sz="2000" dirty="0"/>
              <a:t> </a:t>
            </a:r>
            <a:r xmlns:a="http://schemas.openxmlformats.org/drawingml/2006/main">
              <a:rPr lang="en" sz="2000" b="1" dirty="0"/>
              <a:t>X </a:t>
            </a:r>
            <a:r xmlns:a="http://schemas.openxmlformats.org/drawingml/2006/main">
              <a:rPr lang="en" sz="2000" dirty="0"/>
              <a:t>as well as </a:t>
            </a:r>
            <a:r xmlns:a="http://schemas.openxmlformats.org/drawingml/2006/main">
              <a:rPr lang="en" sz="2000" b="1" dirty="0"/>
              <a:t>Sales </a:t>
            </a:r>
            <a:r xmlns:a="http://schemas.openxmlformats.org/drawingml/2006/main">
              <a:rPr lang="en" sz="2000" b="1" dirty="0" err="1"/>
              <a:t>Quantity from the </a:t>
            </a:r>
            <a:r xmlns:a="http://schemas.openxmlformats.org/drawingml/2006/main">
              <a:rPr lang="en" sz="2000" b="1" dirty="0"/>
              <a:t>FactSales </a:t>
            </a:r>
            <a:r xmlns:a="http://schemas.openxmlformats.org/drawingml/2006/main">
              <a:rPr lang="en" sz="2000" dirty="0"/>
              <a:t>table </a:t>
            </a:r>
            <a:r xmlns:a="http://schemas.openxmlformats.org/drawingml/2006/main">
              <a:rPr lang="en" sz="2000" dirty="0"/>
              <a:t>to the </a:t>
            </a:r>
            <a:r xmlns:a="http://schemas.openxmlformats.org/drawingml/2006/main">
              <a:rPr lang="en" sz="2000" b="1" dirty="0"/>
              <a:t>axis</a:t>
            </a:r>
            <a:r xmlns:a="http://schemas.openxmlformats.org/drawingml/2006/main">
              <a:rPr lang="en" sz="2000" dirty="0"/>
              <a:t> </a:t>
            </a:r>
            <a:r xmlns:a="http://schemas.openxmlformats.org/drawingml/2006/main">
              <a:rPr lang="en" sz="2000" b="1" dirty="0"/>
              <a:t>Y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38595" y="4305320"/>
            <a:ext cx="8015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Try exploring the navigation capabilities offered, represented by these icons.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87229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2" y="1836766"/>
            <a:ext cx="3274070" cy="1329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765" y="1836766"/>
            <a:ext cx="2235376" cy="203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0009" y="777924"/>
            <a:ext cx="8584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hierarchy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hierarchy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no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 visible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interface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2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6049" y="228170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8335" y="219793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171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2025-03-05T14:53:49Z</dcterms:modified>
</cp:coreProperties>
</file>