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59" r:id="rId6"/>
    <p:sldId id="264" r:id="rId7"/>
    <p:sldId id="260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97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9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608" y="1697143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252" y="163641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and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39362" y="252681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4361" y="2444742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08" y="2481943"/>
            <a:ext cx="2534004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095" y="2481943"/>
            <a:ext cx="3557387" cy="4015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7867" y="725545"/>
            <a:ext cx="1083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Note: </a:t>
            </a:r>
            <a:r xmlns:a="http://schemas.openxmlformats.org/drawingml/2006/main">
              <a:rPr lang="en" sz="2000" dirty="0" smtClean="0"/>
              <a:t>This lab uses the </a:t>
            </a:r>
            <a:r xmlns:a="http://schemas.openxmlformats.org/drawingml/2006/main">
              <a:rPr lang="en" sz="2000" b="1" dirty="0" smtClean="0"/>
              <a:t>FactSales032025.csv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DimDate.csv </a:t>
            </a:r>
            <a:r xmlns:a="http://schemas.openxmlformats.org/drawingml/2006/main">
              <a:rPr lang="en" sz="2000" dirty="0"/>
              <a:t>tables </a:t>
            </a:r>
            <a:r xmlns:a="http://schemas.openxmlformats.org/drawingml/2006/main">
              <a:rPr lang="en" sz="2000" dirty="0" smtClean="0"/>
              <a:t>from </a:t>
            </a:r>
            <a:r xmlns:a="http://schemas.openxmlformats.org/drawingml/2006/main">
              <a:rPr lang="en" sz="2000" b="1" dirty="0" err="1" smtClean="0"/>
              <a:t>resources </a:t>
            </a:r>
            <a:r xmlns:a="http://schemas.openxmlformats.org/drawingml/2006/main">
              <a:rPr lang="en" sz="2000" b="1" dirty="0"/>
              <a:t>\ </a:t>
            </a:r>
            <a:r xmlns:a="http://schemas.openxmlformats.org/drawingml/2006/main">
              <a:rPr lang="en" sz="2000" b="1" dirty="0" err="1" smtClean="0"/>
              <a:t>CSVSources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dirty="0"/>
              <a:t>to demonstrate the difference between creating a calculated column and a measure.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035" y="1555775"/>
            <a:ext cx="2162396" cy="44792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79036" y="4594345"/>
            <a:ext cx="2162396" cy="266413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0688" y="711518"/>
            <a:ext cx="117627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Create a column </a:t>
            </a:r>
            <a:r xmlns:a="http://schemas.openxmlformats.org/drawingml/2006/main">
              <a:rPr lang="en" sz="2000" dirty="0" smtClean="0"/>
              <a:t>called </a:t>
            </a:r>
            <a:r xmlns:a="http://schemas.openxmlformats.org/drawingml/2006/main">
              <a:rPr lang="en" sz="2000" b="1" dirty="0" err="1" smtClean="0"/>
              <a:t>SalesAmount</a:t>
            </a:r>
            <a:r xmlns:a="http://schemas.openxmlformats.org/drawingml/2006/main">
              <a:rPr lang="en" sz="2000" b="1" dirty="0" smtClean="0"/>
              <a:t> </a:t>
            </a:r>
            <a:r xmlns:a="http://schemas.openxmlformats.org/drawingml/2006/main">
              <a:rPr lang="en" dirty="0"/>
              <a:t>= </a:t>
            </a:r>
            <a:r xmlns:a="http://schemas.openxmlformats.org/drawingml/2006/main">
              <a:rPr lang="en" sz="2000" dirty="0" smtClean="0"/>
              <a:t>FactSales[ </a:t>
            </a:r>
            <a:r xmlns:a="http://schemas.openxmlformats.org/drawingml/2006/main">
              <a:rPr lang="en" sz="2000" dirty="0" err="1" smtClean="0"/>
              <a:t>SalesQuantity </a:t>
            </a:r>
            <a:r xmlns:a="http://schemas.openxmlformats.org/drawingml/2006/main">
              <a:rPr lang="en" sz="2000" dirty="0"/>
              <a:t>]*FactSales[ </a:t>
            </a:r>
            <a:r xmlns:a="http://schemas.openxmlformats.org/drawingml/2006/main">
              <a:rPr lang="en" sz="2000" dirty="0" err="1"/>
              <a:t>UnitPrice </a:t>
            </a:r>
            <a:r xmlns:a="http://schemas.openxmlformats.org/drawingml/2006/main">
              <a:rPr lang="en" sz="2000" dirty="0" smtClean="0"/>
              <a:t>]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431241"/>
            <a:ext cx="3850533" cy="34626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024" y="756183"/>
            <a:ext cx="99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err="1"/>
              <a:t>TotalProfit </a:t>
            </a:r>
            <a:r xmlns:a="http://schemas.openxmlformats.org/drawingml/2006/main">
              <a:rPr lang="en" sz="2000" dirty="0"/>
              <a:t>measure at the </a:t>
            </a:r>
            <a:r xmlns:a="http://schemas.openxmlformats.org/drawingml/2006/main">
              <a:rPr lang="en" sz="2000" b="1" dirty="0"/>
              <a:t>FactSales </a:t>
            </a:r>
            <a:r xmlns:a="http://schemas.openxmlformats.org/drawingml/2006/main">
              <a:rPr lang="en" sz="2000" dirty="0"/>
              <a:t>table level </a:t>
            </a:r>
            <a:r xmlns:a="http://schemas.openxmlformats.org/drawingml/2006/main">
              <a:rPr lang="en" sz="2000" dirty="0"/>
              <a:t>that calculates total profit: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024" y="6165294"/>
            <a:ext cx="9254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</a:t>
            </a:r>
            <a:r xmlns:a="http://schemas.openxmlformats.org/drawingml/2006/main">
              <a:rPr lang="en" sz="2000" dirty="0" smtClean="0"/>
              <a:t>the difference in using the </a:t>
            </a:r>
            <a:r xmlns:a="http://schemas.openxmlformats.org/drawingml/2006/main">
              <a:rPr lang="en" sz="2000" b="1" dirty="0" smtClean="0"/>
              <a:t>SUM </a:t>
            </a:r>
            <a:r xmlns:a="http://schemas.openxmlformats.org/drawingml/2006/main">
              <a:rPr lang="en" sz="2000" dirty="0" smtClean="0"/>
              <a:t>and </a:t>
            </a:r>
            <a:r xmlns:a="http://schemas.openxmlformats.org/drawingml/2006/main">
              <a:rPr lang="en" sz="2000" b="1" dirty="0" smtClean="0"/>
              <a:t>SUMX functions</a:t>
            </a:r>
            <a:r xmlns:a="http://schemas.openxmlformats.org/drawingml/2006/main">
              <a:rPr lang="en" sz="2000" dirty="0" smtClean="0"/>
              <a:t> </a:t>
            </a:r>
            <a:r xmlns:a="http://schemas.openxmlformats.org/drawingml/2006/main">
              <a:rPr lang="en" sz="2000" dirty="0"/>
              <a:t>to aggregate data.</a:t>
            </a:r>
            <a:endParaRPr xmlns:a="http://schemas.openxmlformats.org/drawingml/2006/main"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09274" y="2564776"/>
            <a:ext cx="115123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 - </a:t>
            </a:r>
            <a:r xmlns:a="http://schemas.openxmlformats.org/drawingml/2006/main">
              <a:rPr lang="en" dirty="0">
                <a:solidFill>
                  <a:srgbClr val="3165BB"/>
                </a:solidFill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dirty="0" err="1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FactSales[ </a:t>
            </a:r>
            <a:r xmlns:a="http://schemas.openxmlformats.org/drawingml/2006/main">
              <a:rPr lang="en" dirty="0" err="1">
                <a:solidFill>
                  <a:srgbClr val="001080"/>
                </a:solidFill>
                <a:latin typeface="Consolas" panose="020B0609020204030204" pitchFamily="49" charset="0"/>
              </a:rPr>
              <a:t>UnitCost </a:t>
            </a:r>
            <a:r xmlns:a="http://schemas.openxmlformats.org/drawingml/2006/main">
              <a:rPr lang="en" dirty="0">
                <a:solidFill>
                  <a:srgbClr val="001080"/>
                </a:solidFill>
                <a:latin typeface="Consolas" panose="020B0609020204030204" pitchFamily="49" charset="0"/>
              </a:rPr>
              <a:t>] </a:t>
            </a:r>
            <a:r xmlns:a="http://schemas.openxmlformats.org/drawingml/2006/main"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xmlns:a="http://schemas.openxmlformats.org/drawingml/2006/main"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2" y="2148148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6958" y="753952"/>
            <a:ext cx="863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Note that the measure only takes into account aggregations. For example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43650" y="1307088"/>
            <a:ext cx="865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latin typeface="Consolas" panose="020B0609020204030204" pitchFamily="49" charset="0"/>
              </a:rPr>
              <a:t>Total Profit = </a:t>
            </a:r>
            <a:r xmlns:a="http://schemas.openxmlformats.org/drawingml/2006/main">
              <a:rPr lang="en" b="1" dirty="0">
                <a:latin typeface="Consolas" panose="020B0609020204030204" pitchFamily="49" charset="0"/>
              </a:rPr>
              <a:t>SUM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(FactSales[ </a:t>
            </a:r>
            <a:r xmlns:a="http://schemas.openxmlformats.org/drawingml/2006/main">
              <a:rPr lang="en" dirty="0" err="1">
                <a:latin typeface="Consolas" panose="020B0609020204030204" pitchFamily="49" charset="0"/>
              </a:rPr>
              <a:t>SalesAmount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]) - </a:t>
            </a:r>
            <a:r xmlns:a="http://schemas.openxmlformats.org/drawingml/2006/main">
              <a:rPr lang="en" b="1" dirty="0">
                <a:latin typeface="Consolas" panose="020B0609020204030204" pitchFamily="49" charset="0"/>
              </a:rPr>
              <a:t>SUMX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( </a:t>
            </a:r>
            <a:r xmlns:a="http://schemas.openxmlformats.org/drawingml/2006/main">
              <a:rPr lang="en" dirty="0" err="1">
                <a:latin typeface="Consolas" panose="020B0609020204030204" pitchFamily="49" charset="0"/>
              </a:rPr>
              <a:t>FactSales,FactSales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[ </a:t>
            </a:r>
            <a:r xmlns:a="http://schemas.openxmlformats.org/drawingml/2006/main">
              <a:rPr lang="en" dirty="0" err="1">
                <a:latin typeface="Consolas" panose="020B0609020204030204" pitchFamily="49" charset="0"/>
              </a:rPr>
              <a:t>SalesQuantity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]*FactSales[ </a:t>
            </a:r>
            <a:r xmlns:a="http://schemas.openxmlformats.org/drawingml/2006/main">
              <a:rPr lang="en" dirty="0" err="1">
                <a:latin typeface="Consolas" panose="020B0609020204030204" pitchFamily="49" charset="0"/>
              </a:rPr>
              <a:t>UnitCost </a:t>
            </a:r>
            <a:r xmlns:a="http://schemas.openxmlformats.org/drawingml/2006/main">
              <a:rPr lang="en" dirty="0">
                <a:latin typeface="Consolas" panose="020B0609020204030204" pitchFamily="49" charset="0"/>
              </a:rPr>
              <a:t>])</a:t>
            </a:r>
            <a:endParaRPr xmlns:a="http://schemas.openxmlformats.org/drawingml/2006/main" lang="en-US" b="0" dirty="0">
              <a:effectLst/>
              <a:latin typeface="Consolas" panose="020B06090202040302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14704" y="1154062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32048" y="1486050"/>
            <a:ext cx="0" cy="2345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324" y="746359"/>
            <a:ext cx="1070690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 that the measure does not appear as a calculated column because the scope differs in the two cases.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37323" y="1225882"/>
            <a:ext cx="108042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lvl="0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the </a:t>
            </a:r>
            <a:r xmlns:a="http://schemas.openxmlformats.org/drawingml/2006/main"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 dimension</a:t>
            </a:r>
            <a:r xmlns:a="http://schemas.openxmlformats.org/drawingml/2006/main"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 xmlns:a="http://schemas.openxmlformats.org/drawingml/2006/main"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DimDate.csv </a:t>
            </a: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 </a:t>
            </a: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check the relationship between </a:t>
            </a:r>
            <a:r xmlns:a="http://schemas.openxmlformats.org/drawingml/2006/main">
              <a:rPr lang="en" alt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 xmlns:a="http://schemas.openxmlformats.org/drawingml/2006/main"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en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alt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FactSales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749" y="1950713"/>
            <a:ext cx="6735115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40" y="1810247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81263" y="3746977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1262" y="4937530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7325" y="731559"/>
            <a:ext cx="116842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Go back to the scene, add a Table type visualization and add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Year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b="1" dirty="0" err="1">
                <a:latin typeface="Segoe UI" panose="020B0502040204020203" pitchFamily="34" charset="0"/>
                <a:cs typeface="Segoe UI" panose="020B0502040204020203" pitchFamily="34" charset="0"/>
              </a:rPr>
              <a:t>MonthName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respectively as well as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Profit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 the Columns parameter and observe the visualization change.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277" y="1775087"/>
            <a:ext cx="4601217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Card visual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drag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Total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Amount measurement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at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Fields 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area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678" y="1318144"/>
            <a:ext cx="2028444" cy="19495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23" y="1318144"/>
            <a:ext cx="1733792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46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590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Measures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calculated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2327" y="752185"/>
            <a:ext cx="116842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 the result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27" y="1237534"/>
            <a:ext cx="712569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236</Words>
  <Application>Microsoft Office PowerPoint</Application>
  <PresentationFormat>Widescreen</PresentationFormat>
  <Paragraphs>29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2025-03-06T09:23:05Z</dcterms:modified>
</cp:coreProperties>
</file>