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5" r:id="rId3"/>
    <p:sldId id="266" r:id="rId4"/>
    <p:sldId id="275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58" r:id="rId16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508" autoAdjust="0"/>
  </p:normalViewPr>
  <p:slideViewPr>
    <p:cSldViewPr snapToGrid="0">
      <p:cViewPr varScale="1">
        <p:scale>
          <a:sx n="93" d="100"/>
          <a:sy n="93" d="100"/>
        </p:scale>
        <p:origin x="11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xml/cd_catalog.x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4877" y="1879046"/>
            <a:ext cx="6515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Working with </a:t>
            </a:r>
            <a:r xmlns:a="http://schemas.openxmlformats.org/drawingml/2006/main">
              <a:rPr lang="en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Dataflows</a:t>
            </a:r>
            <a:endParaRPr xmlns:a="http://schemas.openxmlformats.org/drawingml/2006/main"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2375" y="1818314"/>
            <a:ext cx="6515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Working with </a:t>
            </a:r>
            <a:r xmlns:a="http://schemas.openxmlformats.org/drawingml/2006/main">
              <a:rPr lang="en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Dataflows</a:t>
            </a:r>
            <a:endParaRPr xmlns:a="http://schemas.openxmlformats.org/drawingml/2006/main"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51" y="1431711"/>
            <a:ext cx="1952749" cy="33805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90550" y="4470400"/>
            <a:ext cx="1835150" cy="341877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0550" y="2089150"/>
            <a:ext cx="558800" cy="857250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9549" y="800652"/>
            <a:ext cx="4227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Select </a:t>
            </a:r>
            <a:r xmlns:a="http://schemas.openxmlformats.org/drawingml/2006/main">
              <a:rPr lang="en" sz="2000" b="1" dirty="0" err="1"/>
              <a:t>Get </a:t>
            </a:r>
            <a:r xmlns:a="http://schemas.openxmlformats.org/drawingml/2006/main">
              <a:rPr lang="en" sz="2000" b="1" dirty="0"/>
              <a:t>Data </a:t>
            </a:r>
            <a:r xmlns:a="http://schemas.openxmlformats.org/drawingml/2006/main">
              <a:rPr lang="en" sz="2000" dirty="0"/>
              <a:t>, then </a:t>
            </a:r>
            <a:r xmlns:a="http://schemas.openxmlformats.org/drawingml/2006/main">
              <a:rPr lang="en" sz="2000" b="1" dirty="0"/>
              <a:t>Web Page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252766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76" y="1615797"/>
            <a:ext cx="3934374" cy="39820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649393" y="906831"/>
            <a:ext cx="5553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 xmlns:r="http://schemas.openxmlformats.org/officeDocument/2006/relationships">
              <a:rPr lang="en" b="1" u="sng" dirty="0">
                <a:solidFill>
                  <a:srgbClr val="0563C1"/>
                </a:solidFill>
                <a:latin typeface="Segoe UI" panose="020B0502040204020203" pitchFamily="34" charset="0"/>
                <a:ea typeface="Calibri" panose="020F0502020204030204" pitchFamily="34" charset="0"/>
                <a:hlinkClick r:id="rId3"/>
              </a:rPr>
              <a:t>https://www.w3schools.com/xml/cd_catalog.xml</a:t>
            </a:r>
            <a:r xmlns:a="http://schemas.openxmlformats.org/drawingml/2006/main">
              <a:rPr lang="en" b="1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endParaRPr xmlns:a="http://schemas.openxmlformats.org/drawingml/2006/main" lang="en-US" dirty="0"/>
          </a:p>
        </p:txBody>
      </p:sp>
      <p:sp>
        <p:nvSpPr>
          <p:cNvPr id="3" name="Rectangle 2"/>
          <p:cNvSpPr/>
          <p:nvPr/>
        </p:nvSpPr>
        <p:spPr>
          <a:xfrm>
            <a:off x="348029" y="906831"/>
            <a:ext cx="43882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Then configure the data source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2564341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832252"/>
            <a:ext cx="5609684" cy="4530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90" y="2295415"/>
            <a:ext cx="6197919" cy="4286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52925" y="756036"/>
            <a:ext cx="94579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Select </a:t>
            </a:r>
            <a:r xmlns:a="http://schemas.openxmlformats.org/drawingml/2006/main">
              <a:rPr lang="en" sz="2000" b="1" dirty="0"/>
              <a:t>Table 01 </a:t>
            </a:r>
            <a:r xmlns:a="http://schemas.openxmlformats.org/drawingml/2006/main">
              <a:rPr lang="en" sz="2000" dirty="0"/>
              <a:t>, this will be our data source, then click </a:t>
            </a:r>
            <a:r xmlns:a="http://schemas.openxmlformats.org/drawingml/2006/main">
              <a:rPr lang="en" sz="2000" b="1" dirty="0" err="1"/>
              <a:t>Create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52925" y="1199835"/>
            <a:ext cx="110255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Edit the column headers to give them more meaningful names, then click </a:t>
            </a:r>
            <a:r xmlns:a="http://schemas.openxmlformats.org/drawingml/2006/main">
              <a:rPr lang="en" sz="2000" b="1" dirty="0" err="1"/>
              <a:t>Publish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170536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99" y="1474988"/>
            <a:ext cx="8301425" cy="423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83555" y="905775"/>
            <a:ext cx="82754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We should note the presence of the </a:t>
            </a:r>
            <a:r xmlns:a="http://schemas.openxmlformats.org/drawingml/2006/main">
              <a:rPr lang="en" sz="2000" dirty="0"/>
              <a:t>newly created </a:t>
            </a:r>
            <a:endParaRPr xmlns:a="http://schemas.openxmlformats.org/drawingml/2006/main" lang="en-US" sz="2000" dirty="0"/>
            <a:r xmlns:a="http://schemas.openxmlformats.org/drawingml/2006/main">
              <a:rPr lang="en" sz="2000" b="1" dirty="0" err="1"/>
              <a:t>DataFlow .</a:t>
            </a:r>
          </a:p>
        </p:txBody>
      </p:sp>
    </p:spTree>
    <p:extLst>
      <p:ext uri="{BB962C8B-B14F-4D97-AF65-F5344CB8AC3E}">
        <p14:creationId xmlns:p14="http://schemas.microsoft.com/office/powerpoint/2010/main" val="2777403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42" y="1553066"/>
            <a:ext cx="5042764" cy="3981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52925" y="736672"/>
            <a:ext cx="109017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Now notice the presence of the </a:t>
            </a:r>
            <a:r xmlns:a="http://schemas.openxmlformats.org/drawingml/2006/main">
              <a:rPr lang="en" sz="2000" b="1" dirty="0" err="1"/>
              <a:t>DataFlow </a:t>
            </a:r>
            <a:r xmlns:a="http://schemas.openxmlformats.org/drawingml/2006/main">
              <a:rPr lang="en" sz="2000" dirty="0"/>
              <a:t>in </a:t>
            </a:r>
            <a:r xmlns:a="http://schemas.openxmlformats.org/drawingml/2006/main">
              <a:rPr lang="en" sz="2000" b="1" dirty="0"/>
              <a:t>Power BI Desktop </a:t>
            </a:r>
            <a:r xmlns:a="http://schemas.openxmlformats.org/drawingml/2006/main">
              <a:rPr lang="en" sz="2000" dirty="0"/>
              <a:t>. The data is ready to be used.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1595744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91856" y="261619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9979" y="2547870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44" y="1919506"/>
            <a:ext cx="3125506" cy="415431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5631" y="742877"/>
            <a:ext cx="107184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 smtClean="0"/>
              <a:t>Note </a:t>
            </a:r>
            <a:r xmlns:a="http://schemas.openxmlformats.org/drawingml/2006/main">
              <a:rPr lang="en" sz="2000" b="1" dirty="0"/>
              <a:t>: </a:t>
            </a:r>
            <a:r xmlns:a="http://schemas.openxmlformats.org/drawingml/2006/main">
              <a:rPr lang="en" sz="2000" dirty="0"/>
              <a:t>This lab requires a Power BI Services account with administrator privileges.</a:t>
            </a:r>
            <a:endParaRPr xmlns:a="http://schemas.openxmlformats.org/drawingml/2006/main"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295631" y="1161914"/>
            <a:ext cx="54779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 err="1"/>
              <a:t>Open</a:t>
            </a:r>
            <a:r xmlns:a="http://schemas.openxmlformats.org/drawingml/2006/main">
              <a:rPr lang="en" sz="2000" dirty="0"/>
              <a:t> </a:t>
            </a:r>
            <a:r xmlns:a="http://schemas.openxmlformats.org/drawingml/2006/main">
              <a:rPr lang="en" sz="2000" b="1" dirty="0"/>
              <a:t>Power BI Desktop </a:t>
            </a:r>
            <a:r xmlns:a="http://schemas.openxmlformats.org/drawingml/2006/main">
              <a:rPr lang="en" sz="2000" dirty="0"/>
              <a:t>, </a:t>
            </a:r>
            <a:r xmlns:a="http://schemas.openxmlformats.org/drawingml/2006/main">
              <a:rPr lang="en" sz="2000" dirty="0" err="1"/>
              <a:t>select</a:t>
            </a:r>
            <a:r xmlns:a="http://schemas.openxmlformats.org/drawingml/2006/main">
              <a:rPr lang="en" sz="2000" dirty="0"/>
              <a:t> </a:t>
            </a:r>
            <a:r xmlns:a="http://schemas.openxmlformats.org/drawingml/2006/main">
              <a:rPr lang="en" sz="2000" b="1" dirty="0" err="1"/>
              <a:t>Dataflows </a:t>
            </a:r>
            <a:r xmlns:a="http://schemas.openxmlformats.org/drawingml/2006/main">
              <a:rPr lang="e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08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30" y="2213028"/>
            <a:ext cx="6592220" cy="2391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62929" y="875882"/>
            <a:ext cx="231576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 err="1"/>
              <a:t>Click </a:t>
            </a:r>
            <a:r xmlns:a="http://schemas.openxmlformats.org/drawingml/2006/main">
              <a:rPr lang="en" sz="2000" dirty="0"/>
              <a:t>Connect </a:t>
            </a:r>
            <a:r xmlns:a="http://schemas.openxmlformats.org/drawingml/2006/main">
              <a:rPr lang="en" sz="2000" dirty="0"/>
              <a:t>.</a:t>
            </a:r>
            <a:r xmlns:a="http://schemas.openxmlformats.org/drawingml/2006/main">
              <a:rPr lang="en" sz="2000" b="1" dirty="0"/>
              <a:t>​</a:t>
            </a:r>
          </a:p>
        </p:txBody>
      </p:sp>
      <p:sp>
        <p:nvSpPr>
          <p:cNvPr id="4" name="Rectangle 3"/>
          <p:cNvSpPr/>
          <p:nvPr/>
        </p:nvSpPr>
        <p:spPr>
          <a:xfrm>
            <a:off x="462929" y="1415202"/>
            <a:ext cx="87841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 smtClean="0"/>
              <a:t>Note </a:t>
            </a:r>
            <a:r xmlns:a="http://schemas.openxmlformats.org/drawingml/2006/main">
              <a:rPr lang="en" sz="2000" b="1" dirty="0"/>
              <a:t>: </a:t>
            </a:r>
            <a:r xmlns:a="http://schemas.openxmlformats.org/drawingml/2006/main">
              <a:rPr lang="en" sz="2000" dirty="0"/>
              <a:t>We need to log in with a Power BI Services account.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392979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574" y="1568049"/>
            <a:ext cx="5948846" cy="4632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352926" y="829195"/>
            <a:ext cx="84541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If this is the first opening, no </a:t>
            </a:r>
            <a:r xmlns:a="http://schemas.openxmlformats.org/drawingml/2006/main">
              <a:rPr lang="en" sz="2000" b="1" dirty="0" err="1"/>
              <a:t>Dataflow </a:t>
            </a:r>
            <a:r xmlns:a="http://schemas.openxmlformats.org/drawingml/2006/main">
              <a:rPr lang="en" sz="2000" dirty="0"/>
              <a:t>is defined yet.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316632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0427" y="771856"/>
            <a:ext cx="92792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b="1" dirty="0"/>
              <a:t>Power BI Services </a:t>
            </a:r>
            <a:r xmlns:a="http://schemas.openxmlformats.org/drawingml/2006/main">
              <a:rPr lang="en" dirty="0"/>
              <a:t>session </a:t>
            </a:r>
            <a:r xmlns:a="http://schemas.openxmlformats.org/drawingml/2006/main">
              <a:rPr lang="en" dirty="0"/>
              <a:t>, navigate to the shared workspace, click </a:t>
            </a:r>
            <a:r xmlns:a="http://schemas.openxmlformats.org/drawingml/2006/main">
              <a:rPr lang="en" b="1" dirty="0"/>
              <a:t>... </a:t>
            </a:r>
            <a:r xmlns:a="http://schemas.openxmlformats.org/drawingml/2006/main">
              <a:rPr lang="en" dirty="0"/>
              <a:t>, and then choose </a:t>
            </a:r>
            <a:r xmlns:a="http://schemas.openxmlformats.org/drawingml/2006/main">
              <a:rPr lang="en" b="1" dirty="0" err="1"/>
              <a:t>DataFlow </a:t>
            </a:r>
            <a:r xmlns:a="http://schemas.openxmlformats.org/drawingml/2006/main">
              <a:rPr lang="en" dirty="0"/>
              <a:t>.</a:t>
            </a:r>
            <a:endParaRPr xmlns:a="http://schemas.openxmlformats.org/drawingml/2006/main"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41" y="1982803"/>
            <a:ext cx="8434481" cy="43716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626" y="1125051"/>
            <a:ext cx="1105054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69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34" y="1451211"/>
            <a:ext cx="9449954" cy="348800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8134" y="859621"/>
            <a:ext cx="86008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dirty="0"/>
              <a:t>Here are some key differences between the two versions of </a:t>
            </a:r>
            <a:r xmlns:a="http://schemas.openxmlformats.org/drawingml/2006/main">
              <a:rPr lang="en" sz="2000" b="1" dirty="0" err="1"/>
              <a:t>DataFlow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101976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41" y="1982803"/>
            <a:ext cx="8434481" cy="43716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333" y="1255770"/>
            <a:ext cx="1105054" cy="3524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95632" y="878274"/>
            <a:ext cx="7694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/>
              <a:t>Power BI Services </a:t>
            </a:r>
            <a:r xmlns:a="http://schemas.openxmlformats.org/drawingml/2006/main">
              <a:rPr lang="en" sz="2000" dirty="0"/>
              <a:t>session </a:t>
            </a:r>
            <a:r xmlns:a="http://schemas.openxmlformats.org/drawingml/2006/main">
              <a:rPr lang="en" sz="2000" dirty="0"/>
              <a:t>, navigate to the shared workspace, click </a:t>
            </a:r>
            <a:r xmlns:a="http://schemas.openxmlformats.org/drawingml/2006/main">
              <a:rPr lang="en" sz="2000" b="1" dirty="0"/>
              <a:t>... </a:t>
            </a:r>
            <a:r xmlns:a="http://schemas.openxmlformats.org/drawingml/2006/main">
              <a:rPr lang="en" sz="2000" dirty="0"/>
              <a:t>, and then choose </a:t>
            </a:r>
            <a:r xmlns:a="http://schemas.openxmlformats.org/drawingml/2006/main">
              <a:rPr lang="en" sz="2000" b="1" dirty="0" err="1"/>
              <a:t>DataFlow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63001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696" y="1174407"/>
            <a:ext cx="1105054" cy="35247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457" y="1855579"/>
            <a:ext cx="5096586" cy="2981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249" y="3282416"/>
            <a:ext cx="4948593" cy="3015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95631" y="818995"/>
            <a:ext cx="109865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/>
              <a:t>Power BI Services </a:t>
            </a:r>
            <a:r xmlns:a="http://schemas.openxmlformats.org/drawingml/2006/main">
              <a:rPr lang="en" sz="2000" dirty="0"/>
              <a:t>session </a:t>
            </a:r>
            <a:r xmlns:a="http://schemas.openxmlformats.org/drawingml/2006/main">
              <a:rPr lang="en" sz="2000" dirty="0"/>
              <a:t>, navigate to the shared workspace, click </a:t>
            </a:r>
            <a:r xmlns:a="http://schemas.openxmlformats.org/drawingml/2006/main">
              <a:rPr lang="en" sz="2000" b="1" dirty="0"/>
              <a:t>... </a:t>
            </a:r>
            <a:r xmlns:a="http://schemas.openxmlformats.org/drawingml/2006/main">
              <a:rPr lang="en" sz="2000" dirty="0"/>
              <a:t>, and then choose </a:t>
            </a:r>
            <a:r xmlns:a="http://schemas.openxmlformats.org/drawingml/2006/main">
              <a:rPr lang="en" sz="2000" b="1" dirty="0" err="1"/>
              <a:t>DataFlow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51546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250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Working </a:t>
            </a:r>
            <a:r xmlns:a="http://schemas.openxmlformats.org/drawingml/2006/main"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 xmlns:a="http://schemas.openxmlformats.org/drawingml/2006/main">
              <a:rPr lang="en" sz="24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Dataflows</a:t>
            </a:r>
            <a:endParaRPr xmlns:a="http://schemas.openxmlformats.org/drawingml/2006/main"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276" y="948814"/>
            <a:ext cx="1105054" cy="3524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33" y="1512238"/>
            <a:ext cx="10268792" cy="42322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78" y="2837680"/>
            <a:ext cx="4610743" cy="15813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95632" y="762956"/>
            <a:ext cx="6515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dirty="0"/>
              <a:t>Note that the environment is similar to </a:t>
            </a:r>
            <a:r xmlns:a="http://schemas.openxmlformats.org/drawingml/2006/main">
              <a:rPr lang="en" sz="2000" b="1" dirty="0"/>
              <a:t>Power BI Desktop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1409237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278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42</cp:revision>
  <dcterms:created xsi:type="dcterms:W3CDTF">2024-12-26T12:00:01Z</dcterms:created>
  <dcterms:modified xsi:type="dcterms:W3CDTF">2025-02-27T11:39:05Z</dcterms:modified>
</cp:coreProperties>
</file>