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58" r:id="rId11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8" autoAdjust="0"/>
    <p:restoredTop sz="82508" autoAdjust="0"/>
  </p:normalViewPr>
  <p:slideViewPr>
    <p:cSldViewPr snapToGrid="0">
      <p:cViewPr varScale="1">
        <p:scale>
          <a:sx n="113" d="100"/>
          <a:sy n="113" d="100"/>
        </p:scale>
        <p:origin x="4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24878" y="2078426"/>
            <a:ext cx="6515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Create</a:t>
            </a:r>
            <a:endParaRPr xmlns:a="http://schemas.openxmlformats.org/drawingml/2006/main" lang="fr-FR" sz="7200" b="1" dirty="0" smtClean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xmlns:a="http://schemas.openxmlformats.org/drawingml/2006/main" algn="ctr"/>
            <a:r xmlns:a="http://schemas.openxmlformats.org/drawingml/2006/main">
              <a:rPr lang="en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Dashboards</a:t>
            </a:r>
            <a:endParaRPr xmlns:a="http://schemas.openxmlformats.org/drawingml/2006/main" lang="en-US" sz="72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24878" y="2005047"/>
            <a:ext cx="6515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Create</a:t>
            </a:r>
            <a:endParaRPr xmlns:a="http://schemas.openxmlformats.org/drawingml/2006/main" lang="fr-FR" sz="7200" b="1" dirty="0" smtClean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xmlns:a="http://schemas.openxmlformats.org/drawingml/2006/main" algn="ctr"/>
            <a:r xmlns:a="http://schemas.openxmlformats.org/drawingml/2006/main">
              <a:rPr lang="en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Dashboards</a:t>
            </a:r>
            <a:endParaRPr xmlns:a="http://schemas.openxmlformats.org/drawingml/2006/main"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77355" y="2625277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15266" y="2563188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2696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Creating</a:t>
            </a:r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lang="en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Dashboards</a:t>
            </a:r>
            <a:endParaRPr xmlns:a="http://schemas.openxmlformats.org/drawingml/2006/main"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32" y="2623396"/>
            <a:ext cx="4536012" cy="2631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199" y="2623396"/>
            <a:ext cx="2202180" cy="1134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295632" y="715974"/>
            <a:ext cx="113770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Note: This lab requires a Power BI Services account with administrator privileges.</a:t>
            </a:r>
            <a:endParaRPr xmlns:a="http://schemas.openxmlformats.org/drawingml/2006/main"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44311" y="1330573"/>
            <a:ext cx="101656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/>
              <a:t>Start by uploading the </a:t>
            </a:r>
            <a:r xmlns:a="http://schemas.openxmlformats.org/drawingml/2006/main">
              <a:rPr lang="en" sz="2000" b="1"/>
              <a:t>SalesExcel.xlsx file </a:t>
            </a:r>
            <a:r xmlns:a="http://schemas.openxmlformats.org/drawingml/2006/main">
              <a:rPr lang="en" sz="2000"/>
              <a:t>as </a:t>
            </a:r>
            <a:r xmlns:a="http://schemas.openxmlformats.org/drawingml/2006/main">
              <a:rPr lang="en" sz="2000" b="1" dirty="0" err="1"/>
              <a:t>a DataSet </a:t>
            </a:r>
            <a:r xmlns:a="http://schemas.openxmlformats.org/drawingml/2006/main">
              <a:rPr lang="en" sz="2000" dirty="0"/>
              <a:t>to </a:t>
            </a:r>
            <a:r xmlns:a="http://schemas.openxmlformats.org/drawingml/2006/main">
              <a:rPr lang="en" sz="2000" b="1" dirty="0"/>
              <a:t>Power BI Service </a:t>
            </a:r>
            <a:r xmlns:a="http://schemas.openxmlformats.org/drawingml/2006/main">
              <a:rPr lang="en" sz="2000" dirty="0"/>
              <a:t>.</a:t>
            </a:r>
          </a:p>
          <a:p>
            <a:r xmlns:a="http://schemas.openxmlformats.org/drawingml/2006/main">
              <a:rPr lang="en" sz="2000" dirty="0"/>
              <a:t>Load the </a:t>
            </a:r>
            <a:r xmlns:a="http://schemas.openxmlformats.org/drawingml/2006/main">
              <a:rPr lang="en" sz="2000" b="1" dirty="0" err="1"/>
              <a:t>DataSet </a:t>
            </a:r>
            <a:r xmlns:a="http://schemas.openxmlformats.org/drawingml/2006/main">
              <a:rPr lang="en" sz="2000" dirty="0"/>
              <a:t>into the report editor at the </a:t>
            </a:r>
            <a:r xmlns:a="http://schemas.openxmlformats.org/drawingml/2006/main">
              <a:rPr lang="en" sz="2000" b="1" dirty="0"/>
              <a:t>Power BI Services level </a:t>
            </a:r>
            <a:r xmlns:a="http://schemas.openxmlformats.org/drawingml/2006/main">
              <a:rPr lang="en" sz="2000" dirty="0"/>
              <a:t>.</a:t>
            </a:r>
          </a:p>
          <a:p>
            <a:r xmlns:a="http://schemas.openxmlformats.org/drawingml/2006/main">
              <a:rPr lang="en" sz="2000" dirty="0"/>
              <a:t>Add visuals to create two test reports from this </a:t>
            </a:r>
            <a:r xmlns:a="http://schemas.openxmlformats.org/drawingml/2006/main">
              <a:rPr lang="en" sz="2000" b="1" dirty="0" err="1"/>
              <a:t>DataSet </a:t>
            </a:r>
            <a:r xmlns:a="http://schemas.openxmlformats.org/drawingml/2006/main">
              <a:rPr lang="e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608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2532" y="1222385"/>
            <a:ext cx="9629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dirty="0"/>
              <a:t>Click the button</a:t>
            </a:r>
            <a:r xmlns:a="http://schemas.openxmlformats.org/drawingml/2006/main">
              <a:rPr lang="en" b="1" dirty="0"/>
              <a:t> </a:t>
            </a:r>
            <a:r xmlns:a="http://schemas.openxmlformats.org/drawingml/2006/main">
              <a:rPr lang="en" b="1" dirty="0" smtClean="0"/>
              <a:t>                          </a:t>
            </a:r>
            <a:r xmlns:a="http://schemas.openxmlformats.org/drawingml/2006/main">
              <a:rPr lang="en" dirty="0" smtClean="0"/>
              <a:t>at the </a:t>
            </a:r>
            <a:r xmlns:a="http://schemas.openxmlformats.org/drawingml/2006/main">
              <a:rPr lang="en" dirty="0"/>
              <a:t>workspace level, then select </a:t>
            </a:r>
            <a:r xmlns:a="http://schemas.openxmlformats.org/drawingml/2006/main">
              <a:rPr lang="en" b="1" dirty="0"/>
              <a:t>Dashboard </a:t>
            </a:r>
            <a:r xmlns:a="http://schemas.openxmlformats.org/drawingml/2006/main">
              <a:rPr lang="en" dirty="0"/>
              <a:t>.</a:t>
            </a:r>
            <a:endParaRPr xmlns:a="http://schemas.openxmlformats.org/drawingml/2006/main"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5632" y="275007"/>
            <a:ext cx="2696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Creating</a:t>
            </a:r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lang="en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Dashboards</a:t>
            </a:r>
            <a:endParaRPr xmlns:a="http://schemas.openxmlformats.org/drawingml/2006/main"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32" y="1815046"/>
            <a:ext cx="2915057" cy="47631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035" y="1254629"/>
            <a:ext cx="1124107" cy="3048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2533" y="748696"/>
            <a:ext cx="57206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dirty="0"/>
              <a:t>Save both reports to the workspace.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417345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2696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Creating</a:t>
            </a:r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lang="en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Dashboards</a:t>
            </a:r>
            <a:endParaRPr xmlns:a="http://schemas.openxmlformats.org/drawingml/2006/main"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32" y="1297035"/>
            <a:ext cx="3181794" cy="1848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295632" y="738201"/>
            <a:ext cx="2398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dirty="0" err="1"/>
              <a:t>Name </a:t>
            </a:r>
            <a:r xmlns:a="http://schemas.openxmlformats.org/drawingml/2006/main">
              <a:rPr lang="en" dirty="0"/>
              <a:t>the </a:t>
            </a:r>
            <a:r xmlns:a="http://schemas.openxmlformats.org/drawingml/2006/main">
              <a:rPr lang="en" b="1" dirty="0"/>
              <a:t>Dashboard </a:t>
            </a:r>
            <a:r xmlns:a="http://schemas.openxmlformats.org/drawingml/2006/main">
              <a:rPr lang="e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067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2696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Creating</a:t>
            </a:r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lang="en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Dashboards</a:t>
            </a:r>
            <a:endParaRPr xmlns:a="http://schemas.openxmlformats.org/drawingml/2006/main"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09" y="1463535"/>
            <a:ext cx="7249537" cy="2000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5825067" y="2359378"/>
            <a:ext cx="1738489" cy="310444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5632" y="805934"/>
            <a:ext cx="38588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dirty="0"/>
              <a:t>Click </a:t>
            </a:r>
            <a:r xmlns:a="http://schemas.openxmlformats.org/drawingml/2006/main">
              <a:rPr lang="en" sz="2000" b="1" dirty="0"/>
              <a:t>Edit </a:t>
            </a:r>
            <a:r xmlns:a="http://schemas.openxmlformats.org/drawingml/2006/main">
              <a:rPr lang="en" sz="2000" dirty="0"/>
              <a:t>, then </a:t>
            </a:r>
            <a:r xmlns:a="http://schemas.openxmlformats.org/drawingml/2006/main">
              <a:rPr lang="en" sz="2000" b="1" dirty="0" err="1"/>
              <a:t>Add </a:t>
            </a:r>
            <a:r xmlns:a="http://schemas.openxmlformats.org/drawingml/2006/main">
              <a:rPr lang="en" sz="2000" b="1" dirty="0"/>
              <a:t>a </a:t>
            </a:r>
            <a:r xmlns:a="http://schemas.openxmlformats.org/drawingml/2006/main">
              <a:rPr lang="en" sz="2000" b="1" dirty="0" err="1"/>
              <a:t>tile </a:t>
            </a:r>
            <a:r xmlns:a="http://schemas.openxmlformats.org/drawingml/2006/main">
              <a:rPr lang="en" sz="2000" dirty="0"/>
              <a:t>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37667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2696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Creating</a:t>
            </a:r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lang="en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Dashboards</a:t>
            </a:r>
            <a:endParaRPr xmlns:a="http://schemas.openxmlformats.org/drawingml/2006/main"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11" y="1353702"/>
            <a:ext cx="3328370" cy="4878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295632" y="749490"/>
            <a:ext cx="62558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dirty="0"/>
              <a:t>Explore the items that can be added to the </a:t>
            </a:r>
            <a:r xmlns:a="http://schemas.openxmlformats.org/drawingml/2006/main">
              <a:rPr lang="en" sz="2000" b="1" dirty="0"/>
              <a:t>Dashboard </a:t>
            </a:r>
            <a:r xmlns:a="http://schemas.openxmlformats.org/drawingml/2006/main">
              <a:rPr lang="en" sz="2000" dirty="0"/>
              <a:t>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50171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2696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Creating</a:t>
            </a:r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lang="en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Dashboards</a:t>
            </a:r>
            <a:endParaRPr xmlns:a="http://schemas.openxmlformats.org/drawingml/2006/main"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82" y="1334840"/>
            <a:ext cx="3041650" cy="2394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342459" y="777712"/>
            <a:ext cx="5401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dirty="0"/>
              <a:t>Add a </a:t>
            </a:r>
            <a:r xmlns:a="http://schemas.openxmlformats.org/drawingml/2006/main">
              <a:rPr lang="en" sz="2000" b="1" dirty="0" err="1"/>
              <a:t>Text </a:t>
            </a:r>
            <a:r xmlns:a="http://schemas.openxmlformats.org/drawingml/2006/main">
              <a:rPr lang="en" sz="2000" b="1" dirty="0"/>
              <a:t>box element </a:t>
            </a:r>
            <a:r xmlns:a="http://schemas.openxmlformats.org/drawingml/2006/main">
              <a:rPr lang="en" sz="2000" dirty="0"/>
              <a:t>to insert a title.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1036602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5348" y="742131"/>
            <a:ext cx="9435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dirty="0"/>
              <a:t>To return to one of the reports and select a visual, click the </a:t>
            </a:r>
            <a:r xmlns:a="http://schemas.openxmlformats.org/drawingml/2006/main">
              <a:rPr lang="en" b="1" dirty="0"/>
              <a:t>Pin the </a:t>
            </a:r>
            <a:r xmlns:a="http://schemas.openxmlformats.org/drawingml/2006/main">
              <a:rPr lang="en" b="1" dirty="0" err="1"/>
              <a:t>visual icon </a:t>
            </a:r>
            <a:r xmlns:a="http://schemas.openxmlformats.org/drawingml/2006/main">
              <a:rPr lang="en" dirty="0"/>
              <a:t>.</a:t>
            </a:r>
            <a:endParaRPr xmlns:a="http://schemas.openxmlformats.org/drawingml/2006/main"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5632" y="275007"/>
            <a:ext cx="2696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Creating</a:t>
            </a:r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lang="en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Dashboards</a:t>
            </a:r>
            <a:endParaRPr xmlns:a="http://schemas.openxmlformats.org/drawingml/2006/main"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5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634" y="765218"/>
            <a:ext cx="244950" cy="28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69245" y="1296673"/>
            <a:ext cx="3097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</a:t>
            </a:r>
            <a:endParaRPr xmlns:a="http://schemas.openxmlformats.org/drawingml/2006/main" kumimoji="0" lang="fr-F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92" y="1212685"/>
            <a:ext cx="2516985" cy="2411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45995" t="605" r="29112" b="86519"/>
          <a:stretch/>
        </p:blipFill>
        <p:spPr>
          <a:xfrm>
            <a:off x="3117310" y="1296673"/>
            <a:ext cx="1412547" cy="699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6888" y="789114"/>
            <a:ext cx="200442" cy="2338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750" y="4495868"/>
            <a:ext cx="3845194" cy="2257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425348" y="3724979"/>
            <a:ext cx="114392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b="1" dirty="0" err="1"/>
              <a:t>Existing </a:t>
            </a:r>
            <a:r xmlns:a="http://schemas.openxmlformats.org/drawingml/2006/main">
              <a:rPr lang="en" sz="2000" b="1" dirty="0"/>
              <a:t>Visual </a:t>
            </a:r>
            <a:r xmlns:a="http://schemas.openxmlformats.org/drawingml/2006/main">
              <a:rPr lang="en" sz="2000" dirty="0"/>
              <a:t>radio button </a:t>
            </a:r>
            <a:r xmlns:a="http://schemas.openxmlformats.org/drawingml/2006/main">
              <a:rPr lang="en" sz="2000" dirty="0"/>
              <a:t>, then choose the </a:t>
            </a:r>
            <a:r xmlns:a="http://schemas.openxmlformats.org/drawingml/2006/main">
              <a:rPr lang="en" sz="2000" dirty="0"/>
              <a:t>previously created </a:t>
            </a:r>
            <a:r xmlns:a="http://schemas.openxmlformats.org/drawingml/2006/main">
              <a:rPr lang="en" sz="2000" b="1" dirty="0"/>
              <a:t>Dashboard from the </a:t>
            </a:r>
            <a:r xmlns:a="http://schemas.openxmlformats.org/drawingml/2006/main">
              <a:rPr lang="en" sz="2000" b="1" dirty="0"/>
              <a:t>Select </a:t>
            </a:r>
            <a:r xmlns:a="http://schemas.openxmlformats.org/drawingml/2006/main">
              <a:rPr lang="en" sz="2000" b="1" dirty="0" err="1"/>
              <a:t>existing drop-down list</a:t>
            </a:r>
            <a:r xmlns:a="http://schemas.openxmlformats.org/drawingml/2006/main">
              <a:rPr lang="en" sz="2000" b="1" dirty="0"/>
              <a:t> </a:t>
            </a:r>
            <a:r xmlns:a="http://schemas.openxmlformats.org/drawingml/2006/main">
              <a:rPr lang="en" sz="2000" b="1" dirty="0" err="1"/>
              <a:t>dashboard </a:t>
            </a:r>
            <a:r xmlns:a="http://schemas.openxmlformats.org/drawingml/2006/main">
              <a:rPr lang="en" sz="2000" dirty="0"/>
              <a:t>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730458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2696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Creating</a:t>
            </a:r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lang="en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Dashboards</a:t>
            </a:r>
            <a:endParaRPr xmlns:a="http://schemas.openxmlformats.org/drawingml/2006/main"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69245" y="1296673"/>
            <a:ext cx="3097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</a:t>
            </a:r>
            <a:endParaRPr xmlns:a="http://schemas.openxmlformats.org/drawingml/2006/main" kumimoji="0" lang="fr-F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29" y="1800472"/>
            <a:ext cx="4502785" cy="931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469229" y="1749672"/>
            <a:ext cx="4476750" cy="248285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885" y="1749672"/>
            <a:ext cx="6394190" cy="3561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1914729" y="3007985"/>
            <a:ext cx="745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1400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</a:t>
            </a:r>
            <a:endParaRPr xmlns:a="http://schemas.openxmlformats.org/drawingml/2006/main" lang="en-US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7910935" y="5536590"/>
            <a:ext cx="6233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1400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endParaRPr xmlns:a="http://schemas.openxmlformats.org/drawingml/2006/main" lang="en-US" sz="1400" b="1" dirty="0"/>
          </a:p>
        </p:txBody>
      </p:sp>
      <p:sp>
        <p:nvSpPr>
          <p:cNvPr id="3" name="Rectangle 2"/>
          <p:cNvSpPr/>
          <p:nvPr/>
        </p:nvSpPr>
        <p:spPr>
          <a:xfrm>
            <a:off x="295632" y="737493"/>
            <a:ext cx="77385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Continue adding visuals from several other reports.</a:t>
            </a:r>
            <a:endParaRPr xmlns:a="http://schemas.openxmlformats.org/drawingml/2006/main"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55586" y="1188403"/>
            <a:ext cx="48167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dirty="0"/>
              <a:t>Navigate through the menu visible at the top of the screen.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2626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203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54</cp:revision>
  <dcterms:created xsi:type="dcterms:W3CDTF">2024-12-26T12:00:01Z</dcterms:created>
  <dcterms:modified xsi:type="dcterms:W3CDTF">2025-02-27T11:47:42Z</dcterms:modified>
</cp:coreProperties>
</file>