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5" r:id="rId6"/>
    <p:sldId id="264" r:id="rId7"/>
    <p:sldId id="266" r:id="rId8"/>
    <p:sldId id="267" r:id="rId9"/>
    <p:sldId id="268" r:id="rId10"/>
    <p:sldId id="261" r:id="rId11"/>
    <p:sldId id="262" r:id="rId12"/>
    <p:sldId id="263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0243" y="2078428"/>
            <a:ext cx="1065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basic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transformations</a:t>
            </a:r>
            <a:endParaRPr lang="en" sz="80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116" y="2010824"/>
            <a:ext cx="1065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basic</a:t>
            </a:r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transformations</a:t>
            </a:r>
            <a:endParaRPr lang="en" sz="80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9" name="Picture 8" descr="https://www5.lunapic.com/editor/working/160499653990032656?39666916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" y="1503500"/>
            <a:ext cx="4504055" cy="2640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62124" y="754944"/>
            <a:ext cx="4907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Try testing the </a:t>
            </a:r>
            <a:r>
              <a:rPr lang="en" sz="2000" b="1" dirty="0"/>
              <a:t>Digital Filters menu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0131" y="4432747"/>
            <a:ext cx="10160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Manufacturer </a:t>
            </a:r>
            <a:r>
              <a:rPr lang="en" sz="2000" dirty="0"/>
              <a:t>and </a:t>
            </a:r>
            <a:r>
              <a:rPr lang="en" sz="2000" b="1" dirty="0" err="1"/>
              <a:t>BrandName </a:t>
            </a:r>
            <a:r>
              <a:rPr lang="en" sz="2000" dirty="0"/>
              <a:t>columns there are null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28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2" y="1872301"/>
            <a:ext cx="3833938" cy="2321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88081" y="800655"/>
            <a:ext cx="11557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Try replacing the null values with </a:t>
            </a:r>
            <a:r>
              <a:rPr lang="en" sz="2000" b="1" dirty="0"/>
              <a:t>No manufacturer </a:t>
            </a:r>
            <a:r>
              <a:rPr lang="en" sz="2000" dirty="0"/>
              <a:t>and </a:t>
            </a:r>
            <a:r>
              <a:rPr lang="en" sz="2000" b="1" dirty="0"/>
              <a:t>No Brand </a:t>
            </a:r>
            <a:r>
              <a:rPr lang="en" sz="2000" b="1" dirty="0" err="1"/>
              <a:t>name for the </a:t>
            </a:r>
            <a:r>
              <a:rPr lang="en" sz="2000" b="1" dirty="0"/>
              <a:t>Manufacturer </a:t>
            </a:r>
            <a:r>
              <a:rPr lang="en" sz="2000" dirty="0"/>
              <a:t>and </a:t>
            </a:r>
            <a:r>
              <a:rPr lang="en" sz="2000" b="1" dirty="0" err="1"/>
              <a:t>BrandName </a:t>
            </a:r>
            <a:r>
              <a:rPr lang="en" sz="2000" dirty="0"/>
              <a:t>columns respectively, using the </a:t>
            </a:r>
            <a:r>
              <a:rPr lang="en" sz="2000" b="1" dirty="0"/>
              <a:t>Replace Values feature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291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22947"/>
              </p:ext>
            </p:extLst>
          </p:nvPr>
        </p:nvGraphicFramePr>
        <p:xfrm>
          <a:off x="6931097" y="1409323"/>
          <a:ext cx="3935377" cy="1826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409">
                  <a:extLst>
                    <a:ext uri="{9D8B030D-6E8A-4147-A177-3AD203B41FA5}">
                      <a16:colId xmlns:a16="http://schemas.microsoft.com/office/drawing/2014/main" val="3557571215"/>
                    </a:ext>
                  </a:extLst>
                </a:gridCol>
                <a:gridCol w="1493720">
                  <a:extLst>
                    <a:ext uri="{9D8B030D-6E8A-4147-A177-3AD203B41FA5}">
                      <a16:colId xmlns:a16="http://schemas.microsoft.com/office/drawing/2014/main" val="3474946662"/>
                    </a:ext>
                  </a:extLst>
                </a:gridCol>
                <a:gridCol w="1752248">
                  <a:extLst>
                    <a:ext uri="{9D8B030D-6E8A-4147-A177-3AD203B41FA5}">
                      <a16:colId xmlns:a16="http://schemas.microsoft.com/office/drawing/2014/main" val="27495257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Name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LastName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660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Anil§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Dawson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5768346"/>
                  </a:ext>
                </a:extLst>
              </a:tr>
              <a:tr h="2522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Abbas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Wang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0261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 </a:t>
                      </a:r>
                      <a:r>
                        <a:rPr lang="en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bekka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Frank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2692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Kathy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Villarreal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738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Hashim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5450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Jarred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Leon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070743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5" y="1409323"/>
            <a:ext cx="6182588" cy="13908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98232" y="1842550"/>
            <a:ext cx="453762" cy="87314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2" y="3145180"/>
            <a:ext cx="3090797" cy="32649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118" y="3068113"/>
            <a:ext cx="3815729" cy="3341993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561347" y="4739109"/>
            <a:ext cx="673769" cy="5162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8080" y="691685"/>
            <a:ext cx="10024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Import data into a </a:t>
            </a:r>
            <a:r>
              <a:rPr lang="en" sz="2000" b="1" dirty="0" err="1"/>
              <a:t>Names table </a:t>
            </a:r>
            <a:r>
              <a:rPr lang="en" sz="2000" dirty="0"/>
              <a:t>from Excel to Power BI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53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8081" y="896759"/>
            <a:ext cx="11156139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sz="2000" dirty="0"/>
              <a:t>Notice that the first line shows a so-called non-printing character </a:t>
            </a:r>
            <a:r>
              <a:rPr lang="en" sz="2000" b="1" dirty="0"/>
              <a:t>§ </a:t>
            </a:r>
            <a:r>
              <a:rPr lang="en" sz="2000" dirty="0"/>
              <a:t>, and on the third line there is also an incorrect space in the name. 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en" sz="2000" dirty="0"/>
              <a:t>Try removing the unwanted character.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1" y="2167566"/>
            <a:ext cx="4925112" cy="17528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81944" y="3086960"/>
            <a:ext cx="1698170" cy="22688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21" y="2167566"/>
            <a:ext cx="5768699" cy="333806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613251" y="3920411"/>
            <a:ext cx="1252899" cy="41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8081" y="4151859"/>
            <a:ext cx="3961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Look in </a:t>
            </a:r>
            <a:r>
              <a:rPr lang="en" sz="2000" b="1" dirty="0"/>
              <a:t>Advanced Options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3059" y="4760711"/>
            <a:ext cx="4314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Try the </a:t>
            </a:r>
            <a:r>
              <a:rPr lang="en" sz="2000" b="1" dirty="0"/>
              <a:t>Replace using option</a:t>
            </a:r>
            <a:endParaRPr lang="fr-FR" sz="2000" b="1" dirty="0" smtClean="0"/>
          </a:p>
          <a:p>
            <a:r>
              <a:rPr lang="en" sz="2000" b="1" dirty="0" smtClean="0"/>
              <a:t>a </a:t>
            </a:r>
            <a:r>
              <a:rPr lang="en" sz="2000" b="1" dirty="0"/>
              <a:t>special character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005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88081" y="896759"/>
            <a:ext cx="11156139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sz="2000" dirty="0"/>
              <a:t>Notice that the first line shows a so-called non-printing character </a:t>
            </a:r>
            <a:r>
              <a:rPr lang="en" sz="2000" b="1" dirty="0"/>
              <a:t>§ </a:t>
            </a:r>
            <a:r>
              <a:rPr lang="en" sz="2000" dirty="0"/>
              <a:t>, and on the third line there is also an incorrect space in the name. 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en" sz="2000" dirty="0"/>
              <a:t>Try removing the unwanted character.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1" y="2167566"/>
            <a:ext cx="4925112" cy="17528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81944" y="3086960"/>
            <a:ext cx="1698170" cy="22688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21" y="2167566"/>
            <a:ext cx="5768699" cy="333806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613251" y="3920411"/>
            <a:ext cx="1252899" cy="41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8081" y="4151859"/>
            <a:ext cx="3961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Look in </a:t>
            </a:r>
            <a:r>
              <a:rPr lang="en" sz="2000" b="1" dirty="0"/>
              <a:t>Advanced Options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3059" y="4760711"/>
            <a:ext cx="4314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Try the </a:t>
            </a:r>
            <a:r>
              <a:rPr lang="en" sz="2000" b="1" dirty="0"/>
              <a:t>Replace using option</a:t>
            </a:r>
            <a:endParaRPr lang="fr-FR" sz="2000" b="1" dirty="0" smtClean="0"/>
          </a:p>
          <a:p>
            <a:r>
              <a:rPr lang="en" sz="2000" b="1" dirty="0" smtClean="0"/>
              <a:t>a </a:t>
            </a:r>
            <a:r>
              <a:rPr lang="en" sz="2000" b="1" dirty="0"/>
              <a:t>special character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227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9953" y="2396189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9711" y="2320988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91" y="1959427"/>
            <a:ext cx="8133348" cy="413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52927" y="739350"/>
            <a:ext cx="9966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Note: This lab uses the file </a:t>
            </a:r>
            <a:r>
              <a:rPr lang="en" sz="2000" b="1" dirty="0" err="1"/>
              <a:t>TextSources </a:t>
            </a:r>
            <a:r>
              <a:rPr lang="en" sz="2000" b="1" dirty="0"/>
              <a:t>\FactSales.txt </a:t>
            </a:r>
            <a:r>
              <a:rPr lang="en" sz="2000" dirty="0"/>
              <a:t>located in the </a:t>
            </a:r>
            <a:r>
              <a:rPr lang="en" sz="2000" b="1" dirty="0" err="1"/>
              <a:t>resources folder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08736" y="1251295"/>
            <a:ext cx="6120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/>
              <a:t>FactSales.txt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46" y="1465375"/>
            <a:ext cx="8818627" cy="483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8081" y="793191"/>
            <a:ext cx="10595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Load the file into the editor and notice that the table structure is inconsistent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806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61" y="1445838"/>
            <a:ext cx="8899790" cy="50534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580234" y="6077666"/>
            <a:ext cx="969402" cy="316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4605" y="817393"/>
            <a:ext cx="48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Open the query in the query editor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114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4180" y="301753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99" y="1812408"/>
            <a:ext cx="8716591" cy="2410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0035" y="1874285"/>
            <a:ext cx="556890" cy="23375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0362" y="2096805"/>
            <a:ext cx="433136" cy="68249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19425" y="2779296"/>
            <a:ext cx="1660359" cy="206513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2305" y="841643"/>
            <a:ext cx="10970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Try deleting the first four lines, by selecting </a:t>
            </a:r>
            <a:r>
              <a:rPr lang="en" sz="2000" b="1" dirty="0"/>
              <a:t>Home </a:t>
            </a:r>
            <a:r>
              <a:rPr lang="en" sz="2000" dirty="0"/>
              <a:t>, then </a:t>
            </a:r>
            <a:r>
              <a:rPr lang="en" sz="2000" b="1" dirty="0"/>
              <a:t>Delete Lines &gt; Delete First Lines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25" y="3017488"/>
            <a:ext cx="4791744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35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09" y="1579104"/>
            <a:ext cx="10459910" cy="14098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7996" y="1803814"/>
            <a:ext cx="556890" cy="23375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68682" y="2264322"/>
            <a:ext cx="1660359" cy="206513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8080" y="844261"/>
            <a:ext cx="8347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Set the first row as a set of column headers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69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3" y="2208241"/>
            <a:ext cx="3143689" cy="33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H="1">
            <a:off x="673769" y="2000679"/>
            <a:ext cx="220005" cy="281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480" t="2277" r="88892" b="91779"/>
          <a:stretch/>
        </p:blipFill>
        <p:spPr>
          <a:xfrm>
            <a:off x="2158810" y="2591946"/>
            <a:ext cx="603755" cy="398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8081" y="808249"/>
            <a:ext cx="11420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Configure the appropriate column types, e.g. </a:t>
            </a:r>
            <a:r>
              <a:rPr lang="en" sz="2000" b="1" dirty="0" err="1"/>
              <a:t>UnitCost </a:t>
            </a:r>
            <a:r>
              <a:rPr lang="en" sz="2000" dirty="0"/>
              <a:t>, </a:t>
            </a:r>
            <a:r>
              <a:rPr lang="en" sz="2000" b="1" dirty="0" err="1"/>
              <a:t>UnitPrice </a:t>
            </a:r>
            <a:r>
              <a:rPr lang="en" sz="2000" dirty="0"/>
              <a:t>, </a:t>
            </a:r>
            <a:r>
              <a:rPr lang="en" sz="2000" b="1" dirty="0"/>
              <a:t>Return </a:t>
            </a:r>
            <a:r>
              <a:rPr lang="en" sz="2000" dirty="0"/>
              <a:t>, </a:t>
            </a:r>
            <a:r>
              <a:rPr lang="en" sz="2000" b="1" dirty="0" err="1"/>
              <a:t>Amount </a:t>
            </a:r>
            <a:r>
              <a:rPr lang="en" sz="2000" dirty="0"/>
              <a:t>… should be of </a:t>
            </a:r>
            <a:r>
              <a:rPr lang="en" sz="2000" b="1" dirty="0"/>
              <a:t>currency type </a:t>
            </a:r>
            <a:r>
              <a:rPr lang="en" sz="2000" dirty="0"/>
              <a:t>instead of </a:t>
            </a:r>
            <a:r>
              <a:rPr lang="en" sz="2000" b="1" dirty="0"/>
              <a:t>number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848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3" y="1305271"/>
            <a:ext cx="5320030" cy="45504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5395" y="1766925"/>
            <a:ext cx="2677887" cy="24063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69" y="705112"/>
            <a:ext cx="3222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err="1"/>
              <a:t>Delete </a:t>
            </a:r>
            <a:r>
              <a:rPr lang="en" sz="2000" dirty="0"/>
              <a:t>empty columns</a:t>
            </a:r>
            <a:r>
              <a:rPr lang="en" sz="2000" dirty="0" err="1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78703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Transformations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4" y="1330809"/>
            <a:ext cx="3099834" cy="2663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8081" y="756846"/>
            <a:ext cx="10269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Try sorting the data and explore the context menu mentioned below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7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294</Words>
  <Application>Microsoft Office PowerPoint</Application>
  <PresentationFormat>Widescreen</PresentationFormat>
  <Paragraphs>62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</cp:revision>
  <dcterms:created xsi:type="dcterms:W3CDTF">2024-12-26T12:00:01Z</dcterms:created>
  <dcterms:modified xsi:type="dcterms:W3CDTF">2025-04-03T14:30:20Z</dcterms:modified>
</cp:coreProperties>
</file>