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58" r:id="rId1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2994" y="2504917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ormal forms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4242" y="2504916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forms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b="1" dirty="0" smtClean="0">
                <a:latin typeface="Arial" panose="020B0604020202020204" pitchFamily="34" charset="0"/>
              </a:rPr>
              <a:t>1NF </a:t>
            </a:r>
            <a:r>
              <a:rPr lang="en" altLang="en-US" sz="2000" dirty="0" smtClean="0">
                <a:latin typeface="Arial" panose="020B0604020202020204" pitchFamily="34" charset="0"/>
              </a:rPr>
              <a:t>table again and call it </a:t>
            </a:r>
            <a:r>
              <a:rPr lang="en" altLang="en-US" sz="2000" b="1" dirty="0" err="1" smtClean="0">
                <a:latin typeface="Arial" panose="020B0604020202020204" pitchFamily="34" charset="0"/>
              </a:rPr>
              <a:t>Customers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02508" y="1265854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Delete all columns except the </a:t>
            </a:r>
            <a:r>
              <a:rPr lang="en" altLang="en-US" sz="2000" b="1" dirty="0" err="1" smtClean="0">
                <a:latin typeface="Arial" panose="020B0604020202020204" pitchFamily="34" charset="0"/>
              </a:rPr>
              <a:t>Customers column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2508" y="1783240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Eliminate duplication in the </a:t>
            </a:r>
            <a:r>
              <a:rPr lang="en" altLang="en-US" sz="2000" b="1" dirty="0" err="1" smtClean="0">
                <a:latin typeface="Arial" panose="020B0604020202020204" pitchFamily="34" charset="0"/>
              </a:rPr>
              <a:t>Customers column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24" y="2447801"/>
            <a:ext cx="3941976" cy="228413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399" y="4133849"/>
            <a:ext cx="2609851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Add a 0-based index column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0" y="1912729"/>
            <a:ext cx="4048379" cy="33171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4599" y="1912729"/>
            <a:ext cx="98425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47949" y="2962714"/>
            <a:ext cx="1101933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02508" y="1130543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Rename the columns to </a:t>
            </a:r>
            <a:r>
              <a:rPr lang="en" altLang="en-US" sz="2000" dirty="0" err="1" smtClean="0">
                <a:latin typeface="Arial" panose="020B0604020202020204" pitchFamily="34" charset="0"/>
              </a:rPr>
              <a:t>CustomerId </a:t>
            </a:r>
            <a:r>
              <a:rPr lang="en" altLang="en-US" sz="2000" dirty="0" smtClean="0">
                <a:latin typeface="Arial" panose="020B0604020202020204" pitchFamily="34" charset="0"/>
              </a:rPr>
              <a:t>and Customer Name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91" y="1974746"/>
            <a:ext cx="4314809" cy="18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5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5491" r="-1"/>
          <a:stretch/>
        </p:blipFill>
        <p:spPr bwMode="auto">
          <a:xfrm>
            <a:off x="374650" y="1466776"/>
            <a:ext cx="7302500" cy="344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1NF </a:t>
            </a:r>
            <a:r>
              <a:rPr lang="en" sz="2000" dirty="0"/>
              <a:t>table to </a:t>
            </a:r>
            <a:r>
              <a:rPr lang="en" sz="2000" b="1" dirty="0"/>
              <a:t>Sales </a:t>
            </a:r>
            <a:r>
              <a:rPr lang="en" sz="2000" dirty="0"/>
              <a:t>and add a conditional column </a:t>
            </a:r>
            <a:r>
              <a:rPr lang="en" sz="2000" b="1" dirty="0"/>
              <a:t>Customer ID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357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conditional </a:t>
            </a:r>
            <a:r>
              <a:rPr lang="en" sz="2000" b="1" dirty="0" smtClean="0"/>
              <a:t>Location ID column </a:t>
            </a:r>
            <a:r>
              <a:rPr lang="en" sz="2000" dirty="0" smtClean="0"/>
              <a:t>by following the same procedure above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3" y="1417713"/>
            <a:ext cx="8104447" cy="45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Remove the two </a:t>
            </a:r>
            <a:r>
              <a:rPr lang="en" sz="2000" b="1" dirty="0" err="1" smtClean="0"/>
              <a:t>Customers </a:t>
            </a:r>
            <a:r>
              <a:rPr lang="en" sz="2000" dirty="0" smtClean="0"/>
              <a:t>and </a:t>
            </a:r>
            <a:r>
              <a:rPr lang="en" sz="2000" b="1" dirty="0" smtClean="0"/>
              <a:t>Locations columns </a:t>
            </a:r>
            <a:r>
              <a:rPr lang="en" sz="2000" dirty="0" smtClean="0"/>
              <a:t>in </a:t>
            </a:r>
            <a:r>
              <a:rPr lang="en" sz="2000" b="1" dirty="0" smtClean="0"/>
              <a:t>Sales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0804" y="132517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Position the </a:t>
            </a:r>
            <a:r>
              <a:rPr lang="en" sz="2000" b="1" dirty="0" err="1" smtClean="0"/>
              <a:t>Customers </a:t>
            </a:r>
            <a:r>
              <a:rPr lang="en" sz="2000" b="1" dirty="0" smtClean="0"/>
              <a:t>ID </a:t>
            </a:r>
            <a:r>
              <a:rPr lang="en" sz="2000" dirty="0" smtClean="0"/>
              <a:t>and </a:t>
            </a:r>
            <a:r>
              <a:rPr lang="en" sz="2000" b="1" dirty="0" smtClean="0"/>
              <a:t>Location ID columns </a:t>
            </a:r>
            <a:r>
              <a:rPr lang="en" sz="2000" dirty="0" smtClean="0"/>
              <a:t>at the beginning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0804" y="172528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err="1" smtClean="0"/>
              <a:t>the Customers </a:t>
            </a:r>
            <a:r>
              <a:rPr lang="en" sz="2000" b="1" dirty="0" smtClean="0"/>
              <a:t>ID </a:t>
            </a:r>
            <a:r>
              <a:rPr lang="en" sz="2000" dirty="0" smtClean="0"/>
              <a:t>and </a:t>
            </a:r>
            <a:r>
              <a:rPr lang="en" sz="2000" b="1" dirty="0" smtClean="0"/>
              <a:t>Location ID </a:t>
            </a:r>
            <a:r>
              <a:rPr lang="en" sz="2000" dirty="0" smtClean="0"/>
              <a:t>columns is </a:t>
            </a:r>
            <a:r>
              <a:rPr lang="en" sz="2000" b="1" dirty="0" err="1" smtClean="0"/>
              <a:t>Number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4" y="2265159"/>
            <a:ext cx="5751846" cy="318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9300" y="2265159"/>
            <a:ext cx="2857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5400" y="2265159"/>
            <a:ext cx="3238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28" y="1670050"/>
            <a:ext cx="5018472" cy="260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62" y="834338"/>
            <a:ext cx="458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View tables in model space.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3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0578" y="243056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90336" y="235536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02" y="2197983"/>
            <a:ext cx="5745365" cy="293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048" y="712920"/>
            <a:ext cx="1167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 smtClean="0"/>
              <a:t>This workshop uses the </a:t>
            </a:r>
            <a:r>
              <a:rPr lang="en" sz="2000" b="1" dirty="0"/>
              <a:t>Customers.xlsx </a:t>
            </a:r>
            <a:r>
              <a:rPr lang="en" sz="2000" dirty="0"/>
              <a:t>file located in the </a:t>
            </a:r>
            <a:r>
              <a:rPr lang="en" sz="2000" b="1" dirty="0" err="1" smtClean="0"/>
              <a:t>resources </a:t>
            </a:r>
            <a:r>
              <a:rPr lang="en" sz="2000" b="1" dirty="0" smtClean="0"/>
              <a:t>\Advanced Transformations 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91048" y="1248534"/>
            <a:ext cx="11204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Customers.xlsx </a:t>
            </a:r>
            <a:r>
              <a:rPr lang="en" sz="2000" dirty="0"/>
              <a:t>file into the query editor. The workbook contains five examples of normal form violations.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006" y="752709"/>
            <a:ext cx="268669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1NF.xlsx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1280643"/>
            <a:ext cx="4934639" cy="2048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025" y="3483046"/>
            <a:ext cx="10975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Set the first column as the header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3004" b="59713"/>
          <a:stretch/>
        </p:blipFill>
        <p:spPr>
          <a:xfrm>
            <a:off x="392491" y="3898912"/>
            <a:ext cx="4934639" cy="5587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4178311"/>
            <a:ext cx="4888980" cy="27940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025" y="818779"/>
            <a:ext cx="1097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Start with the </a:t>
            </a:r>
            <a:r>
              <a:rPr lang="en" sz="2000" b="1" dirty="0"/>
              <a:t>Locations column </a:t>
            </a:r>
            <a:r>
              <a:rPr lang="en" sz="2000" dirty="0"/>
              <a:t>by performing a </a:t>
            </a:r>
            <a:r>
              <a:rPr lang="en" sz="2000" b="1" dirty="0"/>
              <a:t>Split Column </a:t>
            </a:r>
            <a:r>
              <a:rPr lang="en" sz="2000" dirty="0"/>
              <a:t>with the comma as the delimiter.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62" y="1526665"/>
            <a:ext cx="6188790" cy="44421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9950" y="3892549"/>
            <a:ext cx="2088630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68580" y="3892549"/>
            <a:ext cx="1816620" cy="26036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030"/>
          <a:stretch/>
        </p:blipFill>
        <p:spPr bwMode="auto">
          <a:xfrm>
            <a:off x="403442" y="1357793"/>
            <a:ext cx="6794880" cy="473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9"/>
          <p:cNvSpPr/>
          <p:nvPr/>
        </p:nvSpPr>
        <p:spPr>
          <a:xfrm>
            <a:off x="1296948" y="2111809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79195" y="3082361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5536" y="4480908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005" y="695527"/>
            <a:ext cx="10771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In the </a:t>
            </a:r>
            <a:r>
              <a:rPr lang="en" sz="2000" b="1" dirty="0"/>
              <a:t>Advanced options </a:t>
            </a:r>
            <a:r>
              <a:rPr lang="en" sz="2000" dirty="0"/>
              <a:t>, choose </a:t>
            </a:r>
            <a:r>
              <a:rPr lang="en" sz="2000" b="1" dirty="0"/>
              <a:t>Split by row </a:t>
            </a:r>
            <a:r>
              <a:rPr lang="en" sz="2000" dirty="0"/>
              <a:t>instead of </a:t>
            </a:r>
            <a:r>
              <a:rPr lang="en" sz="2000" b="1" dirty="0"/>
              <a:t>Split by column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9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8" y="1474675"/>
            <a:ext cx="4551067" cy="325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05" y="709001"/>
            <a:ext cx="9891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Check that the query has this form conforming to the first normal form ( </a:t>
            </a:r>
            <a:r>
              <a:rPr lang="en" sz="2000" b="1" dirty="0"/>
              <a:t>1NF </a:t>
            </a:r>
            <a:r>
              <a:rPr lang="en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900025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same split operation on the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column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2" y="1397000"/>
            <a:ext cx="4419928" cy="47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681992"/>
            <a:ext cx="103471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Now the table respects the first normal form but not the fourth normal form because the values in the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 column </a:t>
            </a:r>
            <a:r>
              <a:rPr lang="en" altLang="en-US" sz="2000" dirty="0" smtClean="0">
                <a:latin typeface="Arial" panose="020B0604020202020204" pitchFamily="34" charset="0"/>
              </a:rPr>
              <a:t>and the </a:t>
            </a:r>
            <a:r>
              <a:rPr lang="en" altLang="en-US" sz="2000" b="1" dirty="0" err="1" smtClean="0">
                <a:latin typeface="Arial" panose="020B0604020202020204" pitchFamily="34" charset="0"/>
              </a:rPr>
              <a:t>Customers column</a:t>
            </a:r>
            <a:r>
              <a:rPr lang="en" altLang="en-US" sz="2000" b="1" dirty="0" smtClean="0">
                <a:latin typeface="Arial" panose="020B0604020202020204" pitchFamily="34" charset="0"/>
              </a:rPr>
              <a:t> </a:t>
            </a:r>
            <a:r>
              <a:rPr lang="en" altLang="en-US" sz="2000" dirty="0" smtClean="0">
                <a:latin typeface="Arial" panose="020B0604020202020204" pitchFamily="34" charset="0"/>
              </a:rPr>
              <a:t>are in duplication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08" y="19486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Start by duplicating table </a:t>
            </a:r>
            <a:r>
              <a:rPr lang="en" altLang="en-US" sz="2000" b="1" dirty="0" smtClean="0">
                <a:latin typeface="Arial" panose="020B0604020202020204" pitchFamily="34" charset="0"/>
              </a:rPr>
              <a:t>1NF </a:t>
            </a:r>
            <a:r>
              <a:rPr lang="en" altLang="en-US" sz="2000" dirty="0" smtClean="0">
                <a:latin typeface="Arial" panose="020B0604020202020204" pitchFamily="34" charset="0"/>
              </a:rPr>
              <a:t>and renaming it to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2508" y="24693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Delete all columns except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2508" y="30471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b="1" dirty="0" smtClean="0">
                <a:latin typeface="Arial" panose="020B0604020202020204" pitchFamily="34" charset="0"/>
              </a:rPr>
              <a:t> </a:t>
            </a:r>
            <a:r>
              <a:rPr lang="en" altLang="en-US" sz="2000" dirty="0" smtClean="0">
                <a:latin typeface="Arial" panose="020B0604020202020204" pitchFamily="34" charset="0"/>
              </a:rPr>
              <a:t>Eliminate duplications in the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Locations column</a:t>
            </a:r>
            <a:r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9" y="3625018"/>
            <a:ext cx="4294614" cy="2210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5899" y="5251449"/>
            <a:ext cx="2460803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Add a 0-based index column and position this column at the beginning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" y="2006418"/>
            <a:ext cx="4338868" cy="34010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76549" y="2063749"/>
            <a:ext cx="11684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54349" y="2990849"/>
            <a:ext cx="13081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36" y="2063749"/>
            <a:ext cx="5201245" cy="1917701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2508" y="114857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" altLang="en-US" sz="2000" dirty="0" smtClean="0">
                <a:latin typeface="Arial" panose="020B0604020202020204" pitchFamily="34" charset="0"/>
              </a:rPr>
              <a:t>Rename the two columns to </a:t>
            </a:r>
            <a:r>
              <a:rPr lang="en" altLang="en-US" sz="2000" b="1" dirty="0" err="1" smtClean="0">
                <a:latin typeface="Arial" panose="020B0604020202020204" pitchFamily="34" charset="0"/>
              </a:rPr>
              <a:t>LocationId </a:t>
            </a:r>
            <a:r>
              <a:rPr lang="en" altLang="en-US" sz="2000" dirty="0" smtClean="0">
                <a:latin typeface="Arial" panose="020B0604020202020204" pitchFamily="34" charset="0"/>
              </a:rPr>
              <a:t>and </a:t>
            </a:r>
            <a:r>
              <a:rPr lang="en" altLang="en-US" sz="2000" b="1" dirty="0" smtClean="0">
                <a:latin typeface="Arial" panose="020B0604020202020204" pitchFamily="34" charset="0"/>
              </a:rPr>
              <a:t>Location Name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5500" y="1612900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37550" y="1599426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300</Words>
  <Application>Microsoft Office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2025-04-03T14:43:54Z</dcterms:modified>
</cp:coreProperties>
</file>