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9" r:id="rId3"/>
    <p:sldId id="257" r:id="rId4"/>
    <p:sldId id="260" r:id="rId5"/>
    <p:sldId id="258" r:id="rId6"/>
  </p:sldIdLst>
  <p:sldSz cx="12192000" cy="6858000"/>
  <p:notesSz cx="6858000" cy="9144000"/>
  <p:defaultTextStyle>
    <a:defPPr>
      <a:defRPr lang="e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8" autoAdjust="0"/>
    <p:restoredTop sz="82817" autoAdjust="0"/>
  </p:normalViewPr>
  <p:slideViewPr>
    <p:cSldViewPr snapToGrid="0">
      <p:cViewPr varScale="1">
        <p:scale>
          <a:sx n="93" d="100"/>
          <a:sy n="93" d="100"/>
        </p:scale>
        <p:origin x="1192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BA3B8-9F76-4D81-B71D-76CB85363062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3D03D-12F8-4E91-BBC2-CE3A8631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1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3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7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8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5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4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1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3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7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77342" y="1150276"/>
            <a:ext cx="919960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7200" b="1" dirty="0" err="1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Add </a:t>
            </a:r>
            <a:r>
              <a:rPr lang="en" sz="72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the Date </a:t>
            </a:r>
            <a:r>
              <a:rPr lang="en" sz="7200" b="1" dirty="0" err="1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dimension</a:t>
            </a:r>
          </a:p>
          <a:p>
            <a:pPr algn="ctr"/>
            <a:r>
              <a:rPr lang="en" sz="7200" b="1" dirty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to </a:t>
            </a:r>
            <a:r>
              <a:rPr lang="en" sz="72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the model</a:t>
            </a:r>
            <a:endParaRPr lang="en-US" sz="72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16612" y="1080654"/>
            <a:ext cx="919960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7200" b="1" dirty="0" err="1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Add </a:t>
            </a:r>
            <a:r>
              <a:rPr lang="en" sz="72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the Date </a:t>
            </a:r>
            <a:r>
              <a:rPr lang="en" sz="7200" b="1" dirty="0" err="1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dimension</a:t>
            </a:r>
          </a:p>
          <a:p>
            <a:pPr algn="ctr"/>
            <a:r>
              <a:rPr lang="en" sz="7200" b="1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to the model</a:t>
            </a:r>
            <a:endParaRPr lang="en-US" sz="72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  <a:p>
            <a:pPr algn="ctr"/>
            <a:endParaRPr lang="en-US" sz="72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734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8758" y="275007"/>
            <a:ext cx="45732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Add the date dimension to the model</a:t>
            </a: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829" y="1972365"/>
            <a:ext cx="7438297" cy="467594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63767" y="738896"/>
            <a:ext cx="106984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2000" b="1" dirty="0"/>
              <a:t>Note: </a:t>
            </a:r>
            <a:r>
              <a:rPr lang="en" sz="2000" dirty="0"/>
              <a:t>This </a:t>
            </a:r>
            <a:r>
              <a:rPr lang="en" sz="2000" dirty="0" smtClean="0"/>
              <a:t>workshop uses the </a:t>
            </a:r>
            <a:r>
              <a:rPr lang="en" sz="2000" b="1" dirty="0"/>
              <a:t>Sales.xlsx </a:t>
            </a:r>
            <a:r>
              <a:rPr lang="en" sz="2000" dirty="0"/>
              <a:t>file located in the </a:t>
            </a:r>
            <a:r>
              <a:rPr lang="en" sz="2000" b="1" dirty="0" err="1" smtClean="0"/>
              <a:t>Resources </a:t>
            </a:r>
            <a:r>
              <a:rPr lang="en" sz="2000" b="1" dirty="0" smtClean="0"/>
              <a:t>\Excel Sources folder</a:t>
            </a:r>
            <a:endParaRPr lang="en-US" sz="2000" b="1" dirty="0"/>
          </a:p>
        </p:txBody>
      </p:sp>
      <p:sp>
        <p:nvSpPr>
          <p:cNvPr id="4" name="Rectangle 3"/>
          <p:cNvSpPr/>
          <p:nvPr/>
        </p:nvSpPr>
        <p:spPr>
          <a:xfrm>
            <a:off x="363766" y="1232520"/>
            <a:ext cx="882835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2000" dirty="0"/>
              <a:t>Select some dimensions as well as the </a:t>
            </a:r>
            <a:r>
              <a:rPr lang="en" sz="2000" b="1" dirty="0"/>
              <a:t>"Fact Sales" table </a:t>
            </a:r>
            <a:r>
              <a:rPr lang="en" sz="2000" dirty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76730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8758" y="275007"/>
            <a:ext cx="45732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Add the date dimension to the model</a:t>
            </a: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43759" y="913645"/>
            <a:ext cx="40327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dirty="0"/>
              <a:t>Generate a "Date" dimension table.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62929" y="1369211"/>
            <a:ext cx="1012485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Date =</a:t>
            </a:r>
          </a:p>
          <a:p>
            <a:r>
              <a:rPr lang="en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" dirty="0" err="1">
                <a:solidFill>
                  <a:srgbClr val="008080"/>
                </a:solidFill>
                <a:latin typeface="Consolas" panose="020B0609020204030204" pitchFamily="49" charset="0"/>
              </a:rPr>
              <a:t>MinDate </a:t>
            </a: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" dirty="0">
                <a:solidFill>
                  <a:srgbClr val="3165BB"/>
                </a:solidFill>
                <a:latin typeface="Consolas" panose="020B0609020204030204" pitchFamily="49" charset="0"/>
              </a:rPr>
              <a:t>DATE </a:t>
            </a: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" dirty="0">
                <a:solidFill>
                  <a:srgbClr val="098658"/>
                </a:solidFill>
                <a:latin typeface="Consolas" panose="020B0609020204030204" pitchFamily="49" charset="0"/>
              </a:rPr>
              <a:t>2018,1,1 )</a:t>
            </a: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​</a:t>
            </a:r>
            <a:r>
              <a:rPr lang="en" dirty="0">
                <a:solidFill>
                  <a:srgbClr val="098658"/>
                </a:solidFill>
                <a:latin typeface="Consolas" panose="020B0609020204030204" pitchFamily="49" charset="0"/>
              </a:rPr>
              <a:t>​</a:t>
            </a: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​​</a:t>
            </a:r>
          </a:p>
          <a:p>
            <a:r>
              <a:rPr lang="en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" dirty="0" err="1">
                <a:solidFill>
                  <a:srgbClr val="008080"/>
                </a:solidFill>
                <a:latin typeface="Consolas" panose="020B0609020204030204" pitchFamily="49" charset="0"/>
              </a:rPr>
              <a:t>MaxDate </a:t>
            </a: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" dirty="0">
                <a:solidFill>
                  <a:srgbClr val="3165BB"/>
                </a:solidFill>
                <a:latin typeface="Consolas" panose="020B0609020204030204" pitchFamily="49" charset="0"/>
              </a:rPr>
              <a:t>DATE </a:t>
            </a: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" dirty="0">
                <a:solidFill>
                  <a:srgbClr val="098658"/>
                </a:solidFill>
                <a:latin typeface="Consolas" panose="020B0609020204030204" pitchFamily="49" charset="0"/>
              </a:rPr>
              <a:t>2021 </a:t>
            </a: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" dirty="0">
                <a:solidFill>
                  <a:srgbClr val="098658"/>
                </a:solidFill>
                <a:latin typeface="Consolas" panose="020B0609020204030204" pitchFamily="49" charset="0"/>
              </a:rPr>
              <a:t>12 </a:t>
            </a: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" dirty="0">
                <a:solidFill>
                  <a:srgbClr val="098658"/>
                </a:solidFill>
                <a:latin typeface="Consolas" panose="020B0609020204030204" pitchFamily="49" charset="0"/>
              </a:rPr>
              <a:t>31 </a:t>
            </a: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" dirty="0">
                <a:solidFill>
                  <a:srgbClr val="3165BB"/>
                </a:solidFill>
                <a:latin typeface="Consolas" panose="020B0609020204030204" pitchFamily="49" charset="0"/>
              </a:rPr>
              <a:t>ADDCOLUMNS </a:t>
            </a: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" dirty="0">
                <a:solidFill>
                  <a:srgbClr val="3165BB"/>
                </a:solidFill>
                <a:latin typeface="Consolas" panose="020B0609020204030204" pitchFamily="49" charset="0"/>
              </a:rPr>
              <a:t>CALENDAR </a:t>
            </a: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" dirty="0" err="1">
                <a:solidFill>
                  <a:srgbClr val="008080"/>
                </a:solidFill>
                <a:latin typeface="Consolas" panose="020B0609020204030204" pitchFamily="49" charset="0"/>
              </a:rPr>
              <a:t>MinDate </a:t>
            </a: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" dirty="0" err="1">
                <a:solidFill>
                  <a:srgbClr val="008080"/>
                </a:solidFill>
                <a:latin typeface="Consolas" panose="020B0609020204030204" pitchFamily="49" charset="0"/>
              </a:rPr>
              <a:t>MaxDate </a:t>
            </a: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" dirty="0">
                <a:solidFill>
                  <a:srgbClr val="A31515"/>
                </a:solidFill>
                <a:latin typeface="Consolas" panose="020B0609020204030204" pitchFamily="49" charset="0"/>
              </a:rPr>
              <a:t>“Calendar Year” </a:t>
            </a: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" dirty="0">
                <a:solidFill>
                  <a:srgbClr val="A31515"/>
                </a:solidFill>
                <a:latin typeface="Consolas" panose="020B0609020204030204" pitchFamily="49" charset="0"/>
              </a:rPr>
              <a:t>“CY” </a:t>
            </a: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" dirty="0">
                <a:solidFill>
                  <a:srgbClr val="3165BB"/>
                </a:solidFill>
                <a:latin typeface="Consolas" panose="020B0609020204030204" pitchFamily="49" charset="0"/>
              </a:rPr>
              <a:t>FORMAT </a:t>
            </a: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" dirty="0">
                <a:solidFill>
                  <a:srgbClr val="001080"/>
                </a:solidFill>
                <a:latin typeface="Consolas" panose="020B0609020204030204" pitchFamily="49" charset="0"/>
              </a:rPr>
              <a:t>[Date] </a:t>
            </a: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" dirty="0">
                <a:solidFill>
                  <a:srgbClr val="A31515"/>
                </a:solidFill>
                <a:latin typeface="Consolas" panose="020B0609020204030204" pitchFamily="49" charset="0"/>
              </a:rPr>
              <a:t>“YYYY” </a:t>
            </a: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" dirty="0">
                <a:solidFill>
                  <a:srgbClr val="A31515"/>
                </a:solidFill>
                <a:latin typeface="Consolas" panose="020B0609020204030204" pitchFamily="49" charset="0"/>
              </a:rPr>
              <a:t>"Month Name" </a:t>
            </a: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" dirty="0">
                <a:solidFill>
                  <a:srgbClr val="3165BB"/>
                </a:solidFill>
                <a:latin typeface="Consolas" panose="020B0609020204030204" pitchFamily="49" charset="0"/>
              </a:rPr>
              <a:t>FORMAT </a:t>
            </a: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" dirty="0">
                <a:solidFill>
                  <a:srgbClr val="001080"/>
                </a:solidFill>
                <a:latin typeface="Consolas" panose="020B0609020204030204" pitchFamily="49" charset="0"/>
              </a:rPr>
              <a:t>[Date] </a:t>
            </a: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" dirty="0">
                <a:solidFill>
                  <a:srgbClr val="A31515"/>
                </a:solidFill>
                <a:latin typeface="Consolas" panose="020B0609020204030204" pitchFamily="49" charset="0"/>
              </a:rPr>
              <a:t>"MMMM" </a:t>
            </a: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" dirty="0">
                <a:solidFill>
                  <a:srgbClr val="A31515"/>
                </a:solidFill>
                <a:latin typeface="Consolas" panose="020B0609020204030204" pitchFamily="49" charset="0"/>
              </a:rPr>
              <a:t>"Month Number" </a:t>
            </a: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" dirty="0">
                <a:solidFill>
                  <a:srgbClr val="3165BB"/>
                </a:solidFill>
                <a:latin typeface="Consolas" panose="020B0609020204030204" pitchFamily="49" charset="0"/>
              </a:rPr>
              <a:t>FORMAT </a:t>
            </a: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" dirty="0">
                <a:solidFill>
                  <a:srgbClr val="001080"/>
                </a:solidFill>
                <a:latin typeface="Consolas" panose="020B0609020204030204" pitchFamily="49" charset="0"/>
              </a:rPr>
              <a:t>[Date] </a:t>
            </a: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" dirty="0">
                <a:solidFill>
                  <a:srgbClr val="A31515"/>
                </a:solidFill>
                <a:latin typeface="Consolas" panose="020B0609020204030204" pitchFamily="49" charset="0"/>
              </a:rPr>
              <a:t>"MM" </a:t>
            </a: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" dirty="0">
                <a:solidFill>
                  <a:srgbClr val="A31515"/>
                </a:solidFill>
                <a:latin typeface="Consolas" panose="020B0609020204030204" pitchFamily="49" charset="0"/>
              </a:rPr>
              <a:t>"Date Key" </a:t>
            </a: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" dirty="0">
                <a:solidFill>
                  <a:srgbClr val="3165BB"/>
                </a:solidFill>
                <a:latin typeface="Consolas" panose="020B0609020204030204" pitchFamily="49" charset="0"/>
              </a:rPr>
              <a:t>YEAR </a:t>
            </a: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" dirty="0">
                <a:solidFill>
                  <a:srgbClr val="001080"/>
                </a:solidFill>
                <a:latin typeface="Consolas" panose="020B0609020204030204" pitchFamily="49" charset="0"/>
              </a:rPr>
              <a:t>[Date] </a:t>
            </a: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) * </a:t>
            </a:r>
            <a:r>
              <a:rPr lang="en" dirty="0">
                <a:solidFill>
                  <a:srgbClr val="098658"/>
                </a:solidFill>
                <a:latin typeface="Consolas" panose="020B0609020204030204" pitchFamily="49" charset="0"/>
              </a:rPr>
              <a:t>10000 </a:t>
            </a: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" dirty="0">
                <a:solidFill>
                  <a:srgbClr val="3165BB"/>
                </a:solidFill>
                <a:latin typeface="Consolas" panose="020B0609020204030204" pitchFamily="49" charset="0"/>
              </a:rPr>
              <a:t>MONTH </a:t>
            </a: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" dirty="0">
                <a:solidFill>
                  <a:srgbClr val="001080"/>
                </a:solidFill>
                <a:latin typeface="Consolas" panose="020B0609020204030204" pitchFamily="49" charset="0"/>
              </a:rPr>
              <a:t>[Date] </a:t>
            </a: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) * </a:t>
            </a:r>
            <a:r>
              <a:rPr lang="en" dirty="0">
                <a:solidFill>
                  <a:srgbClr val="098658"/>
                </a:solidFill>
                <a:latin typeface="Consolas" panose="020B0609020204030204" pitchFamily="49" charset="0"/>
              </a:rPr>
              <a:t>100 </a:t>
            </a: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" dirty="0">
                <a:solidFill>
                  <a:srgbClr val="3165BB"/>
                </a:solidFill>
                <a:latin typeface="Consolas" panose="020B0609020204030204" pitchFamily="49" charset="0"/>
              </a:rPr>
              <a:t>DAY </a:t>
            </a: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" dirty="0">
                <a:solidFill>
                  <a:srgbClr val="001080"/>
                </a:solidFill>
                <a:latin typeface="Consolas" panose="020B0609020204030204" pitchFamily="49" charset="0"/>
              </a:rPr>
              <a:t>[Date] </a:t>
            </a: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833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8758" y="275007"/>
            <a:ext cx="45732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Add the date dimension to the model</a:t>
            </a: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8758" y="826383"/>
            <a:ext cx="11735946" cy="42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" sz="2000" dirty="0"/>
              <a:t>Switch to Model </a:t>
            </a:r>
            <a:r>
              <a:rPr lang="en" sz="2000" b="1" dirty="0"/>
              <a:t>View </a:t>
            </a:r>
            <a:r>
              <a:rPr lang="en" sz="2000" b="1" i="1" dirty="0" err="1" smtClean="0"/>
              <a:t>and </a:t>
            </a:r>
            <a:r>
              <a:rPr lang="en" sz="2000" b="1" dirty="0" smtClean="0"/>
              <a:t>drag </a:t>
            </a:r>
            <a:r>
              <a:rPr lang="en" sz="2000" dirty="0" smtClean="0"/>
              <a:t>and </a:t>
            </a:r>
            <a:r>
              <a:rPr lang="en" sz="2000" dirty="0"/>
              <a:t>drop </a:t>
            </a:r>
            <a:endParaRPr lang="en-US" sz="2000" b="1" dirty="0"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758" y="1425528"/>
            <a:ext cx="7691123" cy="41345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4568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inimalistic illustration in black and white on a white background with the text 'Thank You' elegantly styled below. The design features simple, clean icons such as a handshake or a ribbon to symbolize gratitude, with a professional and modern aesthetic suitable for a presentation closing slid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902448" y="2671197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41717" y="2582965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127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108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Segoe UI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17</cp:revision>
  <dcterms:created xsi:type="dcterms:W3CDTF">2024-12-26T12:00:01Z</dcterms:created>
  <dcterms:modified xsi:type="dcterms:W3CDTF">2025-04-03T14:46:09Z</dcterms:modified>
</cp:coreProperties>
</file>