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8" r:id="rId15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87345" y="2284682"/>
            <a:ext cx="9199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Create and organize </a:t>
            </a:r>
            <a:r>
              <a:rPr lang="en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schemas</a:t>
            </a:r>
            <a:endParaRPr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7345" y="2230826"/>
            <a:ext cx="9199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Create and </a:t>
            </a:r>
            <a:r>
              <a:rPr lang="en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organize</a:t>
            </a:r>
          </a:p>
          <a:p>
            <a:pPr algn="ctr"/>
            <a:r>
              <a:rPr lang="en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schemas</a:t>
            </a:r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49" y="1717439"/>
            <a:ext cx="10462845" cy="4448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44949" y="1918177"/>
            <a:ext cx="4784642" cy="1368163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8758" y="275007"/>
            <a:ext cx="38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and organize diagrams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949" y="826946"/>
            <a:ext cx="102252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Restructure </a:t>
            </a:r>
            <a:r>
              <a:rPr lang="en" sz="2000" b="1" dirty="0"/>
              <a:t>DimCustomer2 </a:t>
            </a:r>
            <a:r>
              <a:rPr lang="en" sz="2000" dirty="0"/>
              <a:t>in the same way as the other dimensions.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5871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0" y="1506421"/>
            <a:ext cx="8002117" cy="3238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88758" y="275007"/>
            <a:ext cx="38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and organize diagrams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394" y="798871"/>
            <a:ext cx="10108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Restructure </a:t>
            </a:r>
            <a:r>
              <a:rPr lang="en" sz="2000" b="1" dirty="0"/>
              <a:t>DimCustomer2 </a:t>
            </a:r>
            <a:r>
              <a:rPr lang="en" sz="2000" dirty="0"/>
              <a:t>in the same way as the previous dimensions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6034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8757" y="906103"/>
            <a:ext cx="105190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Delete relationships if they exist</a:t>
            </a:r>
            <a:endParaRPr kumimoji="0" lang="fr-F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211" y="1629419"/>
            <a:ext cx="5405423" cy="4504519"/>
          </a:xfrm>
          <a:prstGeom prst="rect">
            <a:avLst/>
          </a:prstGeom>
        </p:spPr>
      </p:pic>
      <p:sp>
        <p:nvSpPr>
          <p:cNvPr id="6" name="Plus 5"/>
          <p:cNvSpPr/>
          <p:nvPr/>
        </p:nvSpPr>
        <p:spPr>
          <a:xfrm rot="18911404">
            <a:off x="4935177" y="3120365"/>
            <a:ext cx="501888" cy="522515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lus 6"/>
          <p:cNvSpPr/>
          <p:nvPr/>
        </p:nvSpPr>
        <p:spPr>
          <a:xfrm rot="18911404">
            <a:off x="6628828" y="3752882"/>
            <a:ext cx="501888" cy="522515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 rot="18911404">
            <a:off x="3364042" y="3258216"/>
            <a:ext cx="501888" cy="522515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8758" y="275007"/>
            <a:ext cx="38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and organize diagrams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458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72" y="1830733"/>
            <a:ext cx="9964541" cy="30865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8758" y="275007"/>
            <a:ext cx="38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and organize diagrams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4603" y="811163"/>
            <a:ext cx="107051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Now let's establish a new connection between </a:t>
            </a: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DimCustomer2 </a:t>
            </a:r>
            <a:r>
              <a:rPr kumimoji="0" lang="en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FactSales</a:t>
            </a:r>
            <a:r>
              <a:rPr kumimoji="0" lang="en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dragging </a:t>
            </a:r>
            <a:r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CustomerID </a:t>
            </a:r>
            <a:r>
              <a:rPr kumimoji="0" lang="en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</a:t>
            </a: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FactSales </a:t>
            </a:r>
            <a:r>
              <a:rPr kumimoji="0" lang="en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</a:t>
            </a: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DimCustomer2 </a:t>
            </a:r>
            <a:r>
              <a:rPr kumimoji="0" lang="en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this is the Kimball star schema.</a:t>
            </a:r>
          </a:p>
        </p:txBody>
      </p:sp>
    </p:spTree>
    <p:extLst>
      <p:ext uri="{BB962C8B-B14F-4D97-AF65-F5344CB8AC3E}">
        <p14:creationId xmlns:p14="http://schemas.microsoft.com/office/powerpoint/2010/main" val="2384269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99321" y="2506192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38590" y="2417960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38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and organize diagrams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23" y="2261936"/>
            <a:ext cx="3320506" cy="3203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467" y="2261936"/>
            <a:ext cx="2485352" cy="319958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445149" y="3444469"/>
            <a:ext cx="639392" cy="5616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8757" y="716867"/>
            <a:ext cx="93571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dirty="0"/>
              <a:t>Note: </a:t>
            </a:r>
            <a:r>
              <a:rPr lang="en" sz="2000" dirty="0"/>
              <a:t>This lab uses the </a:t>
            </a:r>
            <a:r>
              <a:rPr lang="en" sz="2000" b="1" dirty="0"/>
              <a:t>lab2.xlsx file </a:t>
            </a:r>
            <a:r>
              <a:rPr lang="en" sz="2000" dirty="0"/>
              <a:t>in the </a:t>
            </a:r>
            <a:r>
              <a:rPr lang="en" sz="2000" b="1" dirty="0"/>
              <a:t>Sales Model template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346050" y="1192531"/>
            <a:ext cx="113142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dirty="0"/>
              <a:t>Objective: Transform the </a:t>
            </a:r>
            <a:r>
              <a:rPr lang="en" sz="2000" b="1" dirty="0" err="1"/>
              <a:t>Inmon </a:t>
            </a:r>
            <a:r>
              <a:rPr lang="en" sz="2000" dirty="0"/>
              <a:t>model schema </a:t>
            </a:r>
            <a:r>
              <a:rPr lang="en" sz="2000" b="1" dirty="0"/>
              <a:t>(snowflake schema) </a:t>
            </a:r>
            <a:r>
              <a:rPr lang="en" sz="2000" dirty="0"/>
              <a:t>to </a:t>
            </a:r>
            <a:r>
              <a:rPr lang="en" sz="2000" b="1" dirty="0"/>
              <a:t>Kimball (star schema)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7673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8758" y="275007"/>
            <a:ext cx="38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and organize diagrams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3920" y="815143"/>
            <a:ext cx="4817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 smtClean="0"/>
              <a:t>Load </a:t>
            </a:r>
            <a:r>
              <a:rPr lang="en" sz="2000" dirty="0"/>
              <a:t>the data into Power BI Desktop.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04180" y="1350172"/>
            <a:ext cx="11396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 smtClean="0"/>
              <a:t>Implement </a:t>
            </a:r>
            <a:r>
              <a:rPr lang="en" sz="2000" dirty="0"/>
              <a:t>the star schema </a:t>
            </a:r>
            <a:r>
              <a:rPr lang="en" sz="2000" b="1" dirty="0"/>
              <a:t>(Kimball </a:t>
            </a:r>
            <a:r>
              <a:rPr lang="en" sz="2000" b="1" dirty="0" err="1"/>
              <a:t>Approach </a:t>
            </a:r>
            <a:r>
              <a:rPr lang="en" sz="2000" b="1" dirty="0"/>
              <a:t>) </a:t>
            </a:r>
            <a:r>
              <a:rPr lang="en" sz="2000" dirty="0"/>
              <a:t>ensuring that </a:t>
            </a:r>
            <a:r>
              <a:rPr lang="en" sz="2000" b="1" dirty="0"/>
              <a:t>FactSales </a:t>
            </a:r>
            <a:r>
              <a:rPr lang="en" sz="2000" dirty="0"/>
              <a:t>is</a:t>
            </a:r>
            <a:endParaRPr lang="fr-FR" sz="2000" dirty="0" smtClean="0"/>
          </a:p>
          <a:p>
            <a:r>
              <a:rPr lang="en" sz="2000" dirty="0"/>
              <a:t> </a:t>
            </a:r>
            <a:r>
              <a:rPr lang="en" sz="2000" dirty="0" smtClean="0"/>
              <a:t>directly connected to</a:t>
            </a:r>
          </a:p>
          <a:p>
            <a:r>
              <a:rPr lang="en" sz="2000" b="1" dirty="0"/>
              <a:t> </a:t>
            </a:r>
            <a:r>
              <a:rPr lang="en" sz="2000" b="1" dirty="0" err="1" smtClean="0"/>
              <a:t>DimProduct</a:t>
            </a:r>
            <a:endParaRPr lang="fr-FR" sz="2000" dirty="0"/>
          </a:p>
          <a:p>
            <a:r>
              <a:rPr lang="en" sz="2000" b="1" dirty="0" smtClean="0"/>
              <a:t> </a:t>
            </a:r>
            <a:r>
              <a:rPr lang="en" sz="2000" b="1" dirty="0" err="1" smtClean="0"/>
              <a:t>DimCustomer</a:t>
            </a:r>
            <a:endParaRPr lang="fr-FR" sz="2000" dirty="0"/>
          </a:p>
          <a:p>
            <a:r>
              <a:rPr lang="en" sz="2000" b="1" dirty="0" smtClean="0"/>
              <a:t> </a:t>
            </a:r>
            <a:r>
              <a:rPr lang="en" sz="2000" b="1" dirty="0" err="1" smtClean="0"/>
              <a:t>DimDate</a:t>
            </a: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443920" y="3250214"/>
            <a:ext cx="98344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 smtClean="0"/>
              <a:t>De-normalize </a:t>
            </a:r>
            <a:r>
              <a:rPr lang="en" sz="2000" dirty="0"/>
              <a:t>all dimension tables (eg. </a:t>
            </a:r>
            <a:r>
              <a:rPr lang="en" sz="2000" b="1" dirty="0" err="1"/>
              <a:t>DimProduct </a:t>
            </a:r>
            <a:r>
              <a:rPr lang="en" sz="2000" dirty="0"/>
              <a:t>must include </a:t>
            </a:r>
            <a:r>
              <a:rPr lang="en" sz="2000" b="1" dirty="0" err="1"/>
              <a:t>DimCategory </a:t>
            </a:r>
            <a:r>
              <a:rPr lang="en" sz="2000" dirty="0"/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037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47" y="1325609"/>
            <a:ext cx="9516923" cy="26943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5847" y="2784451"/>
            <a:ext cx="1156694" cy="185630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5847" y="3402210"/>
            <a:ext cx="1156694" cy="185630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45961" y="1782436"/>
            <a:ext cx="454280" cy="685756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477735" y="2846327"/>
            <a:ext cx="1333158" cy="185631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8758" y="275007"/>
            <a:ext cx="38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and organize diagrams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8758" y="794424"/>
            <a:ext cx="98344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 smtClean="0"/>
              <a:t>De-normalize </a:t>
            </a:r>
            <a:r>
              <a:rPr lang="en" sz="2000" dirty="0"/>
              <a:t>all dimension tables (eg. </a:t>
            </a:r>
            <a:r>
              <a:rPr lang="en" sz="2000" b="1" dirty="0" err="1"/>
              <a:t>DimProduct </a:t>
            </a:r>
            <a:r>
              <a:rPr lang="en" sz="2000" dirty="0"/>
              <a:t>must include </a:t>
            </a:r>
            <a:r>
              <a:rPr lang="en" sz="2000" b="1" dirty="0" err="1"/>
              <a:t>DimCategory </a:t>
            </a:r>
            <a:r>
              <a:rPr lang="en" sz="2000" dirty="0"/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028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553" y="1499544"/>
            <a:ext cx="5156366" cy="476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3820941" y="2502567"/>
            <a:ext cx="785434" cy="330009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95855" y="3933752"/>
            <a:ext cx="557407" cy="486993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8758" y="275007"/>
            <a:ext cx="38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and organize diagrams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8758" y="785503"/>
            <a:ext cx="10952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Select </a:t>
            </a:r>
            <a:r>
              <a:rPr lang="en" sz="2000" b="1" dirty="0"/>
              <a:t>" </a:t>
            </a:r>
            <a:r>
              <a:rPr lang="en" sz="2000" b="1" dirty="0" err="1"/>
              <a:t>CategoryName </a:t>
            </a:r>
            <a:r>
              <a:rPr lang="en" sz="2000" b="1" dirty="0"/>
              <a:t>" </a:t>
            </a:r>
            <a:r>
              <a:rPr lang="en" sz="2000" dirty="0"/>
              <a:t>from</a:t>
            </a:r>
            <a:r>
              <a:rPr lang="en" sz="2000" b="1" dirty="0"/>
              <a:t> </a:t>
            </a:r>
            <a:r>
              <a:rPr lang="en" sz="2000" b="1" dirty="0" err="1"/>
              <a:t>DimCategory</a:t>
            </a:r>
            <a:r>
              <a:rPr lang="en" sz="2000" b="1" dirty="0"/>
              <a:t> </a:t>
            </a:r>
            <a:r>
              <a:rPr lang="en" sz="2000" dirty="0"/>
              <a:t>and </a:t>
            </a:r>
            <a:r>
              <a:rPr lang="en" sz="2000" b="1" dirty="0"/>
              <a:t>" </a:t>
            </a:r>
            <a:r>
              <a:rPr lang="en" sz="2000" b="1" dirty="0" err="1"/>
              <a:t>CategoryColumn </a:t>
            </a:r>
            <a:r>
              <a:rPr lang="en" sz="2000" b="1" dirty="0"/>
              <a:t>" </a:t>
            </a:r>
            <a:r>
              <a:rPr lang="en" sz="2000" dirty="0"/>
              <a:t>since</a:t>
            </a:r>
            <a:r>
              <a:rPr lang="en" sz="2000" b="1" dirty="0"/>
              <a:t> </a:t>
            </a:r>
            <a:r>
              <a:rPr lang="en" sz="2000" b="1" dirty="0" err="1"/>
              <a:t>DimProduct </a:t>
            </a:r>
            <a:r>
              <a:rPr lang="en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702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55" y="1323046"/>
            <a:ext cx="10974332" cy="3029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88758" y="275007"/>
            <a:ext cx="38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and organize diagrams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8065" y="761395"/>
            <a:ext cx="111271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Create, clean, and reformat a new </a:t>
            </a:r>
            <a:r>
              <a:rPr lang="en" sz="2000" b="1" dirty="0"/>
              <a:t>DimProduct2 table </a:t>
            </a:r>
            <a:r>
              <a:rPr lang="en" sz="2000" dirty="0"/>
              <a:t>in </a:t>
            </a:r>
            <a:r>
              <a:rPr lang="en" sz="2000" b="1" dirty="0"/>
              <a:t>Power </a:t>
            </a:r>
            <a:r>
              <a:rPr lang="en" sz="2000" b="1" dirty="0" err="1"/>
              <a:t>Query </a:t>
            </a:r>
            <a:r>
              <a:rPr lang="en" sz="2000" b="1" dirty="0"/>
              <a:t>Editor </a:t>
            </a:r>
            <a:r>
              <a:rPr lang="en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811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855" y="1258913"/>
            <a:ext cx="4223993" cy="4969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Plus 5"/>
          <p:cNvSpPr/>
          <p:nvPr/>
        </p:nvSpPr>
        <p:spPr>
          <a:xfrm rot="18911404">
            <a:off x="4125113" y="3038832"/>
            <a:ext cx="501888" cy="522515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lus 6"/>
          <p:cNvSpPr/>
          <p:nvPr/>
        </p:nvSpPr>
        <p:spPr>
          <a:xfrm rot="18911404">
            <a:off x="6491323" y="3120364"/>
            <a:ext cx="501888" cy="522515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8758" y="275007"/>
            <a:ext cx="38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and organize diagrams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4566" y="783017"/>
            <a:ext cx="55869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/>
              <a:t>Delete existing relationships, if they exist.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966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49" y="1717439"/>
            <a:ext cx="10462845" cy="4448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158772" y="3886632"/>
            <a:ext cx="4784642" cy="2214021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8758" y="275007"/>
            <a:ext cx="38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and organize diagrams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8757" y="768271"/>
            <a:ext cx="110415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Establish the relationship between </a:t>
            </a:r>
            <a:r>
              <a:rPr lang="en" sz="2000" b="1" dirty="0"/>
              <a:t>DimProduct2 </a:t>
            </a:r>
            <a:r>
              <a:rPr lang="en" sz="2000" dirty="0"/>
              <a:t>and </a:t>
            </a:r>
            <a:r>
              <a:rPr lang="en" sz="2000" b="1" dirty="0"/>
              <a:t>FactSales </a:t>
            </a:r>
            <a:r>
              <a:rPr lang="en" sz="2000" dirty="0"/>
              <a:t>by dragging </a:t>
            </a:r>
            <a:r>
              <a:rPr lang="en" sz="2000" b="1" dirty="0" err="1"/>
              <a:t>ProductID </a:t>
            </a:r>
            <a:r>
              <a:rPr lang="en" sz="2000" dirty="0"/>
              <a:t>from </a:t>
            </a:r>
            <a:r>
              <a:rPr lang="en" sz="2000" b="1" dirty="0"/>
              <a:t>FactSales </a:t>
            </a:r>
            <a:r>
              <a:rPr lang="en" sz="2000" dirty="0"/>
              <a:t>to </a:t>
            </a:r>
            <a:r>
              <a:rPr lang="en" sz="2000" b="1" dirty="0"/>
              <a:t>DimProduct2 </a:t>
            </a:r>
            <a:r>
              <a:rPr lang="en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555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49" y="1717439"/>
            <a:ext cx="10462845" cy="4448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44949" y="1918177"/>
            <a:ext cx="4784642" cy="1368163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8758" y="275007"/>
            <a:ext cx="38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and organize diagrams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8758" y="782022"/>
            <a:ext cx="102096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 err="1" smtClean="0"/>
              <a:t>Merge</a:t>
            </a:r>
            <a:r>
              <a:rPr lang="en" sz="2000" dirty="0" smtClean="0"/>
              <a:t> </a:t>
            </a:r>
            <a:r>
              <a:rPr lang="en" sz="2000" b="1" dirty="0" err="1"/>
              <a:t>DimCustomer </a:t>
            </a:r>
            <a:r>
              <a:rPr lang="en" sz="2000" dirty="0"/>
              <a:t>and </a:t>
            </a:r>
            <a:r>
              <a:rPr lang="en" sz="2000" b="1" dirty="0" err="1"/>
              <a:t>DimCountry </a:t>
            </a:r>
            <a:r>
              <a:rPr lang="en" sz="2000" dirty="0"/>
              <a:t>to </a:t>
            </a:r>
            <a:r>
              <a:rPr lang="en" sz="2000" dirty="0" err="1"/>
              <a:t>generate</a:t>
            </a:r>
            <a:r>
              <a:rPr lang="en" sz="2000" dirty="0"/>
              <a:t> </a:t>
            </a:r>
            <a:r>
              <a:rPr lang="en" sz="2000" b="1" dirty="0"/>
              <a:t>DimCustomer2 </a:t>
            </a:r>
            <a:r>
              <a:rPr lang="e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803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254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28</cp:revision>
  <dcterms:created xsi:type="dcterms:W3CDTF">2024-12-26T12:00:01Z</dcterms:created>
  <dcterms:modified xsi:type="dcterms:W3CDTF">2025-04-03T14:47:30Z</dcterms:modified>
</cp:coreProperties>
</file>