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0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399" y="2422187"/>
            <a:ext cx="4968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Groups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6097" y="2362242"/>
            <a:ext cx="42089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Groups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6" y="1413153"/>
            <a:ext cx="4928947" cy="428159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386" y="8427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Now, notice that the histogram changes structure, it now displays all continents.</a:t>
            </a:r>
          </a:p>
        </p:txBody>
      </p:sp>
    </p:spTree>
    <p:extLst>
      <p:ext uri="{BB962C8B-B14F-4D97-AF65-F5344CB8AC3E}">
        <p14:creationId xmlns:p14="http://schemas.microsoft.com/office/powerpoint/2010/main" val="414788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386" y="799917"/>
            <a:ext cx="109873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Groups and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this​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not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possible,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 have to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Groups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panel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78440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0388" y="243983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2674" y="235606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10044"/>
          <a:stretch/>
        </p:blipFill>
        <p:spPr bwMode="auto">
          <a:xfrm>
            <a:off x="2952535" y="3004457"/>
            <a:ext cx="6012710" cy="2956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97306" y="892024"/>
            <a:ext cx="10984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 smtClean="0"/>
              <a:t>This workshop uses the </a:t>
            </a:r>
            <a:r>
              <a:rPr lang="en" sz="2000" b="1" dirty="0"/>
              <a:t>gdp.xlsx </a:t>
            </a:r>
            <a:r>
              <a:rPr lang="en" sz="2000" dirty="0"/>
              <a:t>file located in the folder</a:t>
            </a:r>
            <a:r>
              <a:rPr lang="en" sz="2000" b="1" dirty="0"/>
              <a:t> </a:t>
            </a:r>
            <a:r>
              <a:rPr lang="en" sz="2000" b="1" dirty="0" err="1"/>
              <a:t>resources </a:t>
            </a:r>
            <a:r>
              <a:rPr lang="en" sz="2000" b="1" dirty="0"/>
              <a:t>\ </a:t>
            </a:r>
            <a:r>
              <a:rPr lang="en" sz="2000" b="1" dirty="0" err="1"/>
              <a:t>Drillthrough</a:t>
            </a:r>
            <a:r>
              <a:rPr lang="en" sz="2000" b="1" dirty="0"/>
              <a:t> </a:t>
            </a:r>
            <a:r>
              <a:rPr lang="en" sz="2000" b="1" dirty="0" smtClean="0"/>
              <a:t>and Filter </a:t>
            </a:r>
            <a:r>
              <a:rPr lang="en" sz="2000" dirty="0" smtClean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7305" y="1435373"/>
            <a:ext cx="10723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Navigate to the location of the </a:t>
            </a:r>
            <a:r>
              <a:rPr lang="en" sz="2000" b="1" dirty="0"/>
              <a:t>gdp.xlsx file </a:t>
            </a:r>
            <a:r>
              <a:rPr lang="en" sz="2000" dirty="0"/>
              <a:t>and load both the </a:t>
            </a:r>
            <a:r>
              <a:rPr lang="en" sz="2000" b="1" dirty="0"/>
              <a:t>continent </a:t>
            </a:r>
            <a:r>
              <a:rPr lang="en" sz="2000" dirty="0"/>
              <a:t>and </a:t>
            </a:r>
            <a:r>
              <a:rPr lang="en" sz="2000" b="1" dirty="0" err="1"/>
              <a:t>gdp </a:t>
            </a:r>
            <a:r>
              <a:rPr lang="en" sz="2000" b="1" dirty="0"/>
              <a:t>2018 tables </a:t>
            </a:r>
            <a:r>
              <a:rPr lang="en" sz="2000" dirty="0"/>
              <a:t>into the query editor.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7305" y="2233681"/>
            <a:ext cx="6730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Check that the relationship between </a:t>
            </a:r>
            <a:r>
              <a:rPr lang="en" sz="2000" b="1" dirty="0"/>
              <a:t>continent </a:t>
            </a:r>
            <a:r>
              <a:rPr lang="en" sz="2000" dirty="0"/>
              <a:t>and </a:t>
            </a:r>
            <a:r>
              <a:rPr lang="en" sz="2000" b="1" dirty="0" err="1"/>
              <a:t>gdp </a:t>
            </a:r>
            <a:r>
              <a:rPr lang="en" sz="2000" b="1" dirty="0"/>
              <a:t>2018 </a:t>
            </a:r>
            <a:r>
              <a:rPr lang="en" sz="2000" dirty="0"/>
              <a:t>is established.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85" y="889483"/>
            <a:ext cx="11447187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sz="2000" dirty="0"/>
              <a:t>Add a </a:t>
            </a:r>
            <a:r>
              <a:rPr lang="en" sz="2000" b="1" dirty="0"/>
              <a:t>Clustered Columns Histogram visual </a:t>
            </a:r>
            <a:r>
              <a:rPr lang="en" sz="2000" dirty="0"/>
              <a:t>to the scene and drag </a:t>
            </a:r>
            <a:r>
              <a:rPr lang="en" sz="2000" b="1" dirty="0" err="1"/>
              <a:t>ContinentName </a:t>
            </a:r>
            <a:r>
              <a:rPr lang="en" sz="2000" dirty="0"/>
              <a:t>and </a:t>
            </a:r>
            <a:r>
              <a:rPr lang="en" sz="2000" b="1" dirty="0" err="1"/>
              <a:t>gdp </a:t>
            </a:r>
            <a:r>
              <a:rPr lang="en" sz="2000" dirty="0"/>
              <a:t>to the </a:t>
            </a:r>
            <a:r>
              <a:rPr lang="en" sz="2000" b="1" dirty="0"/>
              <a:t>Axis </a:t>
            </a:r>
            <a:r>
              <a:rPr lang="en" sz="2000" dirty="0"/>
              <a:t>and </a:t>
            </a:r>
            <a:r>
              <a:rPr lang="en" sz="2000" b="1" dirty="0"/>
              <a:t>Values properties </a:t>
            </a:r>
            <a:r>
              <a:rPr lang="en" sz="2000" dirty="0"/>
              <a:t>respectively.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41" y="1734548"/>
            <a:ext cx="4748202" cy="4650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33" y="1508031"/>
            <a:ext cx="5071110" cy="452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386" y="771708"/>
            <a:ext cx="1043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America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America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click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the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0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7" y="1510098"/>
            <a:ext cx="3904877" cy="25686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2526" y="3633537"/>
            <a:ext cx="3442238" cy="445168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54" y="1510097"/>
            <a:ext cx="4243791" cy="177496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979333" y="2413000"/>
            <a:ext cx="2116667" cy="149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8553" y="797283"/>
            <a:ext cx="1116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Continent </a:t>
            </a:r>
            <a:r>
              <a:rPr lang="en" sz="2000" dirty="0"/>
              <a:t>table level , rename it to </a:t>
            </a:r>
            <a:r>
              <a:rPr lang="en" sz="2000" b="1" dirty="0" err="1"/>
              <a:t>America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43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/>
          <a:stretch/>
        </p:blipFill>
        <p:spPr bwMode="auto">
          <a:xfrm>
            <a:off x="4411133" y="1371843"/>
            <a:ext cx="6353627" cy="4585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8" y="1260972"/>
            <a:ext cx="2572109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64386" y="729477"/>
            <a:ext cx="10663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Right-click on the newly added field and apply </a:t>
            </a:r>
            <a:r>
              <a:rPr lang="en" sz="2000" b="1" dirty="0"/>
              <a:t>Edit Groups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892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10" y="1937756"/>
            <a:ext cx="5156264" cy="46154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1678" y="737427"/>
            <a:ext cx="1144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err="1"/>
              <a:t>ContainsName </a:t>
            </a:r>
            <a:r>
              <a:rPr lang="en" sz="2000" dirty="0"/>
              <a:t>field with the new </a:t>
            </a:r>
            <a:r>
              <a:rPr lang="en" sz="2000" b="1" dirty="0" err="1"/>
              <a:t>ContainsName </a:t>
            </a:r>
            <a:r>
              <a:rPr lang="en" sz="2000" b="1" dirty="0"/>
              <a:t>(Groups) field </a:t>
            </a:r>
            <a:r>
              <a:rPr lang="en" sz="2000" dirty="0"/>
              <a:t>which is now called </a:t>
            </a:r>
            <a:r>
              <a:rPr lang="en" sz="2000" b="1" dirty="0" err="1"/>
              <a:t>America </a:t>
            </a:r>
            <a:r>
              <a:rPr lang="en" sz="2000" dirty="0"/>
              <a:t>in the histogram and observe the change in the data presentation.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117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8" y="1501968"/>
            <a:ext cx="4154480" cy="4341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56053" y="729477"/>
            <a:ext cx="11032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err="1"/>
              <a:t>ContainsName </a:t>
            </a:r>
            <a:r>
              <a:rPr lang="en" sz="2000" dirty="0"/>
              <a:t>groups </a:t>
            </a:r>
            <a:r>
              <a:rPr lang="en" sz="2000" b="1" dirty="0"/>
              <a:t>(Groups) </a:t>
            </a:r>
            <a:r>
              <a:rPr lang="en" sz="2000" dirty="0"/>
              <a:t>by right-clicking on them and clicking </a:t>
            </a:r>
            <a:r>
              <a:rPr lang="en" sz="2000" b="1" dirty="0"/>
              <a:t>Edit Groups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841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3" y="1940805"/>
            <a:ext cx="7059010" cy="13717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348" y="2694311"/>
            <a:ext cx="3651871" cy="618285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4804" y="790046"/>
            <a:ext cx="10365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that the group type only displays one option, namely </a:t>
            </a:r>
            <a:r>
              <a:rPr lang="en" sz="2000" b="1" dirty="0"/>
              <a:t>List Only </a:t>
            </a:r>
            <a:r>
              <a:rPr lang="en" sz="2000" dirty="0"/>
              <a:t>, although it is a drop-down list, and this is because the grouping field is non-numeric. Also note that the option is disabled.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13348" y="3531101"/>
            <a:ext cx="10645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Select </a:t>
            </a:r>
            <a:r>
              <a:rPr lang="en" sz="2000" b="1" dirty="0"/>
              <a:t>Africa </a:t>
            </a:r>
            <a:r>
              <a:rPr lang="en" sz="2000" dirty="0"/>
              <a:t>in the left panel and click the </a:t>
            </a:r>
            <a:r>
              <a:rPr lang="en" sz="2000" b="1" dirty="0"/>
              <a:t>Group button </a:t>
            </a:r>
            <a:r>
              <a:rPr lang="en" sz="2000" dirty="0"/>
              <a:t>, keep the name </a:t>
            </a:r>
            <a:r>
              <a:rPr lang="en" sz="2000" b="1" dirty="0"/>
              <a:t>Africa </a:t>
            </a:r>
            <a:r>
              <a:rPr lang="en" sz="2000" dirty="0"/>
              <a:t>in the new group.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13347" y="4328623"/>
            <a:ext cx="10775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Now create a group that corresponds to each continent to represent the rest of the continents at the same level of the histogram.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9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299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2025-04-03T14:51:43Z</dcterms:modified>
</cp:coreProperties>
</file>