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2" r:id="rId6"/>
    <p:sldId id="258" r:id="rId7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92819" autoAdjust="0"/>
  </p:normalViewPr>
  <p:slideViewPr>
    <p:cSldViewPr snapToGrid="0">
      <p:cViewPr varScale="1">
        <p:scale>
          <a:sx n="105" d="100"/>
          <a:sy n="105" d="100"/>
        </p:scale>
        <p:origin x="71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47393" y="2724696"/>
            <a:ext cx="58141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Hierarchies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85516" y="2651001"/>
            <a:ext cx="558915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80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Hierarchies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009" y="316259"/>
            <a:ext cx="1689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Hierarchies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0008" y="1528876"/>
            <a:ext cx="10551121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b="1" dirty="0" err="1"/>
              <a:t>SalesExcel.xslx </a:t>
            </a:r>
            <a:r>
              <a:rPr lang="en" dirty="0"/>
              <a:t>file and load both the </a:t>
            </a:r>
            <a:r>
              <a:rPr lang="en" b="1" dirty="0" err="1"/>
              <a:t>DimDate </a:t>
            </a:r>
            <a:r>
              <a:rPr lang="en" dirty="0"/>
              <a:t>and </a:t>
            </a:r>
            <a:r>
              <a:rPr lang="en" b="1" dirty="0"/>
              <a:t>FactSales tables </a:t>
            </a:r>
            <a:r>
              <a:rPr lang="en" dirty="0"/>
              <a:t>into the query editor.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https://www4.lunapic.com/editor/working/160568753164722613?492295365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876" y="2964887"/>
            <a:ext cx="5629910" cy="3508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380425" y="759098"/>
            <a:ext cx="99807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b="1" dirty="0"/>
              <a:t>Note: </a:t>
            </a:r>
            <a:r>
              <a:rPr lang="en" dirty="0" smtClean="0"/>
              <a:t>This workshop uses the </a:t>
            </a:r>
            <a:r>
              <a:rPr lang="en" b="1" dirty="0" err="1"/>
              <a:t>Sales.xslx </a:t>
            </a:r>
            <a:r>
              <a:rPr lang="en" dirty="0"/>
              <a:t>file located in the </a:t>
            </a:r>
            <a:r>
              <a:rPr lang="en" b="1" dirty="0" smtClean="0"/>
              <a:t>sources\Excel Sources folder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0425" y="2429715"/>
            <a:ext cx="83336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/>
              <a:t>Check that the relationship is established between </a:t>
            </a:r>
            <a:r>
              <a:rPr lang="en" b="1" dirty="0" err="1"/>
              <a:t>DimDate </a:t>
            </a:r>
            <a:r>
              <a:rPr lang="en" dirty="0"/>
              <a:t>and </a:t>
            </a:r>
            <a:r>
              <a:rPr lang="en" b="1" dirty="0"/>
              <a:t>FactSales </a:t>
            </a:r>
            <a:r>
              <a:rPr lang="e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009" y="316259"/>
            <a:ext cx="1689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Hierarchies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68" y="4073818"/>
            <a:ext cx="2030730" cy="19138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231" y="1534848"/>
            <a:ext cx="1705213" cy="1381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30" y="1534848"/>
            <a:ext cx="2438740" cy="174331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09430" y="2550160"/>
            <a:ext cx="2438740" cy="213360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3339840" y="2159000"/>
            <a:ext cx="553720" cy="3911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30008" y="796460"/>
            <a:ext cx="92015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/>
              <a:t>Select </a:t>
            </a:r>
            <a:r>
              <a:rPr lang="en" dirty="0" smtClean="0"/>
              <a:t>the </a:t>
            </a:r>
            <a:r>
              <a:rPr lang="en" b="1" dirty="0" smtClean="0"/>
              <a:t>Year</a:t>
            </a:r>
            <a:r>
              <a:rPr lang="en" dirty="0" smtClean="0"/>
              <a:t> </a:t>
            </a:r>
            <a:r>
              <a:rPr lang="en" dirty="0"/>
              <a:t>and right click, then apply </a:t>
            </a:r>
            <a:r>
              <a:rPr lang="en" b="1" dirty="0"/>
              <a:t>"Create Hierarchy </a:t>
            </a:r>
            <a:r>
              <a:rPr lang="en" b="1" dirty="0" smtClean="0"/>
              <a:t>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0690" y="3491126"/>
            <a:ext cx="78521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/>
              <a:t>Notice the presence of a new field with a Year element </a:t>
            </a:r>
            <a:r>
              <a:rPr lang="en" dirty="0" smtClean="0"/>
              <a:t>in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388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009" y="316259"/>
            <a:ext cx="1689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Hierarchies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997" y="1752778"/>
            <a:ext cx="1871345" cy="14566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 descr="https://www4.lunapic.com/editor/working/160568753164722613?391163798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9884" y="4058476"/>
            <a:ext cx="2955434" cy="27024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/>
          <p:cNvSpPr/>
          <p:nvPr/>
        </p:nvSpPr>
        <p:spPr>
          <a:xfrm>
            <a:off x="8915400" y="4058476"/>
            <a:ext cx="1759823" cy="359060"/>
          </a:xfrm>
          <a:prstGeom prst="rect">
            <a:avLst/>
          </a:prstGeom>
          <a:solidFill>
            <a:srgbClr val="FF0000">
              <a:alpha val="7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195" y="1748313"/>
            <a:ext cx="4479639" cy="1523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438595" y="885504"/>
            <a:ext cx="10001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/>
              <a:t>Add </a:t>
            </a:r>
            <a:r>
              <a:rPr lang="en" b="1" dirty="0" err="1"/>
              <a:t>MonthName </a:t>
            </a:r>
            <a:r>
              <a:rPr lang="en" dirty="0"/>
              <a:t>just below </a:t>
            </a:r>
            <a:r>
              <a:rPr lang="en" b="1" dirty="0" err="1"/>
              <a:t>Year </a:t>
            </a:r>
            <a:r>
              <a:rPr lang="en" dirty="0"/>
              <a:t>, by right-clicking on it and adding it to the </a:t>
            </a:r>
            <a:r>
              <a:rPr lang="en" b="1" dirty="0" err="1"/>
              <a:t>Year </a:t>
            </a:r>
            <a:r>
              <a:rPr lang="en" b="1" dirty="0"/>
              <a:t>hierarchy </a:t>
            </a:r>
            <a:r>
              <a:rPr lang="en" dirty="0"/>
              <a:t>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8595" y="3490649"/>
            <a:ext cx="93412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/>
              <a:t>Add a grouped columns visual, drag the newly created hierarchy to the </a:t>
            </a:r>
            <a:r>
              <a:rPr lang="en" sz="2000" b="1" dirty="0"/>
              <a:t>axis</a:t>
            </a:r>
            <a:r>
              <a:rPr lang="en" sz="2000" dirty="0"/>
              <a:t> </a:t>
            </a:r>
            <a:r>
              <a:rPr lang="en" sz="2000" b="1" dirty="0"/>
              <a:t>X </a:t>
            </a:r>
            <a:r>
              <a:rPr lang="en" sz="2000" dirty="0"/>
              <a:t>as well as </a:t>
            </a:r>
            <a:r>
              <a:rPr lang="en" sz="2000" b="1" dirty="0"/>
              <a:t>Sales </a:t>
            </a:r>
            <a:r>
              <a:rPr lang="en" sz="2000" b="1" dirty="0" err="1"/>
              <a:t>Quantity from the </a:t>
            </a:r>
            <a:r>
              <a:rPr lang="en" sz="2000" b="1" dirty="0"/>
              <a:t>FactSales </a:t>
            </a:r>
            <a:r>
              <a:rPr lang="en" sz="2000" dirty="0"/>
              <a:t>table to the </a:t>
            </a:r>
            <a:r>
              <a:rPr lang="en" sz="2000" b="1" dirty="0"/>
              <a:t>axis</a:t>
            </a:r>
            <a:r>
              <a:rPr lang="en" sz="2000" dirty="0"/>
              <a:t> </a:t>
            </a:r>
            <a:r>
              <a:rPr lang="en" sz="2000" b="1" dirty="0"/>
              <a:t>Y </a:t>
            </a:r>
            <a:r>
              <a:rPr lang="en" sz="2000" dirty="0"/>
              <a:t>.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438595" y="4305320"/>
            <a:ext cx="80150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/>
              <a:t>Try exploring the navigation capabilities offered, represented by these icons.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72290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009" y="316259"/>
            <a:ext cx="1689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Hierarchies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22" y="1836766"/>
            <a:ext cx="3274070" cy="13292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765" y="1836766"/>
            <a:ext cx="2235376" cy="20374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30009" y="777924"/>
            <a:ext cx="858440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Right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click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hierarchy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click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Hide </a:t>
            </a:r>
            <a:r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 report </a:t>
            </a:r>
            <a:r>
              <a:rPr kumimoji="0" lang="en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that the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hierarchy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 no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longer visible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interface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2283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49588" y="2378594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71874" y="2294825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161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20</cp:revision>
  <dcterms:created xsi:type="dcterms:W3CDTF">2024-12-26T12:00:01Z</dcterms:created>
  <dcterms:modified xsi:type="dcterms:W3CDTF">2025-04-03T14:52:32Z</dcterms:modified>
</cp:coreProperties>
</file>