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3" r:id="rId5"/>
    <p:sldId id="259" r:id="rId6"/>
    <p:sldId id="264" r:id="rId7"/>
    <p:sldId id="260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1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97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6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17616" y="1649017"/>
            <a:ext cx="9199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Measures and </a:t>
            </a:r>
            <a:r>
              <a:rPr lang="en" sz="72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calculated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columns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2615" y="1649017"/>
            <a:ext cx="9199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Measures and </a:t>
            </a:r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calculated</a:t>
            </a:r>
          </a:p>
          <a:p>
            <a:pPr algn="ctr"/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columns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84950" y="254744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9949" y="2465367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08" y="2481943"/>
            <a:ext cx="2534004" cy="1924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095" y="2481943"/>
            <a:ext cx="3557387" cy="4015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57867" y="725545"/>
            <a:ext cx="10839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Note: </a:t>
            </a:r>
            <a:r>
              <a:rPr lang="en" sz="2000" dirty="0" smtClean="0"/>
              <a:t>This lab uses the </a:t>
            </a:r>
            <a:r>
              <a:rPr lang="en" sz="2000" b="1" dirty="0" smtClean="0"/>
              <a:t>FactSales032025.csv </a:t>
            </a:r>
            <a:r>
              <a:rPr lang="en" sz="2000" dirty="0" smtClean="0"/>
              <a:t>and </a:t>
            </a:r>
            <a:r>
              <a:rPr lang="en" sz="2000" b="1" dirty="0" smtClean="0"/>
              <a:t>DimDate.csv </a:t>
            </a:r>
            <a:r>
              <a:rPr lang="en" sz="2000" dirty="0"/>
              <a:t>tables </a:t>
            </a:r>
            <a:r>
              <a:rPr lang="en" sz="2000" dirty="0" smtClean="0"/>
              <a:t>from </a:t>
            </a:r>
            <a:r>
              <a:rPr lang="en" sz="2000" b="1" dirty="0" err="1" smtClean="0"/>
              <a:t>resources </a:t>
            </a:r>
            <a:r>
              <a:rPr lang="en" sz="2000" b="1" dirty="0"/>
              <a:t>\ </a:t>
            </a:r>
            <a:r>
              <a:rPr lang="en" sz="2000" b="1" dirty="0" err="1" smtClean="0"/>
              <a:t>CSVSources</a:t>
            </a:r>
            <a:r>
              <a:rPr lang="en" sz="2000" dirty="0" smtClean="0"/>
              <a:t> </a:t>
            </a:r>
            <a:r>
              <a:rPr lang="en" sz="2000" dirty="0"/>
              <a:t>to demonstrate the difference between creating a calculated column and a measure.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961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035" y="1555775"/>
            <a:ext cx="2162396" cy="44792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9036" y="4594345"/>
            <a:ext cx="2162396" cy="266413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0688" y="711518"/>
            <a:ext cx="11762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Create a column </a:t>
            </a:r>
            <a:r>
              <a:rPr lang="en" sz="2000" dirty="0" smtClean="0"/>
              <a:t>called </a:t>
            </a:r>
            <a:r>
              <a:rPr lang="en" sz="2000" b="1" dirty="0" err="1" smtClean="0"/>
              <a:t>SalesAmount</a:t>
            </a:r>
            <a:r>
              <a:rPr lang="en" sz="2000" b="1" dirty="0" smtClean="0"/>
              <a:t> </a:t>
            </a:r>
            <a:r>
              <a:rPr lang="en" dirty="0"/>
              <a:t>= </a:t>
            </a:r>
            <a:r>
              <a:rPr lang="en" sz="2000" dirty="0" smtClean="0"/>
              <a:t>FactSales[ </a:t>
            </a:r>
            <a:r>
              <a:rPr lang="en" sz="2000" dirty="0" err="1" smtClean="0"/>
              <a:t>SalesQuantity </a:t>
            </a:r>
            <a:r>
              <a:rPr lang="en" sz="2000" dirty="0"/>
              <a:t>]*FactSales[ </a:t>
            </a:r>
            <a:r>
              <a:rPr lang="en" sz="2000" dirty="0" err="1"/>
              <a:t>UnitPrice </a:t>
            </a:r>
            <a:r>
              <a:rPr lang="en" sz="2000" dirty="0" smtClean="0"/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3" y="1424757"/>
            <a:ext cx="4279467" cy="945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03" y="3363750"/>
            <a:ext cx="3850533" cy="25237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1903" y="4431241"/>
            <a:ext cx="3850533" cy="346266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5024" y="756183"/>
            <a:ext cx="99215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 err="1"/>
              <a:t>TotalProfit </a:t>
            </a:r>
            <a:r>
              <a:rPr lang="en" sz="2000" dirty="0"/>
              <a:t>measure at the </a:t>
            </a:r>
            <a:r>
              <a:rPr lang="en" sz="2000" b="1" dirty="0"/>
              <a:t>FactSales </a:t>
            </a:r>
            <a:r>
              <a:rPr lang="en" sz="2000" dirty="0"/>
              <a:t>table level that calculates total profit: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95024" y="6165294"/>
            <a:ext cx="9254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Note </a:t>
            </a:r>
            <a:r>
              <a:rPr lang="en" sz="2000" dirty="0" smtClean="0"/>
              <a:t>the difference in using the </a:t>
            </a:r>
            <a:r>
              <a:rPr lang="en" sz="2000" b="1" dirty="0" smtClean="0"/>
              <a:t>SUM </a:t>
            </a:r>
            <a:r>
              <a:rPr lang="en" sz="2000" dirty="0" smtClean="0"/>
              <a:t>and </a:t>
            </a:r>
            <a:r>
              <a:rPr lang="en" sz="2000" b="1" dirty="0" smtClean="0"/>
              <a:t>SUMX functions</a:t>
            </a:r>
            <a:r>
              <a:rPr lang="en" sz="2000" dirty="0" smtClean="0"/>
              <a:t> </a:t>
            </a:r>
            <a:r>
              <a:rPr lang="en" sz="2000" dirty="0"/>
              <a:t>to aggregate data.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09274" y="2564776"/>
            <a:ext cx="11512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Total Profit =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FactSales[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SalesAmount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 - </a:t>
            </a:r>
            <a:r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SUMX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 </a:t>
            </a:r>
            <a:r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SalesQuantity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FactSales[ </a:t>
            </a:r>
            <a:r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UnitCost </a:t>
            </a:r>
            <a:r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1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42" y="2148148"/>
            <a:ext cx="4124325" cy="431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56958" y="753952"/>
            <a:ext cx="8639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Note that the measure only takes into account aggregations. For example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43650" y="1307088"/>
            <a:ext cx="8652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Consolas" panose="020B0609020204030204" pitchFamily="49" charset="0"/>
              </a:rPr>
              <a:t>Total Profit = </a:t>
            </a:r>
            <a:r>
              <a:rPr lang="en" b="1" dirty="0">
                <a:latin typeface="Consolas" panose="020B0609020204030204" pitchFamily="49" charset="0"/>
              </a:rPr>
              <a:t>SUM </a:t>
            </a:r>
            <a:r>
              <a:rPr lang="en" dirty="0">
                <a:latin typeface="Consolas" panose="020B0609020204030204" pitchFamily="49" charset="0"/>
              </a:rPr>
              <a:t>(FactSales[ </a:t>
            </a:r>
            <a:r>
              <a:rPr lang="en" dirty="0" err="1">
                <a:latin typeface="Consolas" panose="020B0609020204030204" pitchFamily="49" charset="0"/>
              </a:rPr>
              <a:t>SalesAmount </a:t>
            </a:r>
            <a:r>
              <a:rPr lang="en" dirty="0">
                <a:latin typeface="Consolas" panose="020B0609020204030204" pitchFamily="49" charset="0"/>
              </a:rPr>
              <a:t>]) - </a:t>
            </a:r>
            <a:r>
              <a:rPr lang="en" b="1" dirty="0">
                <a:latin typeface="Consolas" panose="020B0609020204030204" pitchFamily="49" charset="0"/>
              </a:rPr>
              <a:t>SUMX </a:t>
            </a:r>
            <a:r>
              <a:rPr lang="en" dirty="0">
                <a:latin typeface="Consolas" panose="020B0609020204030204" pitchFamily="49" charset="0"/>
              </a:rPr>
              <a:t>( </a:t>
            </a:r>
            <a:r>
              <a:rPr lang="en" dirty="0" err="1">
                <a:latin typeface="Consolas" panose="020B0609020204030204" pitchFamily="49" charset="0"/>
              </a:rPr>
              <a:t>FactSales,FactSales </a:t>
            </a:r>
            <a:r>
              <a:rPr lang="en" dirty="0">
                <a:latin typeface="Consolas" panose="020B0609020204030204" pitchFamily="49" charset="0"/>
              </a:rPr>
              <a:t>[ </a:t>
            </a:r>
            <a:r>
              <a:rPr lang="en" dirty="0" err="1">
                <a:latin typeface="Consolas" panose="020B0609020204030204" pitchFamily="49" charset="0"/>
              </a:rPr>
              <a:t>SalesQuantity </a:t>
            </a:r>
            <a:r>
              <a:rPr lang="en" dirty="0">
                <a:latin typeface="Consolas" panose="020B0609020204030204" pitchFamily="49" charset="0"/>
              </a:rPr>
              <a:t>]*FactSales[ </a:t>
            </a:r>
            <a:r>
              <a:rPr lang="en" dirty="0" err="1">
                <a:latin typeface="Consolas" panose="020B0609020204030204" pitchFamily="49" charset="0"/>
              </a:rPr>
              <a:t>UnitCost </a:t>
            </a:r>
            <a:r>
              <a:rPr lang="en" dirty="0">
                <a:latin typeface="Consolas" panose="020B0609020204030204" pitchFamily="49" charset="0"/>
              </a:rPr>
              <a:t>])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14704" y="1154062"/>
            <a:ext cx="0" cy="234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2048" y="1486050"/>
            <a:ext cx="0" cy="234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7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7324" y="746359"/>
            <a:ext cx="107069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Note that the measure does not appear as a calculated column because the scope differs in the two cases.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37323" y="1225882"/>
            <a:ext cx="108042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the </a:t>
            </a:r>
            <a:r>
              <a:rPr lang="en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DimDate dimension</a:t>
            </a:r>
            <a:r>
              <a:rPr lang="en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from the DimDate.csv </a:t>
            </a:r>
            <a:r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file and check the relationship between </a:t>
            </a:r>
            <a:r>
              <a:rPr lang="en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lang="en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49" y="1950713"/>
            <a:ext cx="673511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0" y="1810247"/>
            <a:ext cx="3529703" cy="41283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81263" y="3746977"/>
            <a:ext cx="343759" cy="37126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1262" y="4937530"/>
            <a:ext cx="3327592" cy="93388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325" y="731559"/>
            <a:ext cx="11684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Go back to the scene, add a Table type visualization and add </a:t>
            </a:r>
            <a:r>
              <a:rPr lang="en" b="1" dirty="0" err="1">
                <a:latin typeface="Segoe UI" panose="020B0502040204020203" pitchFamily="34" charset="0"/>
                <a:cs typeface="Segoe UI" panose="020B0502040204020203" pitchFamily="34" charset="0"/>
              </a:rPr>
              <a:t>Year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b="1" dirty="0" err="1">
                <a:latin typeface="Segoe UI" panose="020B0502040204020203" pitchFamily="34" charset="0"/>
                <a:cs typeface="Segoe UI" panose="020B0502040204020203" pitchFamily="34" charset="0"/>
              </a:rPr>
              <a:t>MonthName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respectively as well as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Total Profit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in the Columns parameter and observe the visualization change.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277" y="1775087"/>
            <a:ext cx="4601217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6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2327" y="752185"/>
            <a:ext cx="11684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</a:t>
            </a:r>
            <a:r>
              <a:rPr lang="en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Card visual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drag the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Total </a:t>
            </a:r>
            <a:r>
              <a:rPr lang="en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Amount measurement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at the Fields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678" y="1318144"/>
            <a:ext cx="2028444" cy="1949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23" y="1318144"/>
            <a:ext cx="173379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2327" y="752185"/>
            <a:ext cx="11684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Observe the result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7" y="1237534"/>
            <a:ext cx="712569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257</Words>
  <Application>Microsoft Office PowerPoint</Application>
  <PresentationFormat>Widescreen</PresentationFormat>
  <Paragraphs>31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25</cp:revision>
  <dcterms:created xsi:type="dcterms:W3CDTF">2024-12-26T12:00:01Z</dcterms:created>
  <dcterms:modified xsi:type="dcterms:W3CDTF">2025-04-03T14:53:51Z</dcterms:modified>
</cp:coreProperties>
</file>