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6" r:id="rId5"/>
    <p:sldId id="260" r:id="rId6"/>
    <p:sldId id="268" r:id="rId7"/>
    <p:sldId id="269" r:id="rId8"/>
    <p:sldId id="261" r:id="rId9"/>
    <p:sldId id="270" r:id="rId10"/>
    <p:sldId id="271" r:id="rId11"/>
    <p:sldId id="272" r:id="rId12"/>
    <p:sldId id="262" r:id="rId13"/>
    <p:sldId id="263" r:id="rId14"/>
    <p:sldId id="264" r:id="rId15"/>
    <p:sldId id="265" r:id="rId16"/>
    <p:sldId id="258" r:id="rId17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4862" y="2131101"/>
            <a:ext cx="7216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Tables and Matrices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5485" y="2058947"/>
            <a:ext cx="7216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Tables and Matrices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302" y="714530"/>
            <a:ext cx="9286087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configure conditional formatting based on the 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9" y="1173733"/>
            <a:ext cx="7198179" cy="5031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798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302" y="714530"/>
            <a:ext cx="9286087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 the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9" y="1148582"/>
            <a:ext cx="3048425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7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787085"/>
            <a:ext cx="4776179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Matrix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133" y="1293692"/>
            <a:ext cx="3681008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571500" algn="l"/>
              </a:tabLs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it according to the table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46199"/>
              </p:ext>
            </p:extLst>
          </p:nvPr>
        </p:nvGraphicFramePr>
        <p:xfrm>
          <a:off x="528502" y="1922183"/>
          <a:ext cx="6459220" cy="1304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9610">
                  <a:extLst>
                    <a:ext uri="{9D8B030D-6E8A-4147-A177-3AD203B41FA5}">
                      <a16:colId xmlns:a16="http://schemas.microsoft.com/office/drawing/2014/main" val="3079648024"/>
                    </a:ext>
                  </a:extLst>
                </a:gridCol>
                <a:gridCol w="3229610">
                  <a:extLst>
                    <a:ext uri="{9D8B030D-6E8A-4147-A177-3AD203B41FA5}">
                      <a16:colId xmlns:a16="http://schemas.microsoft.com/office/drawing/2014/main" val="8603066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>
                        <a:rPr lang="en" sz="20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Setting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>
                        <a:rPr lang="en" sz="20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Field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3240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>
                        <a:rPr lang="en" sz="20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Lines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>
                        <a:rPr lang="en" sz="20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Calendar year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8134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>
                        <a:rPr lang="en" sz="20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Columns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>
                        <a:rPr lang="en" sz="20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 range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0071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>
                        <a:rPr lang="en" sz="20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Values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>
                        <a:rPr lang="en" sz="20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Sales amount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058096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224" y="1922183"/>
            <a:ext cx="3334215" cy="2819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949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8712" y="793960"/>
            <a:ext cx="213058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571500" algn="l"/>
              </a:tabLs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 the matrix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46" y="1307442"/>
            <a:ext cx="9335803" cy="1943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243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52" y="806251"/>
            <a:ext cx="11424271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571500" algn="l"/>
              </a:tabLst>
            </a:pP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CalendarMonths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lines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addition to the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 year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note the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38" y="1332024"/>
            <a:ext cx="9526329" cy="2181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845" y="876932"/>
            <a:ext cx="239402" cy="2527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8552" y="3665634"/>
            <a:ext cx="491347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571500" algn="l"/>
              </a:tabLst>
            </a:pP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enlarge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clicking on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738" y="3726129"/>
            <a:ext cx="239402" cy="2527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38" y="4054330"/>
            <a:ext cx="7445926" cy="251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9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052" y="848231"/>
            <a:ext cx="1147239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571500" algn="l"/>
              </a:tabLs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 section,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typing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Subtotals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then try turning subtotals on/off at the row and/or column level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7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9940" y="2444315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4077" y="249974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807710"/>
            <a:ext cx="4145109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visualization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scene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48" y="1397096"/>
            <a:ext cx="4366260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802" y="913912"/>
            <a:ext cx="1123864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the two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ModelName fields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DimProduct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OrderQuantity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FactInternetSales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observe the values represented at the table level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802" y="5609664"/>
            <a:ext cx="995298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small rectangle next to each column header to change the sort order.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32" y="1598971"/>
            <a:ext cx="4182059" cy="4848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934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52" y="776407"/>
            <a:ext cx="995298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small rectangle next to each column header to change the sort order.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72" t="144" r="-472" b="-144"/>
          <a:stretch/>
        </p:blipFill>
        <p:spPr>
          <a:xfrm>
            <a:off x="499613" y="1165103"/>
            <a:ext cx="4372585" cy="4772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72" t="5042" r="70858" b="89628"/>
          <a:stretch/>
        </p:blipFill>
        <p:spPr>
          <a:xfrm>
            <a:off x="3297782" y="1395662"/>
            <a:ext cx="3421964" cy="694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52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2306" y="881148"/>
            <a:ext cx="11176765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 section,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the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Style setting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Bold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Heading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91" y="1481818"/>
            <a:ext cx="3210373" cy="44964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45029" y="4489498"/>
            <a:ext cx="3093834" cy="900649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09321" y="1835675"/>
            <a:ext cx="734499" cy="699659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9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2306" y="881148"/>
            <a:ext cx="11176765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Still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 level,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enable/disable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value of the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Totals parameter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22" y="1481818"/>
            <a:ext cx="2507299" cy="45978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7922" y="5637654"/>
            <a:ext cx="2507299" cy="442056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3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0426" y="654170"/>
            <a:ext cx="513347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changing the value of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 parameter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24" y="1237534"/>
            <a:ext cx="2580413" cy="450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302" y="714530"/>
            <a:ext cx="10104234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Still in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Formatting section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try to go to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 Elements section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select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OrderQuantity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63" y="1344316"/>
            <a:ext cx="2598269" cy="488092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684421" y="1732547"/>
            <a:ext cx="481263" cy="4400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b="1" dirty="0" smtClean="0"/>
              <a:t>1</a:t>
            </a:r>
            <a:endParaRPr lang="en-US" sz="2400" b="1" dirty="0"/>
          </a:p>
        </p:txBody>
      </p:sp>
      <p:sp>
        <p:nvSpPr>
          <p:cNvPr id="8" name="Oval 7"/>
          <p:cNvSpPr/>
          <p:nvPr/>
        </p:nvSpPr>
        <p:spPr>
          <a:xfrm>
            <a:off x="1559359" y="4250013"/>
            <a:ext cx="481263" cy="4400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b="1" dirty="0" smtClean="0"/>
              <a:t>2</a:t>
            </a:r>
            <a:endParaRPr 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2110520" y="5309938"/>
            <a:ext cx="481263" cy="4400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b="1" dirty="0" smtClean="0"/>
              <a:t>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27761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302" y="714530"/>
            <a:ext cx="238339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FontColor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83" y="1223737"/>
            <a:ext cx="3248478" cy="27054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04331" y="3128210"/>
            <a:ext cx="760530" cy="446887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246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26</cp:revision>
  <dcterms:created xsi:type="dcterms:W3CDTF">2024-12-26T12:00:01Z</dcterms:created>
  <dcterms:modified xsi:type="dcterms:W3CDTF">2025-04-03T15:09:34Z</dcterms:modified>
</cp:coreProperties>
</file>