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66" r:id="rId14"/>
    <p:sldId id="258" r:id="rId15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54854" y="1787153"/>
            <a:ext cx="7216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key</a:t>
            </a:r>
          </a:p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influencer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65476" y="1715189"/>
            <a:ext cx="7216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en" sz="80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key</a:t>
            </a:r>
          </a:p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influencer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447" y="940594"/>
            <a:ext cx="4696558" cy="25844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272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influencer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23934" y="1705047"/>
            <a:ext cx="2495693" cy="618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17029" y="2531376"/>
            <a:ext cx="4413870" cy="156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3133" y="1118537"/>
            <a:ext cx="662080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Role in the organization as a “consumer”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graph shows that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consumers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are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2.57 times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more likely to give poor ratings. The bar graph shows that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consumers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exceed the average percentage of poor ratings (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5.78%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Insight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Consumers are the most dissatisfied group.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Recommendation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Study their challenges and prioritize solving their problems.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09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447" y="940594"/>
            <a:ext cx="4696558" cy="25844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272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influencer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38923" y="1340662"/>
            <a:ext cx="996903" cy="8043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38923" y="1340662"/>
            <a:ext cx="996903" cy="112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49178" y="76130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b="1" dirty="0" smtClean="0"/>
              <a:t>Themes and company sizes </a:t>
            </a:r>
            <a:r>
              <a:rPr lang="en" dirty="0" smtClean="0"/>
              <a:t>:</a:t>
            </a:r>
            <a:endParaRPr lang="en-US" dirty="0"/>
          </a:p>
          <a:p>
            <a:r>
              <a:rPr lang="en" b="1" dirty="0"/>
              <a:t>usability </a:t>
            </a:r>
            <a:r>
              <a:rPr lang="en" dirty="0"/>
              <a:t>and </a:t>
            </a:r>
            <a:r>
              <a:rPr lang="en" b="1" dirty="0"/>
              <a:t>security </a:t>
            </a:r>
            <a:r>
              <a:rPr lang="en" dirty="0"/>
              <a:t>significantly influence low scores ( </a:t>
            </a:r>
            <a:r>
              <a:rPr lang="en" b="1" dirty="0"/>
              <a:t>2.55x </a:t>
            </a:r>
            <a:r>
              <a:rPr lang="en" dirty="0"/>
              <a:t>and </a:t>
            </a:r>
            <a:r>
              <a:rPr lang="en" b="1" dirty="0"/>
              <a:t>2.09x </a:t>
            </a:r>
            <a:r>
              <a:rPr lang="en" dirty="0"/>
              <a:t>, respectively).</a:t>
            </a:r>
          </a:p>
          <a:p>
            <a:endParaRPr lang="en-US" dirty="0" smtClean="0"/>
          </a:p>
          <a:p>
            <a:r>
              <a:rPr lang="en" dirty="0" smtClean="0"/>
              <a:t>Small businesses (&lt;5,000 employees) are </a:t>
            </a:r>
            <a:r>
              <a:rPr lang="en" b="1" dirty="0" smtClean="0"/>
              <a:t>1.48 times </a:t>
            </a:r>
            <a:r>
              <a:rPr lang="en" dirty="0" smtClean="0"/>
              <a:t>more likely to give poor ratings.</a:t>
            </a:r>
          </a:p>
          <a:p>
            <a:endParaRPr lang="en-US" b="1" dirty="0" smtClean="0"/>
          </a:p>
          <a:p>
            <a:r>
              <a:rPr lang="en" b="1" dirty="0" smtClean="0"/>
              <a:t>Insight </a:t>
            </a:r>
            <a:r>
              <a:rPr lang="en" dirty="0"/>
              <a:t>: Usability and security are major dissatisfaction factors, especially for small businesses.</a:t>
            </a:r>
          </a:p>
          <a:p>
            <a:endParaRPr lang="en-US" b="1" dirty="0" smtClean="0"/>
          </a:p>
          <a:p>
            <a:r>
              <a:rPr lang="en" b="1" dirty="0" smtClean="0"/>
              <a:t>Recommendation </a:t>
            </a:r>
            <a:r>
              <a:rPr lang="en" dirty="0"/>
              <a:t>: Improve usability and security aspects, targeting small businesses.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709504" y="2337564"/>
            <a:ext cx="2626322" cy="5156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39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447" y="940594"/>
            <a:ext cx="4696558" cy="25844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influencer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67663" y="1333786"/>
            <a:ext cx="1368163" cy="1798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23133" y="81782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Regions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/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France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is </a:t>
            </a: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1.44 times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more likely to get poor grades.</a:t>
            </a:r>
          </a:p>
          <a:p>
            <a:pPr lvl="1"/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Overview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: Regional dissatisfaction may be linked to localized factors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Recommendation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: Investigate and address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specific regional concerns, particularly in France.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456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influencer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133" y="767180"/>
            <a:ext cx="439324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Analyze the best segments for a high 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Segments are ranked based on the percentage of high scores and population size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Segment 1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(96.7% high scores, population: 8,031) represents the most satisfied group, followed by other segments with slightly lower scores (94.7%-91.0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%).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Overview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: Segment 1 is the most important driver of high ratings due to its size and high satisfaction rate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Recommendation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: Identify the characteristics of this segment and reproduce its conditions in other groups.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011" y="914818"/>
            <a:ext cx="6634556" cy="3753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2600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9330" y="2409940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2213" y="2314114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72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influencer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35" y="756271"/>
            <a:ext cx="1045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Note: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This lab is based on the Excel file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customerfeedback.xlsx in the Excel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689" y="1417435"/>
            <a:ext cx="445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a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key influencer visual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the scene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64" y="2078599"/>
            <a:ext cx="3953427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72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influencer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35" y="756271"/>
            <a:ext cx="807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high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or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low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47" y="1339083"/>
            <a:ext cx="7645730" cy="3617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7390828" y="1339083"/>
            <a:ext cx="508763" cy="3507925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9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38" y="1155560"/>
            <a:ext cx="5684595" cy="5513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272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influencer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35" y="756271"/>
            <a:ext cx="807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high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or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low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75068" y="4035736"/>
            <a:ext cx="1553793" cy="220006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02568" y="1605210"/>
            <a:ext cx="1553793" cy="220006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15779" y="3071181"/>
            <a:ext cx="1553793" cy="220006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02569" y="6056160"/>
            <a:ext cx="1553793" cy="220006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75067" y="4705392"/>
            <a:ext cx="1553793" cy="220006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7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72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influencer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35" y="756271"/>
            <a:ext cx="85336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Assessment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analyze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then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Country-Region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Role in the organization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endParaRPr lang="f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Company Size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Theme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be explained by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</a:p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observe the change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863352"/>
            <a:ext cx="2529735" cy="3112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598142" y="2371940"/>
            <a:ext cx="2316938" cy="336883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8142" y="3217411"/>
            <a:ext cx="2316938" cy="1395840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692" y="1863352"/>
            <a:ext cx="6839905" cy="4001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131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72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influencer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981" y="940056"/>
            <a:ext cx="4152069" cy="2428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56054" y="940056"/>
            <a:ext cx="70654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Role in the organization as “editor”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The top influencers chart shows that being a </a:t>
            </a: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publisher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increases the likelihood of getting a high rating by </a:t>
            </a: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1.12x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bar chart validates this, showing </a:t>
            </a: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85.21%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high ratings for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editors</a:t>
            </a:r>
            <a:endParaRPr lang="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Insight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: Editors have a significant positive impact on high ratings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Recommendation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: Focus on publisher engagement and retention, as they contribute the most to high ratings.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99561" y="1660358"/>
            <a:ext cx="2770701" cy="51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411453" y="1938804"/>
            <a:ext cx="2915079" cy="262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5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72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influencer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981" y="940056"/>
            <a:ext cx="4152069" cy="2428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5101389" y="1567543"/>
            <a:ext cx="2743200" cy="453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101389" y="1567543"/>
            <a:ext cx="2743200" cy="1368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49179" y="777044"/>
            <a:ext cx="67078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Themes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Themes such as </a:t>
            </a: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price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design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have modest positive impacts ( </a:t>
            </a: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1.07x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1.04x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, respectively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Overview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: These factors slightly increase satisfaction, indicating areas for further refinement.</a:t>
            </a:r>
          </a:p>
          <a:p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Recommendation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: Highlight competitive pricing and improve design elements to enhance satisfaction.</a:t>
            </a:r>
          </a:p>
        </p:txBody>
      </p:sp>
    </p:spTree>
    <p:extLst>
      <p:ext uri="{BB962C8B-B14F-4D97-AF65-F5344CB8AC3E}">
        <p14:creationId xmlns:p14="http://schemas.microsoft.com/office/powerpoint/2010/main" val="343524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72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influencer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981" y="940056"/>
            <a:ext cx="4152069" cy="2428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3650725" y="1636295"/>
            <a:ext cx="4193864" cy="708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23133" y="84579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Regions and company size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Germany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company size (5,000 to 50,000)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contribute to a </a:t>
            </a: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1.05 times higher probability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of receiving high scores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Insight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: These characteristics define the segments that are more likely to provide positive feedback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Recommendation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: Adapt your strategies to maintain satisfaction in Germany and in medium-sized companies.</a:t>
            </a:r>
          </a:p>
        </p:txBody>
      </p:sp>
    </p:spTree>
    <p:extLst>
      <p:ext uri="{BB962C8B-B14F-4D97-AF65-F5344CB8AC3E}">
        <p14:creationId xmlns:p14="http://schemas.microsoft.com/office/powerpoint/2010/main" val="332440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72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influencer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133" y="767180"/>
            <a:ext cx="439324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Analyze the best segments for a high 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Segments are ranked based on the percentage of high scores and population size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Segment 1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(96.7% high scores, population: 8,031) represents the most satisfied group, followed by other segments with slightly lower scores (94.7%-91.0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%).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Overview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: Segment 1 is the most important driver of high ratings due to its size and high satisfaction rate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Recommendation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: Identify the characteristics of this segment and reproduce its conditions in other groups.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011" y="914818"/>
            <a:ext cx="6634556" cy="3753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6296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614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39</cp:revision>
  <dcterms:created xsi:type="dcterms:W3CDTF">2024-12-26T12:00:01Z</dcterms:created>
  <dcterms:modified xsi:type="dcterms:W3CDTF">2025-04-03T15:12:48Z</dcterms:modified>
</cp:coreProperties>
</file>