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5" r:id="rId6"/>
    <p:sldId id="264" r:id="rId7"/>
    <p:sldId id="266" r:id="rId8"/>
    <p:sldId id="267" r:id="rId9"/>
    <p:sldId id="268" r:id="rId10"/>
    <p:sldId id="261" r:id="rId11"/>
    <p:sldId id="262" r:id="rId12"/>
    <p:sldId id="263" r:id="rId13"/>
    <p:sldId id="269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>
        <p:scale>
          <a:sx n="75" d="100"/>
          <a:sy n="75" d="100"/>
        </p:scale>
        <p:origin x="236" y="-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03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14" y="1796545"/>
            <a:ext cx="106568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Les transformations</a:t>
            </a:r>
          </a:p>
          <a:p>
            <a:pPr algn="ctr"/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basiques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14" y="1735815"/>
            <a:ext cx="106568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Les transformations</a:t>
            </a:r>
          </a:p>
          <a:p>
            <a:pPr algn="ctr"/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basiques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pic>
        <p:nvPicPr>
          <p:cNvPr id="9" name="Picture 8" descr="https://www5.lunapic.com/editor/working/160499653990032656?396669160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31" y="1503500"/>
            <a:ext cx="4504055" cy="2640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362124" y="754944"/>
            <a:ext cx="4907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Essayez de tester le menu </a:t>
            </a:r>
            <a:r>
              <a:rPr lang="fr-FR" sz="2000" b="1" dirty="0"/>
              <a:t>Filtres numériques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30131" y="4432747"/>
            <a:ext cx="101607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Remarquez que dans les colonnes </a:t>
            </a:r>
            <a:r>
              <a:rPr lang="fr-FR" sz="2000" b="1" dirty="0"/>
              <a:t>Manufacturer</a:t>
            </a:r>
            <a:r>
              <a:rPr lang="fr-FR" sz="2000" dirty="0"/>
              <a:t> et </a:t>
            </a:r>
            <a:r>
              <a:rPr lang="fr-FR" sz="2000" b="1" dirty="0" err="1"/>
              <a:t>BrandName</a:t>
            </a:r>
            <a:r>
              <a:rPr lang="fr-FR" sz="2000" dirty="0"/>
              <a:t>, il y a des valeurs nulles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8281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02" y="1872301"/>
            <a:ext cx="3833938" cy="2321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288081" y="800655"/>
            <a:ext cx="115578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Essayez de remplacer les valeurs nulles par </a:t>
            </a:r>
            <a:r>
              <a:rPr lang="fr-FR" sz="2000" b="1" dirty="0"/>
              <a:t>No manufacturer</a:t>
            </a:r>
            <a:r>
              <a:rPr lang="fr-FR" sz="2000" dirty="0"/>
              <a:t> et </a:t>
            </a:r>
            <a:r>
              <a:rPr lang="fr-FR" sz="2000" b="1" dirty="0"/>
              <a:t>No Brand </a:t>
            </a:r>
            <a:r>
              <a:rPr lang="fr-FR" sz="2000" b="1" dirty="0" err="1"/>
              <a:t>name</a:t>
            </a:r>
            <a:r>
              <a:rPr lang="fr-FR" sz="2000" dirty="0"/>
              <a:t> pour les colonnes </a:t>
            </a:r>
            <a:r>
              <a:rPr lang="fr-FR" sz="2000" b="1" dirty="0"/>
              <a:t>Manufacturer</a:t>
            </a:r>
            <a:r>
              <a:rPr lang="fr-FR" sz="2000" dirty="0"/>
              <a:t> et </a:t>
            </a:r>
            <a:r>
              <a:rPr lang="fr-FR" sz="2000" b="1" dirty="0" err="1"/>
              <a:t>BrandName</a:t>
            </a:r>
            <a:r>
              <a:rPr lang="fr-FR" sz="2000" dirty="0"/>
              <a:t> respectivement, en utilisant la fonctionnalité </a:t>
            </a:r>
            <a:r>
              <a:rPr lang="fr-FR" sz="2000" b="1" dirty="0"/>
              <a:t>Remplacer les valeurs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2916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022947"/>
              </p:ext>
            </p:extLst>
          </p:nvPr>
        </p:nvGraphicFramePr>
        <p:xfrm>
          <a:off x="6931097" y="1409323"/>
          <a:ext cx="3935377" cy="1826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9409">
                  <a:extLst>
                    <a:ext uri="{9D8B030D-6E8A-4147-A177-3AD203B41FA5}">
                      <a16:colId xmlns:a16="http://schemas.microsoft.com/office/drawing/2014/main" val="3557571215"/>
                    </a:ext>
                  </a:extLst>
                </a:gridCol>
                <a:gridCol w="1493720">
                  <a:extLst>
                    <a:ext uri="{9D8B030D-6E8A-4147-A177-3AD203B41FA5}">
                      <a16:colId xmlns:a16="http://schemas.microsoft.com/office/drawing/2014/main" val="3474946662"/>
                    </a:ext>
                  </a:extLst>
                </a:gridCol>
                <a:gridCol w="1752248">
                  <a:extLst>
                    <a:ext uri="{9D8B030D-6E8A-4147-A177-3AD203B41FA5}">
                      <a16:colId xmlns:a16="http://schemas.microsoft.com/office/drawing/2014/main" val="274952577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First Name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LastName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36601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Anil§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Dawson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95768346"/>
                  </a:ext>
                </a:extLst>
              </a:tr>
              <a:tr h="2522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Abbas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Wang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902612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 </a:t>
                      </a:r>
                      <a:r>
                        <a:rPr lang="en-US" sz="16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bekka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Frank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226928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Kathy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Villarreal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87389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Hashim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Good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854509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Jarred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Leon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30707436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85" y="1409323"/>
            <a:ext cx="6182588" cy="139084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898232" y="1842550"/>
            <a:ext cx="453762" cy="873149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82" y="3145180"/>
            <a:ext cx="3090797" cy="32649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118" y="3068113"/>
            <a:ext cx="3815729" cy="3341993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3561347" y="4739109"/>
            <a:ext cx="673769" cy="5162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88080" y="691685"/>
            <a:ext cx="100247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Importez des données dans une table </a:t>
            </a:r>
            <a:r>
              <a:rPr lang="fr-FR" sz="2000" b="1" dirty="0" err="1"/>
              <a:t>Names</a:t>
            </a:r>
            <a:r>
              <a:rPr lang="fr-FR" sz="2000" dirty="0"/>
              <a:t> à partir d’Excel vers Power BI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0535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88081" y="896759"/>
            <a:ext cx="11156139" cy="1065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sz="2000" dirty="0"/>
              <a:t>Remarquez que la première ligne affiche un soi-disant caractère non imprimable </a:t>
            </a:r>
            <a:r>
              <a:rPr lang="fr-FR" sz="2000" b="1" dirty="0"/>
              <a:t>§</a:t>
            </a:r>
            <a:r>
              <a:rPr lang="fr-FR" sz="2000" dirty="0"/>
              <a:t>, et que sur la troisième ligne, il y a également un espace incorrect dans le nom</a:t>
            </a:r>
            <a:br>
              <a:rPr lang="fr-FR" sz="2000" dirty="0"/>
            </a:br>
            <a:r>
              <a:rPr lang="fr-FR" sz="2000" dirty="0"/>
              <a:t>Essayez de supprimer le caractère indésirable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51" y="2167566"/>
            <a:ext cx="4925112" cy="175284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481944" y="3086960"/>
            <a:ext cx="1698170" cy="226882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521" y="2167566"/>
            <a:ext cx="5768699" cy="3338067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4613251" y="3920411"/>
            <a:ext cx="1252899" cy="4161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88081" y="4151859"/>
            <a:ext cx="39616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Regardez dans les </a:t>
            </a:r>
            <a:r>
              <a:rPr lang="fr-FR" sz="2000" b="1" dirty="0"/>
              <a:t>Options avancées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13059" y="4760711"/>
            <a:ext cx="43146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Essayez l’option </a:t>
            </a:r>
            <a:r>
              <a:rPr lang="fr-FR" sz="2000" b="1" dirty="0"/>
              <a:t>Remplacer en utilisant </a:t>
            </a:r>
            <a:endParaRPr lang="fr-FR" sz="2000" b="1" dirty="0" smtClean="0"/>
          </a:p>
          <a:p>
            <a:r>
              <a:rPr lang="fr-FR" sz="2000" b="1" dirty="0" smtClean="0"/>
              <a:t>un </a:t>
            </a:r>
            <a:r>
              <a:rPr lang="fr-FR" sz="2000" b="1" dirty="0"/>
              <a:t>caractère spécial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0050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84981" y="2485566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14739" y="2410365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885" y="1973181"/>
            <a:ext cx="8289758" cy="42248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352927" y="739350"/>
            <a:ext cx="99667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Note : Ce laboratoire utilise le fichier </a:t>
            </a:r>
            <a:r>
              <a:rPr lang="fr-FR" sz="2000" b="1" dirty="0" err="1"/>
              <a:t>TextSources</a:t>
            </a:r>
            <a:r>
              <a:rPr lang="fr-FR" sz="2000" b="1" dirty="0"/>
              <a:t>\FactSales.txt</a:t>
            </a:r>
            <a:r>
              <a:rPr lang="fr-FR" sz="2000" dirty="0"/>
              <a:t> situé dans le dossier </a:t>
            </a:r>
            <a:r>
              <a:rPr lang="fr-FR" sz="2000" b="1" dirty="0" err="1"/>
              <a:t>resources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08736" y="1251295"/>
            <a:ext cx="61202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Naviguez vers la page où se trouve le fichier </a:t>
            </a:r>
            <a:r>
              <a:rPr lang="fr-FR" sz="2000" b="1" dirty="0"/>
              <a:t>FactSales.txt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46" y="1465375"/>
            <a:ext cx="8818627" cy="4839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88081" y="793191"/>
            <a:ext cx="105953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Chargez le fichier dans l’éditeur et remarquez que la structure de la table est incohérente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806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861" y="1445838"/>
            <a:ext cx="8899790" cy="505346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580234" y="6077666"/>
            <a:ext cx="969402" cy="3162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4605" y="817393"/>
            <a:ext cx="48140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Ouvrez la requête dans l’éditeur de requêtes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114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4180" y="301753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99" y="1812408"/>
            <a:ext cx="8716591" cy="24101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80035" y="1874285"/>
            <a:ext cx="556890" cy="233756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40362" y="2096805"/>
            <a:ext cx="433136" cy="682490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19425" y="2779296"/>
            <a:ext cx="1660359" cy="206513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2305" y="841643"/>
            <a:ext cx="109705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Essayez de supprimer les quatre premières lignes, en sélectionnant </a:t>
            </a:r>
            <a:r>
              <a:rPr lang="fr-FR" sz="2000" b="1" dirty="0"/>
              <a:t>Accueil</a:t>
            </a:r>
            <a:r>
              <a:rPr lang="fr-FR" sz="2000" dirty="0"/>
              <a:t>, puis </a:t>
            </a:r>
            <a:r>
              <a:rPr lang="fr-FR" sz="2000" b="1" dirty="0"/>
              <a:t>Supprimer des lignes &gt; Supprimer les premières lignes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925" y="3017488"/>
            <a:ext cx="4791744" cy="1790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635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09" y="1579104"/>
            <a:ext cx="10459910" cy="140989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37996" y="1803814"/>
            <a:ext cx="556890" cy="233756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68682" y="2264322"/>
            <a:ext cx="1660359" cy="206513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88080" y="844261"/>
            <a:ext cx="83471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Définissez la première ligne comme un ensemble d’en-têtes de colonnes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691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43" y="2208241"/>
            <a:ext cx="3143689" cy="3362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Arrow Connector 6"/>
          <p:cNvCxnSpPr/>
          <p:nvPr/>
        </p:nvCxnSpPr>
        <p:spPr>
          <a:xfrm flipH="1">
            <a:off x="673769" y="2000679"/>
            <a:ext cx="220005" cy="2818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1480" t="2277" r="88892" b="91779"/>
          <a:stretch/>
        </p:blipFill>
        <p:spPr>
          <a:xfrm>
            <a:off x="2158810" y="2591946"/>
            <a:ext cx="603755" cy="3987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8081" y="808249"/>
            <a:ext cx="114203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Configurez les types de colonnes appropriés, par exemple </a:t>
            </a:r>
            <a:r>
              <a:rPr lang="fr-FR" sz="2000" b="1" dirty="0" err="1"/>
              <a:t>UnitCost</a:t>
            </a:r>
            <a:r>
              <a:rPr lang="fr-FR" sz="2000" dirty="0"/>
              <a:t>, </a:t>
            </a:r>
            <a:r>
              <a:rPr lang="fr-FR" sz="2000" b="1" dirty="0" err="1"/>
              <a:t>UnitPrice</a:t>
            </a:r>
            <a:r>
              <a:rPr lang="fr-FR" sz="2000" dirty="0"/>
              <a:t>, </a:t>
            </a:r>
            <a:r>
              <a:rPr lang="fr-FR" sz="2000" b="1" dirty="0"/>
              <a:t>Return</a:t>
            </a:r>
            <a:r>
              <a:rPr lang="fr-FR" sz="2000" dirty="0"/>
              <a:t>, </a:t>
            </a:r>
            <a:r>
              <a:rPr lang="fr-FR" sz="2000" b="1" dirty="0" err="1"/>
              <a:t>Amount</a:t>
            </a:r>
            <a:r>
              <a:rPr lang="fr-FR" sz="2000" dirty="0"/>
              <a:t>… doivent être de type </a:t>
            </a:r>
            <a:r>
              <a:rPr lang="fr-FR" sz="2000" b="1" dirty="0"/>
              <a:t>devise</a:t>
            </a:r>
            <a:r>
              <a:rPr lang="fr-FR" sz="2000" dirty="0"/>
              <a:t> au lieu de </a:t>
            </a:r>
            <a:r>
              <a:rPr lang="fr-FR" sz="2000" b="1" dirty="0"/>
              <a:t>nombre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848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53" y="1305271"/>
            <a:ext cx="5320030" cy="45504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35395" y="1766925"/>
            <a:ext cx="2677887" cy="240630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69" y="705112"/>
            <a:ext cx="3222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Supprimez</a:t>
            </a:r>
            <a:r>
              <a:rPr lang="en-US" sz="2000" dirty="0"/>
              <a:t> les </a:t>
            </a:r>
            <a:r>
              <a:rPr lang="en-US" sz="2000" dirty="0" err="1"/>
              <a:t>colonnes</a:t>
            </a:r>
            <a:r>
              <a:rPr lang="en-US" sz="2000" dirty="0"/>
              <a:t> vides</a:t>
            </a:r>
          </a:p>
        </p:txBody>
      </p:sp>
    </p:spTree>
    <p:extLst>
      <p:ext uri="{BB962C8B-B14F-4D97-AF65-F5344CB8AC3E}">
        <p14:creationId xmlns:p14="http://schemas.microsoft.com/office/powerpoint/2010/main" val="178703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64" y="1330809"/>
            <a:ext cx="3099834" cy="2663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88081" y="756846"/>
            <a:ext cx="102692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Essayez de trier les données et explorez le menu contextuel mentionné ci-dessous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0756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280</Words>
  <Application>Microsoft Office PowerPoint</Application>
  <PresentationFormat>Widescreen</PresentationFormat>
  <Paragraphs>57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24</cp:revision>
  <dcterms:created xsi:type="dcterms:W3CDTF">2024-12-26T12:00:01Z</dcterms:created>
  <dcterms:modified xsi:type="dcterms:W3CDTF">2025-03-04T09:33:05Z</dcterms:modified>
</cp:coreProperties>
</file>