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7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6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>
        <p:scale>
          <a:sx n="100" d="100"/>
          <a:sy n="100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1727" y="2374288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Formes</a:t>
            </a:r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normales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0996" y="2320433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Formes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normales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Dupliquez à nouveau la table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1NF</a:t>
            </a:r>
            <a:r>
              <a:rPr lang="fr-FR" altLang="en-US" sz="2000" dirty="0" smtClean="0">
                <a:latin typeface="Arial" panose="020B0604020202020204" pitchFamily="34" charset="0"/>
              </a:rPr>
              <a:t> et appelez la </a:t>
            </a:r>
            <a:r>
              <a:rPr lang="fr-FR" altLang="en-US" sz="2000" b="1" dirty="0" err="1" smtClean="0">
                <a:latin typeface="Arial" panose="020B0604020202020204" pitchFamily="34" charset="0"/>
              </a:rPr>
              <a:t>Customers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02508" y="1265854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Eliminez toutes les colonnes sauf la colonne </a:t>
            </a:r>
            <a:r>
              <a:rPr lang="fr-FR" altLang="en-US" sz="2000" b="1" dirty="0" err="1" smtClean="0">
                <a:latin typeface="Arial" panose="020B0604020202020204" pitchFamily="34" charset="0"/>
              </a:rPr>
              <a:t>Customers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02508" y="1783240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Eliminez les duplication au niveau de la colonne </a:t>
            </a:r>
            <a:r>
              <a:rPr lang="fr-FR" altLang="en-US" sz="2000" b="1" dirty="0" err="1" smtClean="0">
                <a:latin typeface="Arial" panose="020B0604020202020204" pitchFamily="34" charset="0"/>
              </a:rPr>
              <a:t>Customers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24" y="2447801"/>
            <a:ext cx="3941976" cy="228413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73399" y="4133849"/>
            <a:ext cx="2609851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Ajoutez une colonne d’indexation basé à 0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0" y="1912729"/>
            <a:ext cx="4048379" cy="33171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4599" y="1912729"/>
            <a:ext cx="98425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47949" y="2962714"/>
            <a:ext cx="1101933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02508" y="1130543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Renommez les colonnes à </a:t>
            </a:r>
            <a:r>
              <a:rPr lang="fr-FR" altLang="en-US" sz="2000" dirty="0" err="1" smtClean="0">
                <a:latin typeface="Arial" panose="020B0604020202020204" pitchFamily="34" charset="0"/>
              </a:rPr>
              <a:t>CustomerId</a:t>
            </a:r>
            <a:r>
              <a:rPr lang="fr-FR" altLang="en-US" sz="2000" dirty="0" smtClean="0">
                <a:latin typeface="Arial" panose="020B0604020202020204" pitchFamily="34" charset="0"/>
              </a:rPr>
              <a:t> et Customer Name 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91" y="1974746"/>
            <a:ext cx="4314809" cy="18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5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5491" r="-1"/>
          <a:stretch/>
        </p:blipFill>
        <p:spPr bwMode="auto">
          <a:xfrm>
            <a:off x="374650" y="1466776"/>
            <a:ext cx="7302500" cy="344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Renommez la table </a:t>
            </a:r>
            <a:r>
              <a:rPr lang="fr-FR" sz="2000" b="1" dirty="0"/>
              <a:t>1NF</a:t>
            </a:r>
            <a:r>
              <a:rPr lang="fr-FR" sz="2000" dirty="0"/>
              <a:t> en </a:t>
            </a:r>
            <a:r>
              <a:rPr lang="fr-FR" sz="2000" b="1" dirty="0"/>
              <a:t>Sales </a:t>
            </a:r>
            <a:r>
              <a:rPr lang="fr-FR" sz="2000" dirty="0"/>
              <a:t>et ajoutez une colonne conditionnelle </a:t>
            </a:r>
            <a:r>
              <a:rPr lang="fr-FR" sz="2000" b="1" dirty="0"/>
              <a:t>Customer ID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357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</a:t>
            </a:r>
            <a:r>
              <a:rPr lang="fr-FR" sz="2000" dirty="0" smtClean="0"/>
              <a:t>joutez </a:t>
            </a:r>
            <a:r>
              <a:rPr lang="fr-FR" sz="2000" dirty="0"/>
              <a:t>une colonne conditionnelle </a:t>
            </a:r>
            <a:r>
              <a:rPr lang="fr-FR" sz="2000" b="1" dirty="0" smtClean="0"/>
              <a:t>Location ID </a:t>
            </a:r>
            <a:r>
              <a:rPr lang="fr-FR" sz="2000" dirty="0" smtClean="0"/>
              <a:t>en suivant la même procédure précédente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3" y="1417713"/>
            <a:ext cx="8104447" cy="45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Eliminez les deux colonnes </a:t>
            </a:r>
            <a:r>
              <a:rPr lang="fr-FR" sz="2000" b="1" dirty="0" err="1" smtClean="0"/>
              <a:t>Customers</a:t>
            </a:r>
            <a:r>
              <a:rPr lang="fr-FR" sz="2000" dirty="0" smtClean="0"/>
              <a:t> et </a:t>
            </a:r>
            <a:r>
              <a:rPr lang="fr-FR" sz="2000" b="1" dirty="0" smtClean="0"/>
              <a:t>Locations</a:t>
            </a:r>
            <a:r>
              <a:rPr lang="fr-FR" sz="2000" dirty="0" smtClean="0"/>
              <a:t> dans </a:t>
            </a:r>
            <a:r>
              <a:rPr lang="fr-FR" sz="2000" b="1" dirty="0" smtClean="0"/>
              <a:t>Sales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70804" y="132517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Positionnez les colonnes </a:t>
            </a:r>
            <a:r>
              <a:rPr lang="fr-FR" sz="2000" b="1" dirty="0" err="1" smtClean="0"/>
              <a:t>Customers</a:t>
            </a:r>
            <a:r>
              <a:rPr lang="fr-FR" sz="2000" b="1" dirty="0" smtClean="0"/>
              <a:t> ID</a:t>
            </a:r>
            <a:r>
              <a:rPr lang="fr-FR" sz="2000" dirty="0" smtClean="0"/>
              <a:t> et </a:t>
            </a:r>
            <a:r>
              <a:rPr lang="fr-FR" sz="2000" b="1" dirty="0" smtClean="0"/>
              <a:t>Location ID </a:t>
            </a:r>
            <a:r>
              <a:rPr lang="fr-FR" sz="2000" dirty="0" smtClean="0"/>
              <a:t>au début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70804" y="172528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Vérifiez que le type des colonnes </a:t>
            </a:r>
            <a:r>
              <a:rPr lang="fr-FR" sz="2000" b="1" dirty="0" err="1" smtClean="0"/>
              <a:t>Customers</a:t>
            </a:r>
            <a:r>
              <a:rPr lang="fr-FR" sz="2000" b="1" dirty="0" smtClean="0"/>
              <a:t> ID</a:t>
            </a:r>
            <a:r>
              <a:rPr lang="fr-FR" sz="2000" dirty="0" smtClean="0"/>
              <a:t> et </a:t>
            </a:r>
            <a:r>
              <a:rPr lang="fr-FR" sz="2000" b="1" dirty="0" smtClean="0"/>
              <a:t>Location ID </a:t>
            </a:r>
            <a:r>
              <a:rPr lang="fr-FR" sz="2000" dirty="0" smtClean="0"/>
              <a:t>soit </a:t>
            </a:r>
            <a:r>
              <a:rPr lang="fr-FR" sz="2000" b="1" dirty="0" err="1" smtClean="0"/>
              <a:t>Number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4" y="2265159"/>
            <a:ext cx="5751846" cy="318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9300" y="2265159"/>
            <a:ext cx="285750" cy="26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5400" y="2265159"/>
            <a:ext cx="323850" cy="26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28" y="1670050"/>
            <a:ext cx="5018472" cy="260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62" y="834338"/>
            <a:ext cx="458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Visualisez les tables dans l’espace modèle.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3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02" y="2197983"/>
            <a:ext cx="5745365" cy="293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048" y="712920"/>
            <a:ext cx="1167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 smtClean="0"/>
              <a:t>Cet atelier </a:t>
            </a:r>
            <a:r>
              <a:rPr lang="fr-FR" sz="2000" dirty="0"/>
              <a:t>utilise le fichier </a:t>
            </a:r>
            <a:r>
              <a:rPr lang="fr-FR" sz="2000" b="1" dirty="0"/>
              <a:t>Customers.xlsx</a:t>
            </a:r>
            <a:r>
              <a:rPr lang="fr-FR" sz="2000" dirty="0"/>
              <a:t> situé dans le dossier </a:t>
            </a:r>
            <a:r>
              <a:rPr lang="fr-FR" sz="2000" b="1" dirty="0" err="1" smtClean="0"/>
              <a:t>resources</a:t>
            </a:r>
            <a:r>
              <a:rPr lang="fr-FR" sz="2000" b="1" dirty="0" smtClean="0"/>
              <a:t>\Transformations avancées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291048" y="1248534"/>
            <a:ext cx="11204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Chargez le fichier </a:t>
            </a:r>
            <a:r>
              <a:rPr lang="fr-FR" sz="2000" b="1" dirty="0"/>
              <a:t>Customers.xlsx</a:t>
            </a:r>
            <a:r>
              <a:rPr lang="fr-FR" sz="2000" dirty="0"/>
              <a:t> dans l'éditeur de requêtes. Le classeur contient cinq exemples de violations de la forme normale.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006" y="752709"/>
            <a:ext cx="268669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Editez le fichier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1NF.xlsx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1280643"/>
            <a:ext cx="4934639" cy="2048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025" y="3483046"/>
            <a:ext cx="10975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Définissez la première colonne comme entête 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3004" b="59713"/>
          <a:stretch/>
        </p:blipFill>
        <p:spPr>
          <a:xfrm>
            <a:off x="392491" y="3898912"/>
            <a:ext cx="4934639" cy="5587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150" y="4178311"/>
            <a:ext cx="4888980" cy="27940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025" y="818779"/>
            <a:ext cx="1097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Commencez avec la colonne </a:t>
            </a:r>
            <a:r>
              <a:rPr lang="fr-FR" sz="2000" b="1" dirty="0"/>
              <a:t>Locations</a:t>
            </a:r>
            <a:r>
              <a:rPr lang="fr-FR" sz="2000" dirty="0"/>
              <a:t> en effectuant un </a:t>
            </a:r>
            <a:r>
              <a:rPr lang="fr-FR" sz="2000" b="1" dirty="0"/>
              <a:t>Fractionner la colonne</a:t>
            </a:r>
            <a:r>
              <a:rPr lang="fr-FR" sz="2000" dirty="0"/>
              <a:t> avec la virgule comme délimiteur.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62" y="1526665"/>
            <a:ext cx="6188790" cy="44421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9950" y="3892549"/>
            <a:ext cx="2088630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68580" y="3892549"/>
            <a:ext cx="1816620" cy="26036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6030"/>
          <a:stretch/>
        </p:blipFill>
        <p:spPr bwMode="auto">
          <a:xfrm>
            <a:off x="403442" y="1357793"/>
            <a:ext cx="6794880" cy="4733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val 9"/>
          <p:cNvSpPr/>
          <p:nvPr/>
        </p:nvSpPr>
        <p:spPr>
          <a:xfrm>
            <a:off x="1296948" y="2111809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79195" y="3082361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5536" y="4480908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005" y="695527"/>
            <a:ext cx="10771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Dans les </a:t>
            </a:r>
            <a:r>
              <a:rPr lang="fr-FR" sz="2000" b="1" dirty="0"/>
              <a:t>options avancées</a:t>
            </a:r>
            <a:r>
              <a:rPr lang="fr-FR" sz="2000" dirty="0"/>
              <a:t>, choisissez </a:t>
            </a:r>
            <a:r>
              <a:rPr lang="fr-FR" sz="2000" b="1" dirty="0"/>
              <a:t>Fractionner par ligne</a:t>
            </a:r>
            <a:r>
              <a:rPr lang="fr-FR" sz="2000" dirty="0"/>
              <a:t> au lieu de </a:t>
            </a:r>
            <a:r>
              <a:rPr lang="fr-FR" sz="2000" b="1" dirty="0"/>
              <a:t>Fractionner par colonne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19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8" y="1474675"/>
            <a:ext cx="4551067" cy="325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05" y="709001"/>
            <a:ext cx="9891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Vérifiez que la requête a cette forme conforme à la première forme normale (</a:t>
            </a:r>
            <a:r>
              <a:rPr lang="fr-FR" sz="2000" b="1" dirty="0"/>
              <a:t>1NF</a:t>
            </a:r>
            <a:r>
              <a:rPr lang="fr-FR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62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900025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Effectuez la même opération de fractionnement sur la colonne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2" y="1397000"/>
            <a:ext cx="4419928" cy="47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681992"/>
            <a:ext cx="103471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Maintenant la table respecte la première forme normale mais pas quatrième forme normale car les valeurs au niveau de la colonne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Locations</a:t>
            </a:r>
            <a:r>
              <a:rPr lang="fr-FR" altLang="en-US" sz="2000" dirty="0" smtClean="0">
                <a:latin typeface="Arial" panose="020B0604020202020204" pitchFamily="34" charset="0"/>
              </a:rPr>
              <a:t> et la colonne </a:t>
            </a:r>
            <a:r>
              <a:rPr lang="fr-FR" altLang="en-US" sz="2000" b="1" dirty="0" err="1" smtClean="0">
                <a:latin typeface="Arial" panose="020B0604020202020204" pitchFamily="34" charset="0"/>
              </a:rPr>
              <a:t>Customers</a:t>
            </a:r>
            <a:r>
              <a:rPr lang="fr-FR" altLang="en-US" sz="2000" b="1" dirty="0" smtClean="0">
                <a:latin typeface="Arial" panose="020B0604020202020204" pitchFamily="34" charset="0"/>
              </a:rPr>
              <a:t> </a:t>
            </a:r>
            <a:r>
              <a:rPr lang="fr-FR" altLang="en-US" sz="2000" dirty="0" smtClean="0">
                <a:latin typeface="Arial" panose="020B0604020202020204" pitchFamily="34" charset="0"/>
              </a:rPr>
              <a:t>sont en duplication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08" y="194861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Commencez par dupliquer a table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1NF </a:t>
            </a:r>
            <a:r>
              <a:rPr lang="fr-FR" altLang="en-US" sz="2000" dirty="0" smtClean="0">
                <a:latin typeface="Arial" panose="020B0604020202020204" pitchFamily="34" charset="0"/>
              </a:rPr>
              <a:t>et la renommer à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Locations</a:t>
            </a:r>
            <a:r>
              <a:rPr lang="fr-FR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2508" y="246931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Supprimez toute les colonnes sauf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Locations</a:t>
            </a:r>
            <a:r>
              <a:rPr lang="fr-FR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2508" y="30471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b="1" dirty="0" smtClean="0">
                <a:latin typeface="Arial" panose="020B0604020202020204" pitchFamily="34" charset="0"/>
              </a:rPr>
              <a:t> </a:t>
            </a:r>
            <a:r>
              <a:rPr lang="fr-FR" altLang="en-US" sz="2000" dirty="0" smtClean="0">
                <a:latin typeface="Arial" panose="020B0604020202020204" pitchFamily="34" charset="0"/>
              </a:rPr>
              <a:t>Elimiez les duplications au niveau de la colonne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Locations</a:t>
            </a:r>
            <a:r>
              <a:rPr lang="fr-FR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89" y="3625018"/>
            <a:ext cx="4294614" cy="2210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5899" y="5251449"/>
            <a:ext cx="2460803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formes normales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Ajoutez une colonne index basé à 0 et positionnez cette colonne au début</a:t>
            </a:r>
            <a:endParaRPr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" y="2006418"/>
            <a:ext cx="4338868" cy="34010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76549" y="2063749"/>
            <a:ext cx="116840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54349" y="2990849"/>
            <a:ext cx="130810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36" y="2063749"/>
            <a:ext cx="5201245" cy="1917701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2508" y="114857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altLang="en-US" sz="2000" dirty="0" smtClean="0">
                <a:latin typeface="Arial" panose="020B0604020202020204" pitchFamily="34" charset="0"/>
              </a:rPr>
              <a:t>Renommez les deux colonnes à </a:t>
            </a:r>
            <a:r>
              <a:rPr lang="fr-FR" altLang="en-US" sz="2000" b="1" dirty="0" err="1" smtClean="0">
                <a:latin typeface="Arial" panose="020B0604020202020204" pitchFamily="34" charset="0"/>
              </a:rPr>
              <a:t>LocationId</a:t>
            </a:r>
            <a:r>
              <a:rPr lang="fr-FR" altLang="en-US" sz="2000" dirty="0" smtClean="0">
                <a:latin typeface="Arial" panose="020B0604020202020204" pitchFamily="34" charset="0"/>
              </a:rPr>
              <a:t> et </a:t>
            </a:r>
            <a:r>
              <a:rPr lang="fr-FR" altLang="en-US" sz="2000" b="1" dirty="0" smtClean="0">
                <a:latin typeface="Arial" panose="020B0604020202020204" pitchFamily="34" charset="0"/>
              </a:rPr>
              <a:t>Location Name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05500" y="1612900"/>
            <a:ext cx="190500" cy="58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37550" y="1599426"/>
            <a:ext cx="190500" cy="58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341</Words>
  <Application>Microsoft Office PowerPoint</Application>
  <PresentationFormat>Widescreen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2025-03-04T12:42:57Z</dcterms:modified>
</cp:coreProperties>
</file>