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59" r:id="rId6"/>
    <p:sldId id="264" r:id="rId7"/>
    <p:sldId id="260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608" y="1697143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measures et les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calculées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252" y="163641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measures et les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calculées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9362" y="252681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4361" y="2444742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8" y="2481943"/>
            <a:ext cx="2534004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95" y="2481943"/>
            <a:ext cx="3557387" cy="40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7867" y="725545"/>
            <a:ext cx="1083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atelier utilise </a:t>
            </a:r>
            <a:r>
              <a:rPr lang="fr-FR" sz="2000" dirty="0"/>
              <a:t>la table </a:t>
            </a:r>
            <a:r>
              <a:rPr lang="fr-FR" sz="2000" b="1" dirty="0" smtClean="0"/>
              <a:t>FactSales032025.csv</a:t>
            </a:r>
            <a:r>
              <a:rPr lang="fr-FR" sz="2000" dirty="0" smtClean="0"/>
              <a:t> et </a:t>
            </a:r>
            <a:r>
              <a:rPr lang="fr-FR" sz="2000" b="1" dirty="0" smtClean="0"/>
              <a:t>DimDate</a:t>
            </a:r>
            <a:r>
              <a:rPr lang="fr-FR" sz="2000" b="1" dirty="0" smtClean="0"/>
              <a:t>.csv</a:t>
            </a:r>
            <a:r>
              <a:rPr lang="fr-FR" sz="2000" dirty="0" smtClean="0"/>
              <a:t> de </a:t>
            </a:r>
            <a:r>
              <a:rPr lang="fr-FR" sz="2000" b="1" dirty="0" err="1" smtClean="0"/>
              <a:t>resources</a:t>
            </a:r>
            <a:r>
              <a:rPr lang="fr-FR" sz="2000" b="1" dirty="0"/>
              <a:t>\</a:t>
            </a:r>
            <a:r>
              <a:rPr lang="fr-FR" sz="2000" b="1" dirty="0" err="1" smtClean="0"/>
              <a:t>CSVSources</a:t>
            </a:r>
            <a:r>
              <a:rPr lang="fr-FR" sz="2000" dirty="0" smtClean="0"/>
              <a:t> </a:t>
            </a:r>
            <a:r>
              <a:rPr lang="fr-FR" sz="2000" dirty="0"/>
              <a:t>pour démontrer la différence entre la création d'une colonne calculée et une mesure.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35" y="1555775"/>
            <a:ext cx="2162396" cy="4479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9036" y="4594345"/>
            <a:ext cx="2162396" cy="266413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688" y="711518"/>
            <a:ext cx="11762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colonne </a:t>
            </a:r>
            <a:r>
              <a:rPr lang="fr-FR" sz="2000" dirty="0" smtClean="0"/>
              <a:t>appelée </a:t>
            </a:r>
            <a:r>
              <a:rPr lang="en-US" sz="2000" b="1" dirty="0" err="1" smtClean="0"/>
              <a:t>SalesAmount</a:t>
            </a:r>
            <a:r>
              <a:rPr lang="en-US" sz="2000" b="1" dirty="0" smtClean="0"/>
              <a:t> </a:t>
            </a:r>
            <a:r>
              <a:rPr lang="en-US" dirty="0"/>
              <a:t>= </a:t>
            </a:r>
            <a:r>
              <a:rPr lang="en-US" sz="2000" dirty="0" smtClean="0"/>
              <a:t>FactSales[</a:t>
            </a:r>
            <a:r>
              <a:rPr lang="en-US" sz="2000" dirty="0" err="1" smtClean="0"/>
              <a:t>SalesQuantity</a:t>
            </a:r>
            <a:r>
              <a:rPr lang="en-US" sz="2000" dirty="0"/>
              <a:t>]*FactSales[</a:t>
            </a:r>
            <a:r>
              <a:rPr lang="en-US" sz="2000" dirty="0" err="1"/>
              <a:t>UnitPrice</a:t>
            </a:r>
            <a:r>
              <a:rPr lang="en-US" sz="2000" dirty="0" smtClean="0"/>
              <a:t>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431241"/>
            <a:ext cx="3850533" cy="34626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024" y="756183"/>
            <a:ext cx="99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la mesure </a:t>
            </a:r>
            <a:r>
              <a:rPr lang="fr-FR" sz="2000" b="1" dirty="0" err="1"/>
              <a:t>TotalProfit</a:t>
            </a:r>
            <a:r>
              <a:rPr lang="fr-FR" sz="2000" dirty="0"/>
              <a:t> au niveau de la table </a:t>
            </a:r>
            <a:r>
              <a:rPr lang="fr-FR" sz="2000" b="1" dirty="0"/>
              <a:t>FactSales</a:t>
            </a:r>
            <a:r>
              <a:rPr lang="fr-FR" sz="2000" dirty="0"/>
              <a:t> qui calcule le profit total 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024" y="6165294"/>
            <a:ext cx="9254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</a:t>
            </a:r>
            <a:r>
              <a:rPr lang="fr-FR" sz="2000" dirty="0" smtClean="0"/>
              <a:t>la différence d'utilisation des fonctions </a:t>
            </a:r>
            <a:r>
              <a:rPr lang="fr-FR" sz="2000" b="1" dirty="0" smtClean="0"/>
              <a:t>SUM </a:t>
            </a:r>
            <a:r>
              <a:rPr lang="fr-FR" sz="2000" dirty="0" smtClean="0"/>
              <a:t>et </a:t>
            </a:r>
            <a:r>
              <a:rPr lang="fr-FR" sz="2000" b="1" dirty="0" smtClean="0"/>
              <a:t>SUMX</a:t>
            </a:r>
            <a:r>
              <a:rPr lang="fr-FR" sz="2000" dirty="0" smtClean="0"/>
              <a:t> </a:t>
            </a:r>
            <a:r>
              <a:rPr lang="fr-FR" sz="2000" dirty="0"/>
              <a:t>pour agréger les données.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74" y="2564776"/>
            <a:ext cx="115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" y="2148148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6958" y="753952"/>
            <a:ext cx="863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la mesure prend uniquement en compte les agrégations. Par exemple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3650" y="1307088"/>
            <a:ext cx="865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Total Profit = </a:t>
            </a:r>
            <a:r>
              <a:rPr lang="en-US" b="1" dirty="0"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(FactSales[</a:t>
            </a:r>
            <a:r>
              <a:rPr lang="en-US" dirty="0" err="1">
                <a:latin typeface="Consolas" panose="020B0609020204030204" pitchFamily="49" charset="0"/>
              </a:rPr>
              <a:t>SalesAmount</a:t>
            </a:r>
            <a:r>
              <a:rPr lang="en-US" dirty="0">
                <a:latin typeface="Consolas" panose="020B0609020204030204" pitchFamily="49" charset="0"/>
              </a:rPr>
              <a:t>]) -</a:t>
            </a:r>
            <a:r>
              <a:rPr lang="en-US" b="1" dirty="0">
                <a:latin typeface="Consolas" panose="020B0609020204030204" pitchFamily="49" charset="0"/>
              </a:rPr>
              <a:t>SUMX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FactSales,FactSales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SalesQuantity</a:t>
            </a:r>
            <a:r>
              <a:rPr lang="en-US" dirty="0">
                <a:latin typeface="Consolas" panose="020B0609020204030204" pitchFamily="49" charset="0"/>
              </a:rPr>
              <a:t>]*FactSales[</a:t>
            </a:r>
            <a:r>
              <a:rPr lang="en-US" dirty="0" err="1">
                <a:latin typeface="Consolas" panose="020B0609020204030204" pitchFamily="49" charset="0"/>
              </a:rPr>
              <a:t>UnitCost</a:t>
            </a:r>
            <a:r>
              <a:rPr lang="en-US" dirty="0">
                <a:latin typeface="Consolas" panose="020B0609020204030204" pitchFamily="49" charset="0"/>
              </a:rPr>
              <a:t>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14704" y="1154062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048" y="1486050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324" y="746359"/>
            <a:ext cx="10706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Notez que la mesure n'apparaît pas comme une colonne calculée car la portée diffère dans les deux cas.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7323" y="1225882"/>
            <a:ext cx="10804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la dimension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fr-FR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 fichier </a:t>
            </a:r>
            <a:r>
              <a:rPr lang="fr-FR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DimDate.csv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vérifiez la relation entre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fr-FR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fr-FR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FactSales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49" y="1950713"/>
            <a:ext cx="67351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0" y="1810247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263" y="3746977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262" y="4937530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25" y="731559"/>
            <a:ext cx="1168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Retournez sur la scène, ajoutez une visualisation de type Table et ajoutez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MonthName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respectivement ainsi que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Total Profit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dans le paramètre Colonnes et observez le changement de la visualisation.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77" y="1775087"/>
            <a:ext cx="46012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glisser la mesure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 niveau de la zone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Fields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8" y="1318144"/>
            <a:ext cx="2028444" cy="1949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3" y="1318144"/>
            <a:ext cx="173379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Observez le résultat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7" y="1237534"/>
            <a:ext cx="712569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236</Words>
  <Application>Microsoft Office PowerPoint</Application>
  <PresentationFormat>Widescreen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2025-03-06T09:23:05Z</dcterms:modified>
</cp:coreProperties>
</file>