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3" r:id="rId4"/>
    <p:sldId id="261" r:id="rId5"/>
    <p:sldId id="263" r:id="rId6"/>
    <p:sldId id="274" r:id="rId7"/>
    <p:sldId id="275" r:id="rId8"/>
    <p:sldId id="276" r:id="rId9"/>
    <p:sldId id="266" r:id="rId10"/>
    <p:sldId id="262" r:id="rId11"/>
    <p:sldId id="268" r:id="rId12"/>
    <p:sldId id="270" r:id="rId13"/>
    <p:sldId id="278" r:id="rId14"/>
    <p:sldId id="258" r:id="rId15"/>
  </p:sldIdLst>
  <p:sldSz cx="12192000" cy="6858000"/>
  <p:notesSz cx="6858000" cy="9144000"/>
  <p:defaultTextStyle>
    <a:defPPr>
      <a:defRPr lang="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82817" autoAdjust="0"/>
  </p:normalViewPr>
  <p:slideViewPr>
    <p:cSldViewPr snapToGrid="0">
      <p:cViewPr varScale="1">
        <p:scale>
          <a:sx n="113" d="100"/>
          <a:sy n="113" d="100"/>
        </p:scale>
        <p:origin x="3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32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95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4228" y="2488611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Les KPI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79227" y="2430137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Les KPI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9486" y="2873829"/>
            <a:ext cx="3619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sz="3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 KPI personnalisé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676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KPI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345" y="750422"/>
            <a:ext cx="9665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Ajoutez un visuel de tableau avec le champ </a:t>
            </a:r>
            <a:r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Mois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de </a:t>
            </a:r>
            <a:r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DimDate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et </a:t>
            </a:r>
            <a:r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SalesQuantity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de </a:t>
            </a:r>
            <a:r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FactSales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45" y="1271008"/>
            <a:ext cx="3039271" cy="3644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0470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KPI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595" y="729797"/>
            <a:ext cx="10483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Ajouter une colonne calculée qui retourne une forme particulière sur la base de l’objectif atteint ou pas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5595" y="2079236"/>
            <a:ext cx="7911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mesure ci-dessus compare le montant de </a:t>
            </a:r>
            <a:r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Chiffre d’affaire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à un </a:t>
            </a:r>
            <a:r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objectif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5595" y="1266017"/>
            <a:ext cx="107611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KPI Chiffre Affaires = </a:t>
            </a:r>
            <a:r>
              <a:rPr lang="fr-FR" dirty="0">
                <a:solidFill>
                  <a:srgbClr val="3165BB"/>
                </a:solidFill>
                <a:latin typeface="Consolas" panose="020B0609020204030204" pitchFamily="49" charset="0"/>
              </a:rPr>
              <a:t>IF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1080"/>
                </a:solidFill>
                <a:latin typeface="Consolas" panose="020B0609020204030204" pitchFamily="49" charset="0"/>
              </a:rPr>
              <a:t>FactVentes</a:t>
            </a:r>
            <a:r>
              <a:rPr lang="fr-FR" dirty="0">
                <a:solidFill>
                  <a:srgbClr val="001080"/>
                </a:solidFill>
                <a:latin typeface="Consolas" panose="020B0609020204030204" pitchFamily="49" charset="0"/>
              </a:rPr>
              <a:t>[ChiffreAffaires]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fr-FR" dirty="0" err="1">
                <a:solidFill>
                  <a:srgbClr val="001080"/>
                </a:solidFill>
                <a:latin typeface="Consolas" panose="020B0609020204030204" pitchFamily="49" charset="0"/>
              </a:rPr>
              <a:t>FactVentes</a:t>
            </a:r>
            <a:r>
              <a:rPr lang="fr-FR" dirty="0">
                <a:solidFill>
                  <a:srgbClr val="001080"/>
                </a:solidFill>
                <a:latin typeface="Consolas" panose="020B0609020204030204" pitchFamily="49" charset="0"/>
              </a:rPr>
              <a:t>[Objectif]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3165BB"/>
                </a:solidFill>
                <a:latin typeface="Consolas" panose="020B0609020204030204" pitchFamily="49" charset="0"/>
              </a:rPr>
              <a:t>UNICHAR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98658"/>
                </a:solidFill>
                <a:latin typeface="Consolas" panose="020B0609020204030204" pitchFamily="49" charset="0"/>
              </a:rPr>
              <a:t>128994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fr-FR" dirty="0">
                <a:solidFill>
                  <a:srgbClr val="3165BB"/>
                </a:solidFill>
                <a:latin typeface="Consolas" panose="020B0609020204030204" pitchFamily="49" charset="0"/>
              </a:rPr>
              <a:t>UNICHAR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98658"/>
                </a:solidFill>
                <a:latin typeface="Consolas" panose="020B0609020204030204" pitchFamily="49" charset="0"/>
              </a:rPr>
              <a:t>128308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95" y="2615456"/>
            <a:ext cx="7752682" cy="189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93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KPI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2600" y="934072"/>
            <a:ext cx="10058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Pour des </a:t>
            </a:r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alternatives plus avancées au KPI standard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, voici quelques visuels intéressants sur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AppSource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"Advanced </a:t>
            </a:r>
            <a:r>
              <a:rPr lang="fr-FR" b="1" dirty="0" err="1">
                <a:latin typeface="Segoe UI" panose="020B0502040204020203" pitchFamily="34" charset="0"/>
                <a:cs typeface="Segoe UI" panose="020B0502040204020203" pitchFamily="34" charset="0"/>
              </a:rPr>
              <a:t>Card</a:t>
            </a:r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→ Permet d'afficher des indicateurs avec couleurs dynamiques.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"Bullet Chart"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→ Compare une valeur réelle à un objectif.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"Smart KPI List" (</a:t>
            </a:r>
            <a:r>
              <a:rPr lang="fr-FR" b="1" dirty="0" err="1">
                <a:latin typeface="Segoe UI" panose="020B0502040204020203" pitchFamily="34" charset="0"/>
                <a:cs typeface="Segoe UI" panose="020B0502040204020203" pitchFamily="34" charset="0"/>
              </a:rPr>
              <a:t>OKViz</a:t>
            </a:r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→ Affiche plusieurs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KPIs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avec codes couleur.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fr-FR" b="1" dirty="0" err="1">
                <a:latin typeface="Segoe UI" panose="020B0502040204020203" pitchFamily="34" charset="0"/>
                <a:cs typeface="Segoe UI" panose="020B0502040204020203" pitchFamily="34" charset="0"/>
              </a:rPr>
              <a:t>Card</a:t>
            </a:r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 States"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→ Indique si l’objectif est atteint avec des couleurs.</a:t>
            </a:r>
          </a:p>
        </p:txBody>
      </p:sp>
    </p:spTree>
    <p:extLst>
      <p:ext uri="{BB962C8B-B14F-4D97-AF65-F5344CB8AC3E}">
        <p14:creationId xmlns:p14="http://schemas.microsoft.com/office/powerpoint/2010/main" val="110582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49985" y="2563737"/>
            <a:ext cx="34777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2868" y="2479118"/>
            <a:ext cx="3826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KPI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344" y="771048"/>
            <a:ext cx="920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Note :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Cet atelier utilise des données entrées directement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759786"/>
              </p:ext>
            </p:extLst>
          </p:nvPr>
        </p:nvGraphicFramePr>
        <p:xfrm>
          <a:off x="508762" y="1333982"/>
          <a:ext cx="5837036" cy="18423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6713">
                  <a:extLst>
                    <a:ext uri="{9D8B030D-6E8A-4147-A177-3AD203B41FA5}">
                      <a16:colId xmlns:a16="http://schemas.microsoft.com/office/drawing/2014/main" val="3320605290"/>
                    </a:ext>
                  </a:extLst>
                </a:gridCol>
                <a:gridCol w="1764633">
                  <a:extLst>
                    <a:ext uri="{9D8B030D-6E8A-4147-A177-3AD203B41FA5}">
                      <a16:colId xmlns:a16="http://schemas.microsoft.com/office/drawing/2014/main" val="3103651137"/>
                    </a:ext>
                  </a:extLst>
                </a:gridCol>
                <a:gridCol w="2385690">
                  <a:extLst>
                    <a:ext uri="{9D8B030D-6E8A-4147-A177-3AD203B41FA5}">
                      <a16:colId xmlns:a16="http://schemas.microsoft.com/office/drawing/2014/main" val="1005298939"/>
                    </a:ext>
                  </a:extLst>
                </a:gridCol>
              </a:tblGrid>
              <a:tr h="3684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Date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ChiffreAffaires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Objectif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61119464"/>
                  </a:ext>
                </a:extLst>
              </a:tr>
              <a:tr h="3684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01/01/2025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5 </a:t>
                      </a:r>
                      <a:r>
                        <a:rPr lang="en-US" sz="1800" b="1" u="none" strike="noStrike" dirty="0" smtClean="0">
                          <a:effectLst/>
                        </a:rPr>
                        <a:t>000,00 €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10 000,00 €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64880022"/>
                  </a:ext>
                </a:extLst>
              </a:tr>
              <a:tr h="3684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01/02/2025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7 000,00 €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10 000,00 €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81237549"/>
                  </a:ext>
                </a:extLst>
              </a:tr>
              <a:tr h="3684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01/03/2025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9 500,00 €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10 000,00 €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08964733"/>
                  </a:ext>
                </a:extLst>
              </a:tr>
              <a:tr h="3684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01/04/2025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11 000,00 €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10 000,00 €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79946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KPI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343" y="748495"/>
            <a:ext cx="4733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Ajoutez un visuel </a:t>
            </a:r>
            <a:r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KPI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dans la scène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43" y="1342101"/>
            <a:ext cx="2753109" cy="2991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972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KPI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133" y="948650"/>
            <a:ext cx="937423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Importer les données</a:t>
            </a: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Chargez la table 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Ventes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dans Power BI.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Assurez-vous que la colonne 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Date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est bien reconnue comme un champ de type date.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Ajouter un visuel KPI</a:t>
            </a: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Dans Power BI Desktop, cliquez sur 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KPI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dans le volet des visuels.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Faites glisser 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ChiffreAffaires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dans le champ 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Valeur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Faites glisser 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Objectif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dans le champ 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Valeur cible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Faites glisser 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Date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dans le champ 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Axe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pour afficher l’évolution.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53143" y="4033712"/>
            <a:ext cx="1000339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Valeur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→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Indicateur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principal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exemple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chiffre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d’affaires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actuel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Valeur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cible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→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Objectif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à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atteindre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Axe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→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Indique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tendance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au fil du temps.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Couleurs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→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Vert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l'objectif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atteint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Jaun</a:t>
            </a:r>
            <a:r>
              <a:rPr lang="en-US" alt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si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le </a:t>
            </a:r>
            <a:r>
              <a:rPr lang="en-US" alt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resultat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est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neuter,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rouge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sinon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6125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45" y="1257258"/>
            <a:ext cx="5353797" cy="30103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133" y="192505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KPI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345" y="771048"/>
            <a:ext cx="996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Il faut maintenant ajouter la cible. Pour cela, nous devons créer une mesure qui représente notre objectif.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21813" y="2847517"/>
            <a:ext cx="1661329" cy="2956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21812" y="1683027"/>
            <a:ext cx="1661329" cy="2956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672" y="1257258"/>
            <a:ext cx="5172797" cy="239110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615555" y="3240549"/>
            <a:ext cx="1005932" cy="2956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639404" y="3240548"/>
            <a:ext cx="1005932" cy="2956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3133" y="4934507"/>
            <a:ext cx="930402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Somme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totale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Chiffre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d'Affaires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32 500 €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Somme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totale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l’Objectif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40 000 €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Mais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Power BI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prend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uniquement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charge la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dernière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valeur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11 000 €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contre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10 000 €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29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45" y="1257258"/>
            <a:ext cx="5353797" cy="30103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133" y="192505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KPI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345" y="771048"/>
            <a:ext cx="996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Il faut maintenant ajouter la cible. Pour cela, nous devons créer une mesure qui représente notre objectif.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21813" y="2847517"/>
            <a:ext cx="1661329" cy="2956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21812" y="1683027"/>
            <a:ext cx="1661329" cy="2956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672" y="1257258"/>
            <a:ext cx="5172797" cy="2391109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3133" y="4934507"/>
            <a:ext cx="930402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Somme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totale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Chiffre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d'Affaires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32 500 €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Somme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totale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l’Objectif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40 000 €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Mais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Power BI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prend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uniquement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charge la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dernière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valeur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11 000 €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contre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10 000 €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665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KPI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345" y="771048"/>
            <a:ext cx="1076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Il est possible également de prendre en consideration la somme, dans ce cas, il faut créer les agregations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8556" y="1310415"/>
            <a:ext cx="113005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 ChiffreAffaires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CALCULATE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FactVentes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ChiffreAffaire</a:t>
            </a:r>
            <a:r>
              <a:rPr lang="en-US" dirty="0">
                <a:solidFill>
                  <a:srgbClr val="5F5F5F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FactVentes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8555" y="1736676"/>
            <a:ext cx="10716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CALCULATE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FactVentes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Objectif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FactVentes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55" y="2454798"/>
            <a:ext cx="6114623" cy="20484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816206" y="4050675"/>
            <a:ext cx="1661329" cy="2956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16206" y="2796808"/>
            <a:ext cx="1661329" cy="2956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8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KPI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345" y="771048"/>
            <a:ext cx="626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Il est possible également de calculer un objectif dynamique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9345" y="1257258"/>
            <a:ext cx="925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Objectif_Dynamique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AVERAGE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FactVentes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ChiffreAffaire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1.2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33" y="1879303"/>
            <a:ext cx="6349673" cy="208080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939960" y="3396343"/>
            <a:ext cx="1751036" cy="26813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939960" y="2142476"/>
            <a:ext cx="1751036" cy="26813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39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KPI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8717" y="654170"/>
            <a:ext cx="487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Modifiez la valeur de l'étiquette pour qu'elle ne soit pas un pourcentage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17" y="1115835"/>
            <a:ext cx="1303050" cy="535775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22817" y="1266224"/>
            <a:ext cx="314718" cy="2956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2077" y="3794711"/>
            <a:ext cx="1117968" cy="2956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1192" y="4902762"/>
            <a:ext cx="1117968" cy="2956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58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476</Words>
  <Application>Microsoft Office PowerPoint</Application>
  <PresentationFormat>Widescreen</PresentationFormat>
  <Paragraphs>71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Consolas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45</cp:revision>
  <dcterms:created xsi:type="dcterms:W3CDTF">2024-12-26T12:00:01Z</dcterms:created>
  <dcterms:modified xsi:type="dcterms:W3CDTF">2025-03-08T14:19:22Z</dcterms:modified>
</cp:coreProperties>
</file>