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58" r:id="rId15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54854" y="1787153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clé 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influenceur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6" y="1715189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>
              <a:rPr lang="fr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clé</a:t>
            </a:r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​</a:t>
            </a:r>
          </a:p>
          <a:p>
            <a:pPr algn="ctr"/>
            <a:r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influenceur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23934" y="1705047"/>
            <a:ext cx="2495693" cy="61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17029" y="2531376"/>
            <a:ext cx="4413870" cy="156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133" y="1118537"/>
            <a:ext cx="66208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Rôle dans l'organisation en tant que « consommateur » </a:t>
            </a:r>
            <a:r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 graphique indique que </a:t>
            </a:r>
            <a:r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les consommateurs </a:t>
            </a:r>
            <a:r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sont </a:t>
            </a:r>
            <a:r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2,57 fois </a:t>
            </a:r>
            <a:r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plus susceptibles de donner de mauvaises notes. Le graphique à barres montre que </a:t>
            </a:r>
            <a:r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les consommateurs </a:t>
            </a:r>
            <a:r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dépassent le pourcentage moyen de mauvaises notes ( </a:t>
            </a:r>
            <a:r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5,78 % </a:t>
            </a:r>
            <a:r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Les consommateurs sont le groupe le plus insatisfait.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Étudiez leurs défis et donnez la priorité à la résolution de leurs problèmes.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38923" y="1340662"/>
            <a:ext cx="996903" cy="804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38923" y="1340662"/>
            <a:ext cx="996903" cy="11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9178" y="76130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" b="1" dirty="0" smtClean="0"/>
              <a:t>Thèmes et tailles d'entreprises </a:t>
            </a:r>
            <a:r>
              <a:rPr lang="fr" dirty="0" smtClean="0"/>
              <a:t>:</a:t>
            </a:r>
            <a:endParaRPr lang="en-US" dirty="0"/>
          </a:p>
          <a:p>
            <a:r>
              <a:rPr lang="fr" b="1" dirty="0"/>
              <a:t>d'utilisabilité </a:t>
            </a:r>
            <a:r>
              <a:rPr lang="fr" dirty="0"/>
              <a:t>et </a:t>
            </a:r>
            <a:r>
              <a:rPr lang="fr" b="1" dirty="0"/>
              <a:t>de sécurité </a:t>
            </a:r>
            <a:r>
              <a:rPr lang="fr" dirty="0"/>
              <a:t>influencent considérablement les notes faibles ( </a:t>
            </a:r>
            <a:r>
              <a:rPr lang="fr" b="1" dirty="0"/>
              <a:t>2,55x </a:t>
            </a:r>
            <a:r>
              <a:rPr lang="fr" dirty="0"/>
              <a:t>et </a:t>
            </a:r>
            <a:r>
              <a:rPr lang="fr" b="1" dirty="0"/>
              <a:t>2,09x </a:t>
            </a:r>
            <a:r>
              <a:rPr lang="fr" dirty="0"/>
              <a:t>, respectivement).</a:t>
            </a:r>
          </a:p>
          <a:p>
            <a:endParaRPr lang="en-US" dirty="0" smtClean="0"/>
          </a:p>
          <a:p>
            <a:r>
              <a:rPr lang="fr" dirty="0" smtClean="0"/>
              <a:t>Les petites entreprises (&lt; 5 000 employés) sont </a:t>
            </a:r>
            <a:r>
              <a:rPr lang="fr" b="1" dirty="0" smtClean="0"/>
              <a:t>1,48 fois </a:t>
            </a:r>
            <a:r>
              <a:rPr lang="fr" dirty="0" smtClean="0"/>
              <a:t>plus susceptibles de donner de mauvaises notes.</a:t>
            </a:r>
          </a:p>
          <a:p>
            <a:endParaRPr lang="en-US" b="1" dirty="0" smtClean="0"/>
          </a:p>
          <a:p>
            <a:r>
              <a:rPr lang="fr" b="1" dirty="0" smtClean="0"/>
              <a:t>Insight </a:t>
            </a:r>
            <a:r>
              <a:rPr lang="fr" dirty="0"/>
              <a:t>: La convivialité et la sécurité sont des facteurs d’insatisfaction majeurs, en particulier pour les petites entreprises.</a:t>
            </a:r>
          </a:p>
          <a:p>
            <a:endParaRPr lang="en-US" b="1" dirty="0" smtClean="0"/>
          </a:p>
          <a:p>
            <a:r>
              <a:rPr lang="fr" b="1" dirty="0" smtClean="0"/>
              <a:t>Recommandation </a:t>
            </a:r>
            <a:r>
              <a:rPr lang="fr" dirty="0"/>
              <a:t>: Améliorer les aspects de convivialité et de sécurité, en ciblant les petites entreprises.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09504" y="2337564"/>
            <a:ext cx="2626322" cy="515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67663" y="1333786"/>
            <a:ext cx="1368163" cy="1798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3133" y="8178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Régions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La France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1,44 fois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plus de chances d’obtenir de mauvaises notes.</a:t>
            </a:r>
          </a:p>
          <a:p>
            <a:pPr lvl="1"/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Aperçu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L’insatisfaction régionale peut être liée à des facteurs localisés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Enquêter et répondre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aux préoccupations régionales spécifiques, notamment en France.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5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Analyser les meilleurs segments pour une note élevée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Les segments sont classés en fonction du pourcentage de notes élevées et de la taille de la population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Le segment 1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(96,7 % de notes élevées, population : 8 031) représente le groupe le plus satisfait, suivi par d'autres segments avec des notes légèrement inférieures (94,7 %-91,0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Aperçu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Le segment 1 est le facteur le plus important des notes élevées en raison de sa taille et de son taux de satisfaction élevé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Identifier les caractéristiques de ce segment et reproduire ses conditions dans d’autres groupes.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60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16312" y="2409940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39195" y="23141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04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 :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 laboratoire est basé sur le fichier Excel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customerfeedback.xlsx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dans les sources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Excel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89" y="1417435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d'influenceur clé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la scène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4" y="2078599"/>
            <a:ext cx="395342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07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Nous étudierons l'impact de plusieurs facteurs sur la notation client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élevée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7" y="1339083"/>
            <a:ext cx="7645730" cy="361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7390828" y="1339083"/>
            <a:ext cx="508763" cy="350792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8" y="1155560"/>
            <a:ext cx="5684595" cy="551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07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Nous étudierons l'impact de plusieurs facteurs sur la notation client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élevée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faible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5068" y="4035736"/>
            <a:ext cx="1553793" cy="22000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2568" y="160521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5779" y="3071181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2569" y="605616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75067" y="4705392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533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Évaluation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pour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analyser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puis​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Pays- Région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Rôle dans l'organisation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Taille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 l'entreprise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Thème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</a:t>
            </a:r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expliquer par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observer le changement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63352"/>
            <a:ext cx="2529735" cy="311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98142" y="2371940"/>
            <a:ext cx="2316938" cy="33688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142" y="3217411"/>
            <a:ext cx="2316938" cy="139584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92" y="1863352"/>
            <a:ext cx="6839905" cy="4001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31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6054" y="940056"/>
            <a:ext cx="70654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Rôle dans l'organisation en tant qu'« éditeur »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 :</a:t>
            </a:r>
          </a:p>
          <a:p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Le graphique des principaux influenceurs montre qu'être un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éditeur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augmente la probabilité d'obtenir une note élevée de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1,12x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graphique à barres le valide, montrant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85,21 %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de notes élevées pour les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éditeurs</a:t>
            </a:r>
            <a:endParaRPr lang="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Les éditeurs ont un impact positif significatif sur les notes élevées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concentrez-vous sur l’engagement et la fidélisation des éditeurs, car ils contribuent le plus aux notes élevées.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99561" y="1660358"/>
            <a:ext cx="2770701" cy="51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411453" y="1938804"/>
            <a:ext cx="2915079" cy="26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5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5101389" y="1567543"/>
            <a:ext cx="2743200" cy="45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01389" y="1567543"/>
            <a:ext cx="2743200" cy="1368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179" y="777044"/>
            <a:ext cx="67078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Thèmes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Des thèmes tels que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le prix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le design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ont des impacts positifs modestes (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1,07x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1,04x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, respectivement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Aperçu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Ces facteurs augmentent légèrement la satisfaction, indiquant les domaines à affiner davantage.</a:t>
            </a: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Mettre en avant des prix compétitifs et améliorer les éléments de conception pour renforcer la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43524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650725" y="1636295"/>
            <a:ext cx="4193864" cy="708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133" y="84579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Régions et taille de l'entreprise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L'Allemagne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la taille de l'entreprise (5 000 à 50 000)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contribuent à une probabilité </a:t>
            </a: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de 1,05 fois supérieure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d'obtenir des notes élevées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Ces caractéristiques définissent les segments qui sont plus susceptibles de fournir un retour positif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Adaptez vos stratégies pour maintenir la satisfaction en Allemagne et dans les entreprises de taille moyenne.</a:t>
            </a:r>
          </a:p>
        </p:txBody>
      </p:sp>
    </p:spTree>
    <p:extLst>
      <p:ext uri="{BB962C8B-B14F-4D97-AF65-F5344CB8AC3E}">
        <p14:creationId xmlns:p14="http://schemas.microsoft.com/office/powerpoint/2010/main" val="33244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72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La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influenceur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Analyser les meilleurs segments pour une note élevée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Les segments sont classés en fonction du pourcentage de notes élevées et de la taille de la population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Le segment 1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(96,7 % de notes élevées, population : 8 031) représente le groupe le plus satisfait, suivi par d'autres segments avec des notes légèrement inférieures (94,7 %-91,0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Aperçu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Le segment 1 est le facteur le plus important des notes élevées en raison de sa taille et de son taux de satisfaction élevé </a:t>
            </a:r>
            <a:r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Identifier les caractéristiques de ce segment et reproduire ses conditions dans d’autres groupes.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29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641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38</cp:revision>
  <dcterms:created xsi:type="dcterms:W3CDTF">2024-12-26T12:00:01Z</dcterms:created>
  <dcterms:modified xsi:type="dcterms:W3CDTF">2025-03-08T15:13:36Z</dcterms:modified>
</cp:coreProperties>
</file>