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73" r:id="rId5"/>
    <p:sldId id="266" r:id="rId6"/>
    <p:sldId id="260" r:id="rId7"/>
    <p:sldId id="268" r:id="rId8"/>
    <p:sldId id="269" r:id="rId9"/>
    <p:sldId id="261" r:id="rId10"/>
    <p:sldId id="270" r:id="rId11"/>
    <p:sldId id="271" r:id="rId12"/>
    <p:sldId id="272" r:id="rId13"/>
    <p:sldId id="262" r:id="rId14"/>
    <p:sldId id="263" r:id="rId15"/>
    <p:sldId id="264" r:id="rId16"/>
    <p:sldId id="265" r:id="rId17"/>
    <p:sldId id="258" r:id="rId18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4862" y="2131101"/>
            <a:ext cx="72166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Tables and Matrices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95485" y="2058947"/>
            <a:ext cx="72166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Tables and Matrices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3434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Tables and Matrices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302" y="714530"/>
            <a:ext cx="2383399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Enable </a:t>
            </a:r>
            <a:r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FontColor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83" y="1223737"/>
            <a:ext cx="3248478" cy="270547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904331" y="3128210"/>
            <a:ext cx="760530" cy="446887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3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3434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Tables and Matrices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302" y="714530"/>
            <a:ext cx="9286087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configure conditional formatting based on the 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29" y="1173733"/>
            <a:ext cx="7198179" cy="50315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7984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3434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Tables and Matrices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302" y="714530"/>
            <a:ext cx="9286087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Observe the </a:t>
            </a:r>
            <a:r>
              <a:rPr lang="en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19" y="1148582"/>
            <a:ext cx="3048425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273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3434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Tables and Matrices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133" y="787085"/>
            <a:ext cx="4776179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visualization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Matrix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Visualization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133" y="1293692"/>
            <a:ext cx="3681008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  <a:tab pos="571500" algn="l"/>
              </a:tabLst>
            </a:pP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Configure it according to the table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546199"/>
              </p:ext>
            </p:extLst>
          </p:nvPr>
        </p:nvGraphicFramePr>
        <p:xfrm>
          <a:off x="528502" y="1922183"/>
          <a:ext cx="6459220" cy="1304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9610">
                  <a:extLst>
                    <a:ext uri="{9D8B030D-6E8A-4147-A177-3AD203B41FA5}">
                      <a16:colId xmlns:a16="http://schemas.microsoft.com/office/drawing/2014/main" val="3079648024"/>
                    </a:ext>
                  </a:extLst>
                </a:gridCol>
                <a:gridCol w="3229610">
                  <a:extLst>
                    <a:ext uri="{9D8B030D-6E8A-4147-A177-3AD203B41FA5}">
                      <a16:colId xmlns:a16="http://schemas.microsoft.com/office/drawing/2014/main" val="8603066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57200" algn="l"/>
                          <a:tab pos="571500" algn="l"/>
                        </a:tabLst>
                      </a:pPr>
                      <a:r>
                        <a:rPr lang="en" sz="20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Setting</a:t>
                      </a:r>
                      <a:endParaRPr lang="en-US" sz="16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57200" algn="l"/>
                          <a:tab pos="571500" algn="l"/>
                        </a:tabLst>
                      </a:pPr>
                      <a:r>
                        <a:rPr lang="en" sz="20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Field</a:t>
                      </a:r>
                      <a:endParaRPr lang="en-US" sz="16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32408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57200" algn="l"/>
                          <a:tab pos="571500" algn="l"/>
                        </a:tabLst>
                      </a:pPr>
                      <a:r>
                        <a:rPr lang="en" sz="20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Lines</a:t>
                      </a:r>
                      <a:endParaRPr lang="en-US" sz="16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57200" algn="l"/>
                          <a:tab pos="571500" algn="l"/>
                        </a:tabLst>
                      </a:pPr>
                      <a:r>
                        <a:rPr lang="en" sz="20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Calendar year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8134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57200" algn="l"/>
                          <a:tab pos="571500" algn="l"/>
                        </a:tabLst>
                      </a:pPr>
                      <a:r>
                        <a:rPr lang="en" sz="20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Columns</a:t>
                      </a:r>
                      <a:endParaRPr lang="en-US" sz="16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57200" algn="l"/>
                          <a:tab pos="571500" algn="l"/>
                        </a:tabLst>
                      </a:pPr>
                      <a:r>
                        <a:rPr lang="en" sz="20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 range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00711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57200" algn="l"/>
                          <a:tab pos="571500" algn="l"/>
                        </a:tabLst>
                      </a:pPr>
                      <a:r>
                        <a:rPr lang="en" sz="20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Values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57200" algn="l"/>
                          <a:tab pos="571500" algn="l"/>
                        </a:tabLst>
                      </a:pPr>
                      <a:r>
                        <a:rPr lang="en" sz="20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Sales amount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058096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224" y="1922183"/>
            <a:ext cx="3334215" cy="28197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949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3434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Tables and Matrices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8712" y="793960"/>
            <a:ext cx="2130583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  <a:tab pos="571500" algn="l"/>
              </a:tabLst>
            </a:pP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Observe the matrix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46" y="1307442"/>
            <a:ext cx="9335803" cy="1943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243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3434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Tables and Matrices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8552" y="806251"/>
            <a:ext cx="11424271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  <a:tab pos="571500" algn="l"/>
              </a:tabLst>
            </a:pPr>
            <a:r>
              <a:rPr lang="en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CalendarMonths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lines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level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addition to the </a:t>
            </a:r>
            <a:r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calendar year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note the </a:t>
            </a:r>
            <a:r>
              <a:rPr lang="en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38" y="1332024"/>
            <a:ext cx="9526329" cy="21815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7845" y="876932"/>
            <a:ext cx="239402" cy="25270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28552" y="3665634"/>
            <a:ext cx="4913470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  <a:tab pos="571500" algn="l"/>
              </a:tabLst>
            </a:pPr>
            <a:r>
              <a:rPr lang="en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Try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enlarge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</a:t>
            </a:r>
            <a:r>
              <a:rPr lang="en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clicking on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738" y="3726129"/>
            <a:ext cx="239402" cy="2527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438" y="4054330"/>
            <a:ext cx="7445926" cy="251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393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3434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Tables and Matrices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1052" y="848231"/>
            <a:ext cx="11472398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  <a:tab pos="571500" algn="l"/>
              </a:tabLst>
            </a:pP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</a:t>
            </a:r>
            <a:r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Format section,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try typing </a:t>
            </a:r>
            <a:r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Subtotals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then try turning subtotals on/off at the row and/or column level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476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9940" y="2444315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74077" y="249974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3434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Tables and Matrices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133" y="1409289"/>
            <a:ext cx="4145109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a </a:t>
            </a:r>
            <a:r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 visualization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the scene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48" y="1998675"/>
            <a:ext cx="4366260" cy="3733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323132" y="819903"/>
            <a:ext cx="8461034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workshop is using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DimProduct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FactInternetSales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CSVSources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folder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3434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Tables and Matrices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4802" y="913912"/>
            <a:ext cx="11238641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the two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ModelName fields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DimProduct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Quantity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FactInternetSales 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observe the values represented at the table level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802" y="5609664"/>
            <a:ext cx="9952980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the small rectangle next to each column header to change the sort order.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61" y="1825962"/>
            <a:ext cx="3682757" cy="232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344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3434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Tables and Matrices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12" y="2083481"/>
            <a:ext cx="3682757" cy="232665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24909" y="833707"/>
            <a:ext cx="6620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Tip:</a:t>
            </a:r>
            <a:r>
              <a:rPr lang="en-US" dirty="0" smtClean="0"/>
              <a:t> To </a:t>
            </a:r>
            <a:r>
              <a:rPr lang="en-US" dirty="0"/>
              <a:t>remove aggregation terms like </a:t>
            </a:r>
            <a:r>
              <a:rPr lang="en-US" b="1" dirty="0"/>
              <a:t>"Sum </a:t>
            </a:r>
            <a:r>
              <a:rPr lang="en-US" b="1" dirty="0" smtClean="0"/>
              <a:t>of“</a:t>
            </a:r>
            <a:r>
              <a:rPr lang="en-US" dirty="0"/>
              <a:t>, Use a </a:t>
            </a:r>
            <a:r>
              <a:rPr lang="en-US" b="1" dirty="0"/>
              <a:t>measure</a:t>
            </a:r>
            <a:r>
              <a:rPr lang="en-US" dirty="0"/>
              <a:t> like: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424909" y="1349946"/>
            <a:ext cx="4228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Quantity = SUM(Sales[</a:t>
            </a:r>
            <a:r>
              <a:rPr lang="en-US" dirty="0" err="1"/>
              <a:t>SalesQuantity</a:t>
            </a:r>
            <a:r>
              <a:rPr lang="en-US" dirty="0"/>
              <a:t>])</a:t>
            </a:r>
          </a:p>
        </p:txBody>
      </p:sp>
      <p:sp>
        <p:nvSpPr>
          <p:cNvPr id="8" name="Rectangle 7"/>
          <p:cNvSpPr/>
          <p:nvPr/>
        </p:nvSpPr>
        <p:spPr>
          <a:xfrm>
            <a:off x="507112" y="4451170"/>
            <a:ext cx="86850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Then rename the measure however you want — no "Sum of" will appear</a:t>
            </a:r>
          </a:p>
        </p:txBody>
      </p:sp>
    </p:spTree>
    <p:extLst>
      <p:ext uri="{BB962C8B-B14F-4D97-AF65-F5344CB8AC3E}">
        <p14:creationId xmlns:p14="http://schemas.microsoft.com/office/powerpoint/2010/main" val="324466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3434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Tables and Matrices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8552" y="776407"/>
            <a:ext cx="9952980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the small rectangle next to each column header to change the sort order.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72" t="144" r="-472" b="-144"/>
          <a:stretch/>
        </p:blipFill>
        <p:spPr>
          <a:xfrm>
            <a:off x="499613" y="1165103"/>
            <a:ext cx="4372585" cy="47726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472" t="5042" r="70858" b="89628"/>
          <a:stretch/>
        </p:blipFill>
        <p:spPr>
          <a:xfrm>
            <a:off x="3297782" y="1395662"/>
            <a:ext cx="3421964" cy="6943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5523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3434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Tables and Matrices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2306" y="881148"/>
            <a:ext cx="11176765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</a:t>
            </a:r>
            <a:r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Format section,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change the </a:t>
            </a:r>
            <a:r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Style setting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Bold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Heading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091" y="1481818"/>
            <a:ext cx="3210373" cy="449642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45029" y="4489498"/>
            <a:ext cx="3093834" cy="900649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09321" y="1835675"/>
            <a:ext cx="734499" cy="699659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96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3434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Tables and Matrices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2306" y="881148"/>
            <a:ext cx="11176765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Still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 the </a:t>
            </a:r>
            <a:r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Format level,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try </a:t>
            </a:r>
            <a:r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enable/disable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value of the </a:t>
            </a:r>
            <a:r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Totals parameter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22" y="1481818"/>
            <a:ext cx="2507299" cy="45978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17922" y="5637654"/>
            <a:ext cx="2507299" cy="442056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30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3434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Tables and Matrices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0426" y="654170"/>
            <a:ext cx="5133475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Try changing the value of the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 parameter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24" y="1237534"/>
            <a:ext cx="2580413" cy="450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57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3434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Tables and Matrices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302" y="714530"/>
            <a:ext cx="10104234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Still in the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Formatting section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try to go to the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Cell Elements section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select </a:t>
            </a:r>
            <a:r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OrderQuantity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63" y="1344316"/>
            <a:ext cx="2598269" cy="488092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684421" y="1732547"/>
            <a:ext cx="481263" cy="440012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400" b="1" dirty="0" smtClean="0"/>
              <a:t>1</a:t>
            </a:r>
            <a:endParaRPr lang="en-US" sz="2400" b="1" dirty="0"/>
          </a:p>
        </p:txBody>
      </p:sp>
      <p:sp>
        <p:nvSpPr>
          <p:cNvPr id="8" name="Oval 7"/>
          <p:cNvSpPr/>
          <p:nvPr/>
        </p:nvSpPr>
        <p:spPr>
          <a:xfrm>
            <a:off x="1559359" y="4250013"/>
            <a:ext cx="481263" cy="440012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400" b="1" dirty="0" smtClean="0"/>
              <a:t>2</a:t>
            </a:r>
            <a:endParaRPr lang="en-US" sz="2400" b="1" dirty="0"/>
          </a:p>
        </p:txBody>
      </p:sp>
      <p:sp>
        <p:nvSpPr>
          <p:cNvPr id="9" name="Oval 8"/>
          <p:cNvSpPr/>
          <p:nvPr/>
        </p:nvSpPr>
        <p:spPr>
          <a:xfrm>
            <a:off x="2110520" y="5309938"/>
            <a:ext cx="481263" cy="440012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400" b="1" dirty="0" smtClean="0"/>
              <a:t>3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27761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295</Words>
  <Application>Microsoft Office PowerPoint</Application>
  <PresentationFormat>Widescreen</PresentationFormat>
  <Paragraphs>51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28</cp:revision>
  <dcterms:created xsi:type="dcterms:W3CDTF">2024-12-26T12:00:01Z</dcterms:created>
  <dcterms:modified xsi:type="dcterms:W3CDTF">2025-04-05T11:11:13Z</dcterms:modified>
</cp:coreProperties>
</file>