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7" r:id="rId4"/>
    <p:sldId id="268" r:id="rId5"/>
    <p:sldId id="264" r:id="rId6"/>
    <p:sldId id="269" r:id="rId7"/>
    <p:sldId id="270" r:id="rId8"/>
    <p:sldId id="271" r:id="rId9"/>
    <p:sldId id="272" r:id="rId10"/>
    <p:sldId id="273" r:id="rId11"/>
    <p:sldId id="258" r:id="rId12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3618" y="2621567"/>
            <a:ext cx="72647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</a:t>
            </a:r>
            <a:r>
              <a:rPr lang="en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waterfall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65388" y="2560836"/>
            <a:ext cx="76142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</a:t>
            </a:r>
            <a:r>
              <a:rPr lang="en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waterfall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10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waterfall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7882" y="831061"/>
            <a:ext cx="1840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The </a:t>
            </a:r>
            <a:r>
              <a:rPr lang="fr-FR" dirty="0" err="1" smtClean="0"/>
              <a:t>result</a:t>
            </a:r>
            <a:r>
              <a:rPr lang="fr-FR" dirty="0" smtClean="0"/>
              <a:t>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12" y="1439614"/>
            <a:ext cx="8211696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51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79315" y="2403064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53452" y="2458492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10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waterfall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132" y="855107"/>
            <a:ext cx="1114468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workshop is using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Sales.xls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Excel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23131" y="1422939"/>
            <a:ext cx="9611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Power BI, click the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Waterfall chart icon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in the Visualizations pane. Drag it to the canvas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7302" y="1914709"/>
            <a:ext cx="94510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Let’s </a:t>
            </a:r>
            <a:r>
              <a:rPr lang="en-US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analyse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how sales quantities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changed by year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60" y="2477723"/>
            <a:ext cx="6367279" cy="302930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796" y="2561039"/>
            <a:ext cx="3497416" cy="289785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177696" y="2928830"/>
            <a:ext cx="3306966" cy="288758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177696" y="4318764"/>
            <a:ext cx="3306966" cy="288758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10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waterfall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6214" y="848232"/>
            <a:ext cx="11144681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 If the year values are not displayed in theincreasing order then it is possible to change the order</a:t>
            </a:r>
            <a:endParaRPr lang="en" b="1" dirty="0" smtClean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66" y="1409189"/>
            <a:ext cx="10784247" cy="35709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69365" b="30683"/>
          <a:stretch/>
        </p:blipFill>
        <p:spPr>
          <a:xfrm>
            <a:off x="3430719" y="2694851"/>
            <a:ext cx="4558249" cy="341516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646947" y="2229873"/>
            <a:ext cx="385011" cy="3643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4971906" y="4402432"/>
            <a:ext cx="385011" cy="3643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2</a:t>
            </a:r>
            <a:endParaRPr lang="en-US" b="1" dirty="0"/>
          </a:p>
        </p:txBody>
      </p:sp>
      <p:sp>
        <p:nvSpPr>
          <p:cNvPr id="14" name="Oval 13"/>
          <p:cNvSpPr/>
          <p:nvPr/>
        </p:nvSpPr>
        <p:spPr>
          <a:xfrm>
            <a:off x="6898104" y="4404836"/>
            <a:ext cx="385011" cy="3643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3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7404577" y="5372067"/>
            <a:ext cx="378135" cy="3643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4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>
            <a:off x="2986170" y="2239250"/>
            <a:ext cx="1985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400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the three points</a:t>
            </a:r>
            <a:endParaRPr lang="en-US" sz="1400" b="1" dirty="0"/>
          </a:p>
        </p:txBody>
      </p:sp>
      <p:sp>
        <p:nvSpPr>
          <p:cNvPr id="17" name="Rectangle 16"/>
          <p:cNvSpPr/>
          <p:nvPr/>
        </p:nvSpPr>
        <p:spPr>
          <a:xfrm>
            <a:off x="3727859" y="4746267"/>
            <a:ext cx="17752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400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Chose the sort axis</a:t>
            </a:r>
            <a:endParaRPr lang="en-US" sz="1400" b="1" dirty="0"/>
          </a:p>
        </p:txBody>
      </p:sp>
      <p:sp>
        <p:nvSpPr>
          <p:cNvPr id="18" name="Rectangle 17"/>
          <p:cNvSpPr/>
          <p:nvPr/>
        </p:nvSpPr>
        <p:spPr>
          <a:xfrm>
            <a:off x="7326589" y="4449516"/>
            <a:ext cx="29020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400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Chose the year as sorting critera</a:t>
            </a:r>
            <a:endParaRPr lang="en-US" sz="1400" b="1" dirty="0"/>
          </a:p>
        </p:txBody>
      </p:sp>
      <p:sp>
        <p:nvSpPr>
          <p:cNvPr id="19" name="Rectangle 18"/>
          <p:cNvSpPr/>
          <p:nvPr/>
        </p:nvSpPr>
        <p:spPr>
          <a:xfrm>
            <a:off x="7798860" y="5391184"/>
            <a:ext cx="20995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400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Chose ascending order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07299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10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waterfall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33" y="819858"/>
            <a:ext cx="6173061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41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10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waterfall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4177" y="816928"/>
            <a:ext cx="10908632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DimDate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the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Break Down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break down the evolution of the trend through months 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56" y="1485135"/>
            <a:ext cx="8068801" cy="3791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4034" y="2071270"/>
            <a:ext cx="2857899" cy="187668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634034" y="3009613"/>
            <a:ext cx="2857899" cy="288758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021985" y="2071270"/>
            <a:ext cx="302508" cy="493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848493" y="1824682"/>
            <a:ext cx="302508" cy="4931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0535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10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waterfall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96998" y="769266"/>
            <a:ext cx="3120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What Does the Breakdown Do?</a:t>
            </a:r>
          </a:p>
        </p:txBody>
      </p:sp>
      <p:sp>
        <p:nvSpPr>
          <p:cNvPr id="7" name="Rectangle 6"/>
          <p:cNvSpPr/>
          <p:nvPr/>
        </p:nvSpPr>
        <p:spPr>
          <a:xfrm>
            <a:off x="396998" y="1253694"/>
            <a:ext cx="5286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It </a:t>
            </a:r>
            <a:r>
              <a:rPr lang="en-US" b="1" dirty="0"/>
              <a:t>decomposes</a:t>
            </a:r>
            <a:r>
              <a:rPr lang="en-US" dirty="0"/>
              <a:t> each year’s change by </a:t>
            </a:r>
            <a:r>
              <a:rPr lang="en-US" dirty="0" smtClean="0"/>
              <a:t>the</a:t>
            </a:r>
            <a:r>
              <a:rPr lang="en-US" b="1" dirty="0" smtClean="0"/>
              <a:t> Month </a:t>
            </a:r>
            <a:r>
              <a:rPr lang="en-US" dirty="0" smtClean="0"/>
              <a:t>field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96998" y="1738122"/>
            <a:ext cx="96751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Now, for each year (2018, 2019, 2020...), Power BI shows: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each </a:t>
            </a:r>
            <a:r>
              <a:rPr lang="en-US" b="1" dirty="0" smtClean="0"/>
              <a:t>Month</a:t>
            </a:r>
            <a:r>
              <a:rPr lang="en-US" dirty="0" smtClean="0"/>
              <a:t> </a:t>
            </a:r>
            <a:r>
              <a:rPr lang="en-US" dirty="0"/>
              <a:t>contributed to the increase/decrease in Total Sales for that year.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42" y="2581445"/>
            <a:ext cx="7096415" cy="3334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146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10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waterfall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1716" y="796767"/>
            <a:ext cx="2563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Tips for Using Breakdown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1716" y="1308696"/>
            <a:ext cx="813536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Keep breakdown fields max ~5-10, otherwise it becomes cluttered.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Make sure relationships between your fact and dimension tables are active.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Clean field values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long or unclear values will clutter the visual.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You can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hover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over each segment to see the exact contribution in the tooltip.</a:t>
            </a:r>
          </a:p>
        </p:txBody>
      </p:sp>
    </p:spTree>
    <p:extLst>
      <p:ext uri="{BB962C8B-B14F-4D97-AF65-F5344CB8AC3E}">
        <p14:creationId xmlns:p14="http://schemas.microsoft.com/office/powerpoint/2010/main" val="154436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10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waterfall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5322" y="810517"/>
            <a:ext cx="38035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Why Is </a:t>
            </a:r>
            <a:r>
              <a:rPr lang="en-US" b="1" dirty="0" smtClean="0"/>
              <a:t>Other</a:t>
            </a:r>
            <a:r>
              <a:rPr lang="en-US" dirty="0" smtClean="0"/>
              <a:t> </a:t>
            </a:r>
            <a:r>
              <a:rPr lang="en-US" dirty="0"/>
              <a:t>Appearing in Your Chart?</a:t>
            </a:r>
          </a:p>
        </p:txBody>
      </p:sp>
      <p:sp>
        <p:nvSpPr>
          <p:cNvPr id="6" name="Rectangle 5"/>
          <p:cNvSpPr/>
          <p:nvPr/>
        </p:nvSpPr>
        <p:spPr>
          <a:xfrm>
            <a:off x="505322" y="1275044"/>
            <a:ext cx="82124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Power BI shows: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top few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months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that contributed most to the change between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years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Remaining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months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are grouped as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"Other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"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08" y="2457691"/>
            <a:ext cx="7096415" cy="333456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61997" y="3389468"/>
            <a:ext cx="412511" cy="1993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013838" y="3489157"/>
            <a:ext cx="412511" cy="2990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47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10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waterfall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238302" y="470949"/>
            <a:ext cx="412511" cy="2990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37882" y="831061"/>
            <a:ext cx="3231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How to Control or Avoid "Other"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27838" y="1377284"/>
            <a:ext cx="699185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Change Maximum Breakdown Elements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Click on the Waterfall chart.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Go to the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Format pane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Expand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Breakdown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section.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Set Max number of breakdowns to a 12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(default is usually 5).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0855" y="1015727"/>
            <a:ext cx="2981741" cy="5582429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8813990" y="1136719"/>
            <a:ext cx="385011" cy="3643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1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9097019" y="4579026"/>
            <a:ext cx="385011" cy="3643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2</a:t>
            </a:r>
            <a:endParaRPr lang="en-US" b="1" dirty="0"/>
          </a:p>
        </p:txBody>
      </p:sp>
      <p:sp>
        <p:nvSpPr>
          <p:cNvPr id="13" name="Oval 12"/>
          <p:cNvSpPr/>
          <p:nvPr/>
        </p:nvSpPr>
        <p:spPr>
          <a:xfrm>
            <a:off x="9001910" y="5406398"/>
            <a:ext cx="385011" cy="3643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03948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305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21</cp:revision>
  <dcterms:created xsi:type="dcterms:W3CDTF">2024-12-26T12:00:01Z</dcterms:created>
  <dcterms:modified xsi:type="dcterms:W3CDTF">2025-04-06T15:02:52Z</dcterms:modified>
</cp:coreProperties>
</file>