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5477" y="1800904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influencer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476" y="1715189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ey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influencer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47627" y="1354412"/>
            <a:ext cx="4572000" cy="412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12632" y="1925053"/>
            <a:ext cx="5218267" cy="763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133" y="527273"/>
            <a:ext cx="662080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Role in Org as "Consumer"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chart indicates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Consumers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2.57x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more likely to give low ratings. The bar chart shows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Consumers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exceed the average percentage of low ratings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5.78%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Consumers are the most dissatisfied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Investigate their challenges and prioritize resolving their pain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9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38923" y="1340662"/>
            <a:ext cx="996903" cy="804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38923" y="1340662"/>
            <a:ext cx="996903" cy="11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9178" y="76130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Themes and company sizes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/>
              <a:t>Usability</a:t>
            </a:r>
            <a:r>
              <a:rPr lang="en-US" dirty="0"/>
              <a:t> and </a:t>
            </a:r>
            <a:r>
              <a:rPr lang="en-US" b="1" dirty="0"/>
              <a:t>Security</a:t>
            </a:r>
            <a:r>
              <a:rPr lang="en-US" dirty="0"/>
              <a:t> issues significantly influence low ratings (</a:t>
            </a:r>
            <a:r>
              <a:rPr lang="en-US" b="1" dirty="0"/>
              <a:t>2.55x</a:t>
            </a:r>
            <a:r>
              <a:rPr lang="en-US" dirty="0"/>
              <a:t> and </a:t>
            </a:r>
            <a:r>
              <a:rPr lang="en-US" b="1" dirty="0"/>
              <a:t>2.09x</a:t>
            </a:r>
            <a:r>
              <a:rPr lang="en-US" dirty="0"/>
              <a:t>, respectively).</a:t>
            </a:r>
          </a:p>
          <a:p>
            <a:endParaRPr lang="en-US" dirty="0" smtClean="0"/>
          </a:p>
          <a:p>
            <a:r>
              <a:rPr lang="en-US" dirty="0" smtClean="0"/>
              <a:t>Smaller companies (&lt;5,000 employees) are </a:t>
            </a:r>
            <a:r>
              <a:rPr lang="en-US" b="1" dirty="0" smtClean="0"/>
              <a:t>1.48x</a:t>
            </a:r>
            <a:r>
              <a:rPr lang="en-US" dirty="0" smtClean="0"/>
              <a:t> more likely to provide low ratings.</a:t>
            </a:r>
          </a:p>
          <a:p>
            <a:endParaRPr lang="en-US" b="1" dirty="0" smtClean="0"/>
          </a:p>
          <a:p>
            <a:r>
              <a:rPr lang="en-US" b="1" dirty="0" smtClean="0"/>
              <a:t>Insight</a:t>
            </a:r>
            <a:r>
              <a:rPr lang="en-US" dirty="0"/>
              <a:t>: Usability and Security are key dissatisfaction drivers, especially for smaller companies.</a:t>
            </a:r>
          </a:p>
          <a:p>
            <a:endParaRPr lang="en-US" b="1" dirty="0" smtClean="0"/>
          </a:p>
          <a:p>
            <a:r>
              <a:rPr lang="en-US" b="1" dirty="0" smtClean="0"/>
              <a:t>Recommendation</a:t>
            </a:r>
            <a:r>
              <a:rPr lang="en-US" dirty="0"/>
              <a:t>: Improve usability and security aspects, targeting smaller businesses.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97147" y="2381484"/>
            <a:ext cx="4938679" cy="471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3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54532" y="1742860"/>
            <a:ext cx="1581294" cy="1389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3133" y="8178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Regions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France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1.44x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more likely to yield low ratings.</a:t>
            </a: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Regional dissatisfaction may be linked to localized factors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Investigate and address specific regional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concerns, especially in France.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5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767180"/>
            <a:ext cx="43932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Analyze Top Segments for High Rating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Segments are ranked by the percentage of high ratings and population size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Segment 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(96.7% high rating, population: 8,031) represents the most satisfied group, followed by other segments with slightly lower ratings (94.7%-91.0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Segment 1 is the most significant driver of high ratings due to its size and high satisfaction rate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Identify characteristics of this segment and replicate its conditions across other groups.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914818"/>
            <a:ext cx="6634556" cy="375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260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19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lab is based on the excel file customerfeedback.xlsx in Excel Sources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89" y="1417435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 a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to the scene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4" y="2078599"/>
            <a:ext cx="395342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07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will study the impact of several factor of the customer rating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7" y="1339083"/>
            <a:ext cx="7645730" cy="3617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0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38" y="1155560"/>
            <a:ext cx="5684595" cy="5513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07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We will study the impact of several factor of the customer rating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5068" y="4035736"/>
            <a:ext cx="1553793" cy="22000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2568" y="1605210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5779" y="3071181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02569" y="6056160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75067" y="4705392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11488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fr-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then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Country-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Region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Role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Org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Size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Theme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Explain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</a:p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 the change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863352"/>
            <a:ext cx="2529735" cy="311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98142" y="2371940"/>
            <a:ext cx="2316938" cy="33688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142" y="3217411"/>
            <a:ext cx="2316938" cy="139584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692" y="1863352"/>
            <a:ext cx="6839905" cy="4001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31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6054" y="940056"/>
            <a:ext cx="70654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Role in Org as "Publisher"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Key Influencers chart shows that being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Publisher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increases the likelihood of a high rating by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1.12x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bar chart validates this, showing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85.21%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high ratings for Publishers, which is higher than the average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Publishers have a significant positive impact on high ratings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Focus on engaging and retaining Publishers as they contribute most to high ratings.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20126" y="1670671"/>
            <a:ext cx="4950136" cy="41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799561" y="1938803"/>
            <a:ext cx="3526971" cy="316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5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3815729" y="1567543"/>
            <a:ext cx="4028860" cy="453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15729" y="1567543"/>
            <a:ext cx="4028860" cy="1368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9179" y="777044"/>
            <a:ext cx="67078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Themes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Themes such as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have modest positive impacts (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1.07x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1.04x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respectively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Insight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These factors slightly boost satisfaction, indicating areas to refine further.</a:t>
            </a: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Highlight competitive pricing and improve design elements to reinforce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43524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3650725" y="1636295"/>
            <a:ext cx="4193864" cy="708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133" y="84579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Regions and Company Size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Germany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company size (5,000-50,000)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contribute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1.05x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likelihood of high ratings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These characteristics define segments that are more likely to provide positive feedback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Tailor strategies to maintain satisfaction in Germany and mid-sized companies.</a:t>
            </a:r>
          </a:p>
        </p:txBody>
      </p:sp>
    </p:spTree>
    <p:extLst>
      <p:ext uri="{BB962C8B-B14F-4D97-AF65-F5344CB8AC3E}">
        <p14:creationId xmlns:p14="http://schemas.microsoft.com/office/powerpoint/2010/main" val="33244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Key influencer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767180"/>
            <a:ext cx="43932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Analyze Top Segments for High Rating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Segments are ranked by the percentage of high ratings and population size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Segment 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(96.7% high rating, population: 8,031) represents the most satisfied group, followed by other segments with slightly lower ratings (94.7%-91.0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Segment 1 is the most significant driver of high ratings due to its size and high satisfaction rate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Identify characteristics of this segment and replicate its conditions across other groups.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914818"/>
            <a:ext cx="6634556" cy="375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29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616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34</cp:revision>
  <dcterms:created xsi:type="dcterms:W3CDTF">2024-12-26T12:00:01Z</dcterms:created>
  <dcterms:modified xsi:type="dcterms:W3CDTF">2025-01-05T13:49:44Z</dcterms:modified>
</cp:coreProperties>
</file>