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5" r:id="rId6"/>
    <p:sldId id="264" r:id="rId7"/>
    <p:sldId id="266" r:id="rId8"/>
    <p:sldId id="267" r:id="rId9"/>
    <p:sldId id="268" r:id="rId10"/>
    <p:sldId id="261" r:id="rId11"/>
    <p:sldId id="262" r:id="rId12"/>
    <p:sldId id="263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14" y="179654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transformations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14" y="1735815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transformations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 descr="https://www5.lunapic.com/editor/working/160499653990032656?39666916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" y="1503500"/>
            <a:ext cx="4504055" cy="264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62124" y="754944"/>
            <a:ext cx="4907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Essayez de tester le menu </a:t>
            </a:r>
            <a:r>
              <a:rPr lang="fr-FR" sz="2000" b="1" dirty="0"/>
              <a:t>Filtres numériques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0131" y="4432747"/>
            <a:ext cx="10160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que dans les colonnes </a:t>
            </a:r>
            <a:r>
              <a:rPr lang="fr-FR" sz="2000" b="1" dirty="0"/>
              <a:t>Manufacturer</a:t>
            </a:r>
            <a:r>
              <a:rPr lang="fr-FR" sz="2000" dirty="0"/>
              <a:t> et </a:t>
            </a:r>
            <a:r>
              <a:rPr lang="fr-FR" sz="2000" b="1" dirty="0" err="1"/>
              <a:t>BrandName</a:t>
            </a:r>
            <a:r>
              <a:rPr lang="fr-FR" sz="2000" dirty="0"/>
              <a:t>, il y a des valeurs nulles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2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2" y="1872301"/>
            <a:ext cx="3833938" cy="232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88081" y="800655"/>
            <a:ext cx="1155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remplacer les valeurs nulles par </a:t>
            </a:r>
            <a:r>
              <a:rPr lang="fr-FR" sz="2000" b="1" dirty="0"/>
              <a:t>No manufacturer</a:t>
            </a:r>
            <a:r>
              <a:rPr lang="fr-FR" sz="2000" dirty="0"/>
              <a:t> et </a:t>
            </a:r>
            <a:r>
              <a:rPr lang="fr-FR" sz="2000" b="1" dirty="0"/>
              <a:t>No Brand </a:t>
            </a:r>
            <a:r>
              <a:rPr lang="fr-FR" sz="2000" b="1" dirty="0" err="1"/>
              <a:t>name</a:t>
            </a:r>
            <a:r>
              <a:rPr lang="fr-FR" sz="2000" dirty="0"/>
              <a:t> pour les colonnes </a:t>
            </a:r>
            <a:r>
              <a:rPr lang="fr-FR" sz="2000" b="1" dirty="0"/>
              <a:t>Manufacturer</a:t>
            </a:r>
            <a:r>
              <a:rPr lang="fr-FR" sz="2000" dirty="0"/>
              <a:t> et </a:t>
            </a:r>
            <a:r>
              <a:rPr lang="fr-FR" sz="2000" b="1" dirty="0" err="1"/>
              <a:t>BrandName</a:t>
            </a:r>
            <a:r>
              <a:rPr lang="fr-FR" sz="2000" dirty="0"/>
              <a:t> respectivement, en utilisant la fonctionnalité </a:t>
            </a:r>
            <a:r>
              <a:rPr lang="fr-FR" sz="2000" b="1" dirty="0"/>
              <a:t>Remplacer les valeurs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9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22947"/>
              </p:ext>
            </p:extLst>
          </p:nvPr>
        </p:nvGraphicFramePr>
        <p:xfrm>
          <a:off x="6931097" y="1409323"/>
          <a:ext cx="3935377" cy="182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09">
                  <a:extLst>
                    <a:ext uri="{9D8B030D-6E8A-4147-A177-3AD203B41FA5}">
                      <a16:colId xmlns:a16="http://schemas.microsoft.com/office/drawing/2014/main" val="3557571215"/>
                    </a:ext>
                  </a:extLst>
                </a:gridCol>
                <a:gridCol w="1493720">
                  <a:extLst>
                    <a:ext uri="{9D8B030D-6E8A-4147-A177-3AD203B41FA5}">
                      <a16:colId xmlns:a16="http://schemas.microsoft.com/office/drawing/2014/main" val="3474946662"/>
                    </a:ext>
                  </a:extLst>
                </a:gridCol>
                <a:gridCol w="1752248">
                  <a:extLst>
                    <a:ext uri="{9D8B030D-6E8A-4147-A177-3AD203B41FA5}">
                      <a16:colId xmlns:a16="http://schemas.microsoft.com/office/drawing/2014/main" val="2749525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60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Anil§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Dawson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5768346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Abbas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26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 </a:t>
                      </a: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bekka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Frank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2692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Kathy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Villarreal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73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Hashim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545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Jarred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Leon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070743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5" y="1409323"/>
            <a:ext cx="6182588" cy="13908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98232" y="1842550"/>
            <a:ext cx="453762" cy="87314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" y="3145180"/>
            <a:ext cx="3090797" cy="3264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118" y="3068113"/>
            <a:ext cx="3815729" cy="334199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61347" y="4739109"/>
            <a:ext cx="673769" cy="5162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691685"/>
            <a:ext cx="10024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Importez des données dans une table </a:t>
            </a:r>
            <a:r>
              <a:rPr lang="fr-FR" sz="2000" b="1" dirty="0" err="1"/>
              <a:t>Names</a:t>
            </a:r>
            <a:r>
              <a:rPr lang="fr-FR" sz="2000" dirty="0"/>
              <a:t> à partir d’Excel vers Power BI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3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Remarquez que la première ligne affiche un soi-disant caractère non imprimable </a:t>
            </a:r>
            <a:r>
              <a:rPr lang="fr-FR" sz="2000" b="1" dirty="0"/>
              <a:t>§</a:t>
            </a:r>
            <a:r>
              <a:rPr lang="fr-FR" sz="2000" dirty="0"/>
              <a:t>, et que sur la troisième ligne, il y a également un espace incorrect dans le nom</a:t>
            </a:r>
            <a:br>
              <a:rPr lang="fr-FR" sz="2000" dirty="0"/>
            </a:br>
            <a:r>
              <a:rPr lang="fr-FR" sz="2000" dirty="0"/>
              <a:t>Essayez de supprimer le caractère indésirable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Regardez dans les </a:t>
            </a:r>
            <a:r>
              <a:rPr lang="fr-FR" sz="2000" b="1" dirty="0"/>
              <a:t>Options avancées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Essayez l’option </a:t>
            </a:r>
            <a:r>
              <a:rPr lang="fr-FR" sz="2000" b="1" dirty="0"/>
              <a:t>Remplacer en utilisant </a:t>
            </a:r>
            <a:endParaRPr lang="fr-FR" sz="2000" b="1" dirty="0" smtClean="0"/>
          </a:p>
          <a:p>
            <a:r>
              <a:rPr lang="fr-FR" sz="2000" b="1" dirty="0" smtClean="0"/>
              <a:t>un </a:t>
            </a:r>
            <a:r>
              <a:rPr lang="fr-FR" sz="2000" b="1" dirty="0"/>
              <a:t>caractère spécial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00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98" y="2471126"/>
            <a:ext cx="6300481" cy="3269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2927" y="739350"/>
            <a:ext cx="9966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 fichier </a:t>
            </a:r>
            <a:r>
              <a:rPr lang="fr-FR" sz="2000" b="1" dirty="0" err="1"/>
              <a:t>TextSources</a:t>
            </a:r>
            <a:r>
              <a:rPr lang="fr-FR" sz="2000" b="1" dirty="0"/>
              <a:t>\FactSales.txt</a:t>
            </a:r>
            <a:r>
              <a:rPr lang="fr-FR" sz="2000" dirty="0"/>
              <a:t> situé dans le dossier </a:t>
            </a:r>
            <a:r>
              <a:rPr lang="fr-FR" sz="2000" b="1" dirty="0" err="1"/>
              <a:t>resources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08736" y="1251295"/>
            <a:ext cx="6120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Naviguez vers la page où se trouve le fichier </a:t>
            </a:r>
            <a:r>
              <a:rPr lang="fr-FR" sz="2000" b="1" dirty="0"/>
              <a:t>FactSales.txt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4" y="1465375"/>
            <a:ext cx="5654322" cy="3924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93191"/>
            <a:ext cx="10595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Chargez le fichier dans l’éditeur et remarquez que la structure de la table est incohérente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0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61" y="1445838"/>
            <a:ext cx="8899790" cy="5053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80234" y="6077666"/>
            <a:ext cx="969402" cy="316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4605" y="817393"/>
            <a:ext cx="48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Ouvrez la requête dans l’éditeur de requêtes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1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180" y="301753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31" y="2257576"/>
            <a:ext cx="8716591" cy="2410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9267" y="2319453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09594" y="2541973"/>
            <a:ext cx="433136" cy="6824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8657" y="3224464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305" y="841643"/>
            <a:ext cx="10970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supprimer les quatre premières lignes, en sélectionnant </a:t>
            </a:r>
            <a:r>
              <a:rPr lang="fr-FR" sz="2000" b="1" dirty="0"/>
              <a:t>Accueil</a:t>
            </a:r>
            <a:r>
              <a:rPr lang="fr-FR" sz="2000" dirty="0"/>
              <a:t>, puis </a:t>
            </a:r>
            <a:r>
              <a:rPr lang="fr-FR" sz="2000" b="1" dirty="0"/>
              <a:t>Supprimer des lignes &gt; Supprimer les premières lignes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9" y="1579104"/>
            <a:ext cx="10459910" cy="14098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7996" y="1803814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682" y="2264322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844261"/>
            <a:ext cx="834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Définissez la première ligne comme un ensemble d’en-têtes de colonnes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9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3" y="2208241"/>
            <a:ext cx="3143689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673769" y="2000679"/>
            <a:ext cx="220005" cy="28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80" t="2277" r="88892" b="91779"/>
          <a:stretch/>
        </p:blipFill>
        <p:spPr>
          <a:xfrm>
            <a:off x="2158810" y="2591946"/>
            <a:ext cx="603755" cy="398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081" y="808249"/>
            <a:ext cx="11420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Configurez les types de colonnes appropriés, par exemple </a:t>
            </a:r>
            <a:r>
              <a:rPr lang="fr-FR" sz="2000" b="1" dirty="0" err="1"/>
              <a:t>UnitCost</a:t>
            </a:r>
            <a:r>
              <a:rPr lang="fr-FR" sz="2000" dirty="0"/>
              <a:t>, </a:t>
            </a:r>
            <a:r>
              <a:rPr lang="fr-FR" sz="2000" b="1" dirty="0" err="1"/>
              <a:t>UnitPrice</a:t>
            </a:r>
            <a:r>
              <a:rPr lang="fr-FR" sz="2000" dirty="0"/>
              <a:t>, </a:t>
            </a:r>
            <a:r>
              <a:rPr lang="fr-FR" sz="2000" b="1" dirty="0"/>
              <a:t>Return</a:t>
            </a:r>
            <a:r>
              <a:rPr lang="fr-FR" sz="2000" dirty="0"/>
              <a:t>, </a:t>
            </a:r>
            <a:r>
              <a:rPr lang="fr-FR" sz="2000" b="1" dirty="0" err="1"/>
              <a:t>Amount</a:t>
            </a:r>
            <a:r>
              <a:rPr lang="fr-FR" sz="2000" dirty="0"/>
              <a:t>… doivent être de type </a:t>
            </a:r>
            <a:r>
              <a:rPr lang="fr-FR" sz="2000" b="1" dirty="0"/>
              <a:t>devise</a:t>
            </a:r>
            <a:r>
              <a:rPr lang="fr-FR" sz="2000" dirty="0"/>
              <a:t> au lieu de </a:t>
            </a:r>
            <a:r>
              <a:rPr lang="fr-FR" sz="2000" b="1" dirty="0"/>
              <a:t>nombre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4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" y="1305271"/>
            <a:ext cx="5320030" cy="4550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5395" y="1766925"/>
            <a:ext cx="2677887" cy="24063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69" y="705112"/>
            <a:ext cx="3222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Supprimez</a:t>
            </a:r>
            <a:r>
              <a:rPr lang="en-US" sz="2000" dirty="0"/>
              <a:t> les </a:t>
            </a:r>
            <a:r>
              <a:rPr lang="en-US" sz="2000" dirty="0" err="1"/>
              <a:t>colonnes</a:t>
            </a:r>
            <a:r>
              <a:rPr lang="en-US" sz="2000" dirty="0"/>
              <a:t> vides</a:t>
            </a:r>
          </a:p>
        </p:txBody>
      </p:sp>
    </p:spTree>
    <p:extLst>
      <p:ext uri="{BB962C8B-B14F-4D97-AF65-F5344CB8AC3E}">
        <p14:creationId xmlns:p14="http://schemas.microsoft.com/office/powerpoint/2010/main" val="17870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4" y="1330809"/>
            <a:ext cx="3099834" cy="26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56846"/>
            <a:ext cx="10269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trier les données et explorez le menu contextuel mentionné ci-dessous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7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280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2025-02-26T09:02:33Z</dcterms:modified>
</cp:coreProperties>
</file>