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1727" y="2374288"/>
            <a:ext cx="8708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Formes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</a:t>
            </a:r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ormales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0996" y="2320433"/>
            <a:ext cx="8708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Formes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</a:t>
            </a:r>
            <a:r>
              <a:rPr lang="en-US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ormales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08" y="1443542"/>
            <a:ext cx="3677920" cy="1835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378" y="3768038"/>
            <a:ext cx="4739883" cy="2894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012" y="3768038"/>
            <a:ext cx="458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Visualisez les tables dans l’espace modèle.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75008" y="801371"/>
            <a:ext cx="6525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Vérifiez que la table </a:t>
            </a:r>
            <a:r>
              <a:rPr lang="fr-FR" sz="2000" b="1" dirty="0"/>
              <a:t>Sales</a:t>
            </a:r>
            <a:r>
              <a:rPr lang="fr-FR" sz="2000" dirty="0"/>
              <a:t> correspond à la structure attendue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23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2" y="2509133"/>
            <a:ext cx="5745365" cy="2934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049" y="712920"/>
            <a:ext cx="113005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 : Ce laboratoire utilise le fichier Customers.xlsx situé dans le dossier </a:t>
            </a:r>
            <a:r>
              <a:rPr lang="fr-FR" sz="2000" b="1" dirty="0" err="1"/>
              <a:t>resources</a:t>
            </a:r>
            <a:r>
              <a:rPr lang="fr-FR" sz="2000" b="1" dirty="0"/>
              <a:t>\Advanced </a:t>
            </a:r>
            <a:r>
              <a:rPr lang="fr-FR" sz="2000" dirty="0"/>
              <a:t>Transformations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91049" y="1451734"/>
            <a:ext cx="112042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Chargez le fichier </a:t>
            </a:r>
            <a:r>
              <a:rPr lang="fr-FR" sz="2000" b="1" dirty="0"/>
              <a:t>Customers.xlsx</a:t>
            </a:r>
            <a:r>
              <a:rPr lang="fr-FR" sz="2000" dirty="0"/>
              <a:t> dans l'éditeur de requêtes. Le classeur contient cinq exemples de violations de la forme normale.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006" y="752709"/>
            <a:ext cx="2481770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the first table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1NF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9" y="1227896"/>
            <a:ext cx="4169114" cy="2003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259" y="3536579"/>
            <a:ext cx="10975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Commencez avec la colonne </a:t>
            </a:r>
            <a:r>
              <a:rPr lang="fr-FR" sz="2000" b="1" dirty="0"/>
              <a:t>Locations</a:t>
            </a:r>
            <a:r>
              <a:rPr lang="fr-FR" sz="2000" dirty="0"/>
              <a:t> en effectuant un </a:t>
            </a:r>
            <a:r>
              <a:rPr lang="fr-FR" sz="2000" b="1" dirty="0"/>
              <a:t>Fractionner la colonne</a:t>
            </a:r>
            <a:r>
              <a:rPr lang="fr-FR" sz="2000" dirty="0"/>
              <a:t> avec la virgule comme délimiteur.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7259" y="4371865"/>
            <a:ext cx="5065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Le fractionnement conservera les deux parties.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71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6030"/>
          <a:stretch/>
        </p:blipFill>
        <p:spPr bwMode="auto">
          <a:xfrm>
            <a:off x="403442" y="1357793"/>
            <a:ext cx="6794880" cy="4733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Oval 9"/>
          <p:cNvSpPr/>
          <p:nvPr/>
        </p:nvSpPr>
        <p:spPr>
          <a:xfrm>
            <a:off x="1296948" y="2111809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79195" y="3082361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85536" y="4480908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005" y="695527"/>
            <a:ext cx="10771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Dans les </a:t>
            </a:r>
            <a:r>
              <a:rPr lang="fr-FR" sz="2000" b="1" dirty="0"/>
              <a:t>options avancées</a:t>
            </a:r>
            <a:r>
              <a:rPr lang="fr-FR" sz="2000" dirty="0"/>
              <a:t>, choisissez </a:t>
            </a:r>
            <a:r>
              <a:rPr lang="fr-FR" sz="2000" b="1" dirty="0"/>
              <a:t>Fractionner par ligne</a:t>
            </a:r>
            <a:r>
              <a:rPr lang="fr-FR" sz="2000" dirty="0"/>
              <a:t> au lieu de </a:t>
            </a:r>
            <a:r>
              <a:rPr lang="fr-FR" sz="2000" b="1" dirty="0"/>
              <a:t>Fractionner par colonne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98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98" y="1474675"/>
            <a:ext cx="4551067" cy="3255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005" y="709001"/>
            <a:ext cx="98911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Vérifiez que la requête a cette forme conforme à la première forme normale (</a:t>
            </a:r>
            <a:r>
              <a:rPr lang="fr-FR" sz="2000" b="1" dirty="0"/>
              <a:t>1NF</a:t>
            </a:r>
            <a:r>
              <a:rPr lang="fr-FR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621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953504"/>
            <a:ext cx="1034715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Effectuez la même opération de fractionnement sur la colonne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Dupliquez la table 1NF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renommez-la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Supprimez toutes les colonnes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sauf la colonne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Ajoutez une colonne d'index basée sur 0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utilisant la fonctionnalité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en-US" sz="2000" dirty="0" smtClean="0">
                <a:latin typeface="Arial" panose="020B0604020202020204" pitchFamily="34" charset="0"/>
              </a:rPr>
              <a:t>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 d'index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l'onglet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Ajouter une colonne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Déplacez la colonne d'index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première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Retournez à la table 1NF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ajoutez une colonne d’index de la même manière. </a:t>
            </a:r>
          </a:p>
        </p:txBody>
      </p:sp>
    </p:spTree>
    <p:extLst>
      <p:ext uri="{BB962C8B-B14F-4D97-AF65-F5344CB8AC3E}">
        <p14:creationId xmlns:p14="http://schemas.microsoft.com/office/powerpoint/2010/main" val="114452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3" y="863726"/>
            <a:ext cx="6039541" cy="2532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94177" y="3679251"/>
            <a:ext cx="9375464" cy="2375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>
              <a:lnSpc>
                <a:spcPct val="107000"/>
              </a:lnSpc>
              <a:spcAft>
                <a:spcPts val="800"/>
              </a:spcAft>
            </a:pPr>
            <a:r>
              <a:rPr lang="fr-FR" sz="20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quatrième forme normale non respectée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2000" dirty="0" smtClean="0">
                <a:latin typeface="Arial" panose="020B0604020202020204" pitchFamily="34" charset="0"/>
              </a:rPr>
              <a:t>Supprimez la table </a:t>
            </a:r>
            <a:r>
              <a:rPr lang="fr-FR" altLang="en-US" sz="2000" b="1" dirty="0" smtClean="0">
                <a:latin typeface="Arial" panose="020B0604020202020204" pitchFamily="34" charset="0"/>
              </a:rPr>
              <a:t>1NF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2000" dirty="0" smtClean="0">
                <a:latin typeface="Arial" panose="020B0604020202020204" pitchFamily="34" charset="0"/>
              </a:rPr>
              <a:t>Dupliquez la table Sales et renommez la nouvelle table </a:t>
            </a:r>
            <a:r>
              <a:rPr lang="fr-FR" altLang="en-US" sz="2000" b="1" dirty="0" err="1" smtClean="0">
                <a:latin typeface="Arial" panose="020B0604020202020204" pitchFamily="34" charset="0"/>
              </a:rPr>
              <a:t>Customers</a:t>
            </a:r>
            <a:endParaRPr lang="fr-FR" altLang="en-US" sz="2000" dirty="0" smtClean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2000" dirty="0" smtClean="0">
                <a:latin typeface="Arial" panose="020B0604020202020204" pitchFamily="34" charset="0"/>
              </a:rPr>
              <a:t>Gardez uniquement la colonne</a:t>
            </a:r>
            <a:r>
              <a:rPr lang="fr-FR" altLang="en-US" sz="2000" b="1" dirty="0" smtClean="0">
                <a:latin typeface="Arial" panose="020B0604020202020204" pitchFamily="34" charset="0"/>
              </a:rPr>
              <a:t> Customer</a:t>
            </a:r>
            <a:r>
              <a:rPr lang="fr-FR" altLang="en-US" sz="2000" dirty="0" smtClean="0">
                <a:latin typeface="Arial" panose="020B0604020202020204" pitchFamily="34" charset="0"/>
              </a:rPr>
              <a:t> et </a:t>
            </a:r>
            <a:r>
              <a:rPr lang="fr-FR" altLang="en-US" sz="2000" b="1" dirty="0" smtClean="0">
                <a:latin typeface="Arial" panose="020B0604020202020204" pitchFamily="34" charset="0"/>
              </a:rPr>
              <a:t>supprimez le reste</a:t>
            </a:r>
            <a:endParaRPr lang="fr-FR" altLang="en-US" sz="2000" dirty="0" smtClean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2000" dirty="0" smtClean="0">
                <a:latin typeface="Arial" panose="020B0604020202020204" pitchFamily="34" charset="0"/>
              </a:rPr>
              <a:t>Supprimez les doublons dans la colonne </a:t>
            </a:r>
            <a:r>
              <a:rPr lang="fr-FR" altLang="en-US" sz="2000" b="1" dirty="0" smtClean="0">
                <a:latin typeface="Arial" panose="020B0604020202020204" pitchFamily="34" charset="0"/>
              </a:rPr>
              <a:t>Customer</a:t>
            </a:r>
            <a:r>
              <a:rPr lang="fr-FR" altLang="en-US" sz="2000" dirty="0" smtClean="0">
                <a:latin typeface="Arial" panose="020B0604020202020204" pitchFamily="34" charset="0"/>
              </a:rPr>
              <a:t> et ajoutez une colonne d’index </a:t>
            </a:r>
          </a:p>
          <a:p>
            <a:pPr marL="171450">
              <a:lnSpc>
                <a:spcPct val="107000"/>
              </a:lnSpc>
              <a:spcAft>
                <a:spcPts val="800"/>
              </a:spcAft>
            </a:pPr>
            <a:r>
              <a:rPr lang="fr-FR" sz="20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7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3" y="1324148"/>
            <a:ext cx="3474720" cy="128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" t="5491" r="-1"/>
          <a:stretch/>
        </p:blipFill>
        <p:spPr bwMode="auto">
          <a:xfrm>
            <a:off x="295403" y="3318359"/>
            <a:ext cx="5922645" cy="3301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0005" y="275392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Renommez la table </a:t>
            </a:r>
            <a:r>
              <a:rPr lang="fr-FR" sz="2000" b="1" dirty="0"/>
              <a:t>1NF</a:t>
            </a:r>
            <a:r>
              <a:rPr lang="fr-FR" sz="2000" dirty="0"/>
              <a:t> en </a:t>
            </a:r>
            <a:r>
              <a:rPr lang="fr-FR" sz="2000" b="1" dirty="0"/>
              <a:t>Sales </a:t>
            </a:r>
            <a:r>
              <a:rPr lang="fr-FR" sz="2000" dirty="0"/>
              <a:t>et ajoutez une colonne conditionnelle </a:t>
            </a:r>
            <a:r>
              <a:rPr lang="fr-FR" sz="2000" b="1" dirty="0"/>
              <a:t>Customer ID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95403" y="779910"/>
            <a:ext cx="6731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Répétez la même opération pour créer une requête </a:t>
            </a:r>
            <a:r>
              <a:rPr lang="fr-FR" sz="2000" b="1" dirty="0"/>
              <a:t>Locations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757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7790"/>
          <a:stretch/>
        </p:blipFill>
        <p:spPr bwMode="auto">
          <a:xfrm>
            <a:off x="220006" y="1319788"/>
            <a:ext cx="5777865" cy="213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674" y="681992"/>
            <a:ext cx="6287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Ajoutez également une colonne conditionnelle </a:t>
            </a:r>
            <a:r>
              <a:rPr lang="fr-FR" sz="2000" b="1" dirty="0"/>
              <a:t>Location ID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8216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292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2025-02-26T09:21:47Z</dcterms:modified>
</cp:coreProperties>
</file>