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06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399" y="2422187"/>
            <a:ext cx="4968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6097" y="2362242"/>
            <a:ext cx="42089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6" y="1413153"/>
            <a:ext cx="4928947" cy="428159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842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Maintenant, notez que l'histogramme change de structure, il affiche désormais tous les continents.</a:t>
            </a:r>
          </a:p>
        </p:txBody>
      </p:sp>
    </p:spTree>
    <p:extLst>
      <p:ext uri="{BB962C8B-B14F-4D97-AF65-F5344CB8AC3E}">
        <p14:creationId xmlns:p14="http://schemas.microsoft.com/office/powerpoint/2010/main" val="414788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386" y="799917"/>
            <a:ext cx="10987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supprimer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 possible,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devrez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moins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panneau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40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058" y="2930148"/>
            <a:ext cx="5200650" cy="3032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97306" y="892024"/>
            <a:ext cx="10984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 laboratoire utilise le fichier gdp.xlsx situé dans le dossier</a:t>
            </a:r>
            <a:r>
              <a:rPr lang="fr-FR" sz="2000" b="1" dirty="0"/>
              <a:t> </a:t>
            </a:r>
            <a:r>
              <a:rPr lang="fr-FR" sz="2000" b="1" dirty="0" err="1"/>
              <a:t>resources</a:t>
            </a:r>
            <a:r>
              <a:rPr lang="fr-FR" sz="2000" b="1" dirty="0"/>
              <a:t>\</a:t>
            </a:r>
            <a:r>
              <a:rPr lang="fr-FR" sz="2000" b="1" dirty="0" err="1"/>
              <a:t>Drillthrough</a:t>
            </a:r>
            <a:r>
              <a:rPr lang="fr-FR" sz="2000" b="1" dirty="0"/>
              <a:t> </a:t>
            </a:r>
            <a:r>
              <a:rPr lang="fr-FR" sz="2000" dirty="0"/>
              <a:t>and </a:t>
            </a:r>
            <a:r>
              <a:rPr lang="fr-FR" sz="2000" b="1" dirty="0" err="1"/>
              <a:t>Filter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7305" y="1435373"/>
            <a:ext cx="10723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Naviguez jusqu'à l'emplacement du fichier gdp.xlsx et chargez les deux tables </a:t>
            </a:r>
            <a:r>
              <a:rPr lang="fr-FR" sz="2000" b="1" dirty="0"/>
              <a:t>continent</a:t>
            </a:r>
            <a:r>
              <a:rPr lang="fr-FR" sz="2000" dirty="0"/>
              <a:t> et </a:t>
            </a:r>
            <a:r>
              <a:rPr lang="fr-FR" sz="2000" b="1" dirty="0" err="1"/>
              <a:t>gdp</a:t>
            </a:r>
            <a:r>
              <a:rPr lang="fr-FR" sz="2000" b="1" dirty="0"/>
              <a:t> 2018</a:t>
            </a:r>
            <a:r>
              <a:rPr lang="fr-FR" sz="2000" dirty="0"/>
              <a:t> au niveau de l'éditeur de requêtes.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7305" y="2233681"/>
            <a:ext cx="673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Vérifiez que la relation entre </a:t>
            </a:r>
            <a:r>
              <a:rPr lang="fr-FR" sz="2000" b="1" dirty="0"/>
              <a:t>continent</a:t>
            </a:r>
            <a:r>
              <a:rPr lang="fr-FR" sz="2000" dirty="0"/>
              <a:t> et </a:t>
            </a:r>
            <a:r>
              <a:rPr lang="fr-FR" sz="2000" b="1" dirty="0" err="1"/>
              <a:t>gdp</a:t>
            </a:r>
            <a:r>
              <a:rPr lang="fr-FR" sz="2000" b="1" dirty="0"/>
              <a:t> 2018</a:t>
            </a:r>
            <a:r>
              <a:rPr lang="fr-FR" sz="2000" dirty="0"/>
              <a:t> est établie.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85" y="889483"/>
            <a:ext cx="11447187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Ajoutez un visuel </a:t>
            </a:r>
            <a:r>
              <a:rPr lang="fr-FR" sz="2000" b="1" dirty="0"/>
              <a:t>Histogramme en colonnes groupées</a:t>
            </a:r>
            <a:r>
              <a:rPr lang="fr-FR" sz="2000" dirty="0"/>
              <a:t> à la scène et faites glisser </a:t>
            </a:r>
            <a:r>
              <a:rPr lang="fr-FR" sz="2000" b="1" dirty="0" err="1"/>
              <a:t>ContinentName</a:t>
            </a:r>
            <a:r>
              <a:rPr lang="fr-FR" sz="2000" dirty="0"/>
              <a:t> et </a:t>
            </a:r>
            <a:r>
              <a:rPr lang="fr-FR" sz="2000" b="1" dirty="0" err="1"/>
              <a:t>gdp</a:t>
            </a:r>
            <a:r>
              <a:rPr lang="fr-FR" sz="2000" dirty="0"/>
              <a:t> vers les propriétés </a:t>
            </a:r>
            <a:r>
              <a:rPr lang="fr-FR" sz="2000" b="1" dirty="0"/>
              <a:t>Axe</a:t>
            </a:r>
            <a:r>
              <a:rPr lang="fr-FR" sz="2000" dirty="0"/>
              <a:t> et </a:t>
            </a:r>
            <a:r>
              <a:rPr lang="fr-FR" sz="2000" b="1" dirty="0"/>
              <a:t>Valeurs</a:t>
            </a:r>
            <a:r>
              <a:rPr lang="fr-FR" sz="2000" dirty="0"/>
              <a:t> respectivement.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41" y="1734548"/>
            <a:ext cx="4748202" cy="465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33" y="1508031"/>
            <a:ext cx="5071110" cy="452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771708"/>
            <a:ext cx="1043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America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America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droit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Grouper les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7" y="1510098"/>
            <a:ext cx="3904877" cy="2568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2526" y="3633537"/>
            <a:ext cx="3442238" cy="445168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54" y="1510097"/>
            <a:ext cx="4243791" cy="17749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79333" y="2413000"/>
            <a:ext cx="2116667" cy="149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8553" y="797283"/>
            <a:ext cx="1116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l'ajout d'un nouveau champ au niveau de la table </a:t>
            </a:r>
            <a:r>
              <a:rPr lang="fr-FR" sz="2000" b="1" dirty="0"/>
              <a:t>Continent</a:t>
            </a:r>
            <a:r>
              <a:rPr lang="fr-FR" sz="2000" dirty="0"/>
              <a:t>, renommez-le en </a:t>
            </a:r>
            <a:r>
              <a:rPr lang="fr-FR" sz="2000" b="1" dirty="0" err="1"/>
              <a:t>America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4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/>
          <a:stretch/>
        </p:blipFill>
        <p:spPr bwMode="auto">
          <a:xfrm>
            <a:off x="4411133" y="1371843"/>
            <a:ext cx="6353627" cy="4585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8" y="1260972"/>
            <a:ext cx="2572109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64386" y="729477"/>
            <a:ext cx="10663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Faites un clic droit sur le champ nouvellement ajouté et appliquez </a:t>
            </a:r>
            <a:r>
              <a:rPr lang="fr-FR" sz="2000" b="1" dirty="0"/>
              <a:t>Modifier les groupes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9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10" y="1937756"/>
            <a:ext cx="5156264" cy="46154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678" y="737427"/>
            <a:ext cx="1144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Remplacez le champ </a:t>
            </a:r>
            <a:r>
              <a:rPr lang="fr-FR" sz="2000" b="1" dirty="0" err="1"/>
              <a:t>ContainsName</a:t>
            </a:r>
            <a:r>
              <a:rPr lang="fr-FR" sz="2000" dirty="0"/>
              <a:t> par le nouveau champ </a:t>
            </a:r>
            <a:r>
              <a:rPr lang="fr-FR" sz="2000" b="1" dirty="0" err="1"/>
              <a:t>ContainsName</a:t>
            </a:r>
            <a:r>
              <a:rPr lang="fr-FR" sz="2000" b="1" dirty="0"/>
              <a:t>(Groupes)</a:t>
            </a:r>
            <a:r>
              <a:rPr lang="fr-FR" sz="2000" dirty="0"/>
              <a:t> qui s'appelle maintenant </a:t>
            </a:r>
            <a:r>
              <a:rPr lang="fr-FR" sz="2000" b="1" dirty="0" err="1"/>
              <a:t>America</a:t>
            </a:r>
            <a:r>
              <a:rPr lang="fr-FR" sz="2000" dirty="0"/>
              <a:t> au niveau de l'histogramme et observez le changement dans la présentation des données.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1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8" y="1501968"/>
            <a:ext cx="4154480" cy="434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6053" y="729477"/>
            <a:ext cx="11032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Modifiez les groupes </a:t>
            </a:r>
            <a:r>
              <a:rPr lang="fr-FR" sz="2000" b="1" dirty="0" err="1"/>
              <a:t>ContainsName</a:t>
            </a:r>
            <a:r>
              <a:rPr lang="fr-FR" sz="2000" b="1" dirty="0"/>
              <a:t>(Groupes)</a:t>
            </a:r>
            <a:r>
              <a:rPr lang="fr-FR" sz="2000" dirty="0"/>
              <a:t> en faisant un clic droit dessus et en cliquant sur </a:t>
            </a:r>
            <a:r>
              <a:rPr lang="fr-FR" sz="2000" b="1" dirty="0"/>
              <a:t>Modifier les groupes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84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3" y="1940805"/>
            <a:ext cx="7059010" cy="13717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348" y="2694311"/>
            <a:ext cx="3651871" cy="618285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4804" y="790046"/>
            <a:ext cx="10365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le type de groupe affiche seulement une option, à savoir </a:t>
            </a:r>
            <a:r>
              <a:rPr lang="fr-FR" sz="2000" b="1" dirty="0"/>
              <a:t>Liste uniquement</a:t>
            </a:r>
            <a:r>
              <a:rPr lang="fr-FR" sz="2000" dirty="0"/>
              <a:t>, bien qu'il s'agisse d'une liste déroulante, et cela est dû au fait que le champ de regroupement est non numérique. Notez également que l'option est désactivée.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3348" y="3531101"/>
            <a:ext cx="10645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Afrique</a:t>
            </a:r>
            <a:r>
              <a:rPr lang="fr-FR" sz="2000" dirty="0"/>
              <a:t> dans le panneau de gauche et cliquez sur le bouton </a:t>
            </a:r>
            <a:r>
              <a:rPr lang="fr-FR" sz="2000" b="1" dirty="0"/>
              <a:t>Grouper</a:t>
            </a:r>
            <a:r>
              <a:rPr lang="fr-FR" sz="2000" dirty="0"/>
              <a:t>, gardez le nom </a:t>
            </a:r>
            <a:r>
              <a:rPr lang="fr-FR" sz="2000" b="1" dirty="0"/>
              <a:t>Afrique</a:t>
            </a:r>
            <a:r>
              <a:rPr lang="fr-FR" sz="2000" dirty="0"/>
              <a:t> dans le nouveau groupe.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13347" y="4328623"/>
            <a:ext cx="10775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maintenant un groupe qui correspond à chaque continent pour représenter le reste des continents au même niveau de l'histogramme.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320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2025-02-26T15:41:17Z</dcterms:modified>
</cp:coreProperties>
</file>