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63" r:id="rId5"/>
    <p:sldId id="259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5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42608" y="1697143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</a:t>
            </a:r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measures et les </a:t>
            </a:r>
            <a:r>
              <a:rPr lang="en-US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colonnes</a:t>
            </a:r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calculées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252" y="1636412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Les </a:t>
            </a:r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measures et les </a:t>
            </a:r>
            <a:r>
              <a:rPr lang="en-US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colonnes</a:t>
            </a:r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calculées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36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24" y="1738191"/>
            <a:ext cx="2534004" cy="1924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632" y="1738191"/>
            <a:ext cx="4216351" cy="4758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7867" y="725545"/>
            <a:ext cx="108398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Cette démo utilise la table </a:t>
            </a:r>
            <a:r>
              <a:rPr lang="fr-FR" sz="2000" b="1" dirty="0"/>
              <a:t>FactSales</a:t>
            </a:r>
            <a:r>
              <a:rPr lang="fr-FR" sz="2000" dirty="0"/>
              <a:t> de la base de données </a:t>
            </a:r>
            <a:r>
              <a:rPr lang="fr-FR" sz="2000" b="1" dirty="0"/>
              <a:t>Sales</a:t>
            </a:r>
            <a:r>
              <a:rPr lang="fr-FR" sz="2000" dirty="0"/>
              <a:t> pour démontrer la différence entre la création d'une colonne calculée et une mesure.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9610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36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637" y="2055134"/>
            <a:ext cx="3123451" cy="1065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1" t="1" r="-5407" b="-5407"/>
          <a:stretch/>
        </p:blipFill>
        <p:spPr>
          <a:xfrm>
            <a:off x="1868637" y="4509577"/>
            <a:ext cx="5058481" cy="428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8637" y="5236014"/>
            <a:ext cx="4690723" cy="27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9547" y="2006227"/>
            <a:ext cx="1213856" cy="1974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0207" y="1984796"/>
            <a:ext cx="2514951" cy="44869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7190207" y="5041232"/>
            <a:ext cx="2514951" cy="194782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190207" y="5686552"/>
            <a:ext cx="2514951" cy="194782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689" y="776710"/>
            <a:ext cx="10463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une colonne appelée </a:t>
            </a:r>
            <a:r>
              <a:rPr lang="fr-FR" sz="2000" b="1" dirty="0" err="1"/>
              <a:t>SalesAmount</a:t>
            </a:r>
            <a:r>
              <a:rPr lang="fr-FR" sz="2000" dirty="0"/>
              <a:t> = FactSales[</a:t>
            </a:r>
            <a:r>
              <a:rPr lang="fr-FR" sz="2000" dirty="0" err="1"/>
              <a:t>SalesQuantity</a:t>
            </a:r>
            <a:r>
              <a:rPr lang="fr-FR" sz="2000" dirty="0"/>
              <a:t>] * FactSales[</a:t>
            </a:r>
            <a:r>
              <a:rPr lang="fr-FR" sz="2000" dirty="0" err="1"/>
              <a:t>UnitPrice</a:t>
            </a:r>
            <a:r>
              <a:rPr lang="fr-FR" sz="2000" dirty="0"/>
              <a:t>]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30689" y="1259478"/>
            <a:ext cx="104116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une colonne appelée </a:t>
            </a:r>
            <a:r>
              <a:rPr lang="fr-FR" sz="2000" b="1" dirty="0" err="1"/>
              <a:t>TotalCost</a:t>
            </a:r>
            <a:r>
              <a:rPr lang="fr-FR" sz="2000" dirty="0"/>
              <a:t> = FactSales[</a:t>
            </a:r>
            <a:r>
              <a:rPr lang="fr-FR" sz="2000" dirty="0" err="1"/>
              <a:t>SalesQuantity</a:t>
            </a:r>
            <a:r>
              <a:rPr lang="fr-FR" sz="2000" dirty="0"/>
              <a:t>] - FactSales[</a:t>
            </a:r>
            <a:r>
              <a:rPr lang="fr-FR" sz="2000" dirty="0" err="1"/>
              <a:t>UnitCost</a:t>
            </a:r>
            <a:r>
              <a:rPr lang="fr-FR" sz="2000" dirty="0"/>
              <a:t>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36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03" y="1424757"/>
            <a:ext cx="4279467" cy="94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03" y="2599374"/>
            <a:ext cx="5982535" cy="2953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11903" y="2930371"/>
            <a:ext cx="10127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Profit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SalesAmount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-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TotalCost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03" y="3363750"/>
            <a:ext cx="3850533" cy="252375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1903" y="4380465"/>
            <a:ext cx="3850533" cy="39704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5024" y="756183"/>
            <a:ext cx="99215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la mesure </a:t>
            </a:r>
            <a:r>
              <a:rPr lang="fr-FR" sz="2000" b="1" dirty="0" err="1"/>
              <a:t>TotalProfit</a:t>
            </a:r>
            <a:r>
              <a:rPr lang="fr-FR" sz="2000" dirty="0"/>
              <a:t> au niveau de la table </a:t>
            </a:r>
            <a:r>
              <a:rPr lang="fr-FR" sz="2000" b="1" dirty="0"/>
              <a:t>FactSales</a:t>
            </a:r>
            <a:r>
              <a:rPr lang="fr-FR" sz="2000" dirty="0"/>
              <a:t> qui calcule le profit total 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295024" y="6192794"/>
            <a:ext cx="92546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l'utilisation de la fonction </a:t>
            </a:r>
            <a:r>
              <a:rPr lang="fr-FR" sz="2000" b="1" dirty="0"/>
              <a:t>SUM</a:t>
            </a:r>
            <a:r>
              <a:rPr lang="fr-FR" sz="2000" dirty="0"/>
              <a:t> pour agréger les données.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1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36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90743" y="1360504"/>
            <a:ext cx="938132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 Measure =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SalesAmount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]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SUM(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FactSales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[ </a:t>
            </a:r>
            <a:r>
              <a:rPr lang="en-US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TotalCost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]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43" y="1955642"/>
            <a:ext cx="4124325" cy="4314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37325" y="776104"/>
            <a:ext cx="86398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la mesure prend uniquement en compte les agrégations. Par exemple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217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325" y="174503"/>
            <a:ext cx="436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Mesures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et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colonnes</a:t>
            </a:r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lang="en-US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calculées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70" y="2197183"/>
            <a:ext cx="4641802" cy="4174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65" y="2243384"/>
            <a:ext cx="3529703" cy="41283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4388" y="4180114"/>
            <a:ext cx="343759" cy="37126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4387" y="5370667"/>
            <a:ext cx="3327592" cy="933880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37325" y="710345"/>
            <a:ext cx="120919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que la mesure n'apparaît pas comme une colonne calculée car la portée diffère dans les deux cas.</a:t>
            </a:r>
          </a:p>
        </p:txBody>
      </p:sp>
      <p:sp>
        <p:nvSpPr>
          <p:cNvPr id="8" name="Rectangle 7"/>
          <p:cNvSpPr/>
          <p:nvPr/>
        </p:nvSpPr>
        <p:spPr>
          <a:xfrm>
            <a:off x="237324" y="1196936"/>
            <a:ext cx="116842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Retournez sur la scène, ajoutez une visualisation de type Table et ajoutez </a:t>
            </a:r>
            <a:r>
              <a:rPr lang="fr-FR" sz="2000" b="1" dirty="0" err="1"/>
              <a:t>Year</a:t>
            </a:r>
            <a:r>
              <a:rPr lang="fr-FR" sz="2000" dirty="0"/>
              <a:t> et </a:t>
            </a:r>
            <a:r>
              <a:rPr lang="fr-FR" sz="2000" b="1" dirty="0" err="1"/>
              <a:t>MonthName</a:t>
            </a:r>
            <a:r>
              <a:rPr lang="fr-FR" sz="2000" dirty="0"/>
              <a:t> respectivement ainsi que </a:t>
            </a:r>
            <a:r>
              <a:rPr lang="fr-FR" sz="2000" b="1" dirty="0"/>
              <a:t>Total Profit </a:t>
            </a:r>
            <a:r>
              <a:rPr lang="fr-FR" sz="2000" dirty="0"/>
              <a:t>dans le paramètre Colonnes et observez le changement de la visualisation.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736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206</Words>
  <Application>Microsoft Office PowerPoint</Application>
  <PresentationFormat>Widescreen</PresentationFormat>
  <Paragraphs>21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2025-02-26T16:27:04Z</dcterms:modified>
</cp:coreProperties>
</file>