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6719" y="2215930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ALLEXPECT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ALLSELETED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842" y="216207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ALLEXPECT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ALLSELETED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6076"/>
              </p:ext>
            </p:extLst>
          </p:nvPr>
        </p:nvGraphicFramePr>
        <p:xfrm>
          <a:off x="596131" y="1694579"/>
          <a:ext cx="4159112" cy="44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45">
                  <a:extLst>
                    <a:ext uri="{9D8B030D-6E8A-4147-A177-3AD203B41FA5}">
                      <a16:colId xmlns:a16="http://schemas.microsoft.com/office/drawing/2014/main" val="153739177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4018427555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260793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36018457"/>
                    </a:ext>
                  </a:extLst>
                </a:gridCol>
              </a:tblGrid>
              <a:tr h="1843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323533341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070932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0585155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57122804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17339426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322657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0947947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291721276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701289988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3314529594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40867290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86951806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721350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141"/>
              </p:ext>
            </p:extLst>
          </p:nvPr>
        </p:nvGraphicFramePr>
        <p:xfrm>
          <a:off x="5120679" y="1694579"/>
          <a:ext cx="1244600" cy="381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216434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1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8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22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9592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762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879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984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529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5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057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180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58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055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48817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383" y="702296"/>
            <a:ext cx="9995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démonstration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deux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créées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 pour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raisons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simplicité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" y="2786133"/>
            <a:ext cx="26003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94" y="2786133"/>
            <a:ext cx="8107342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4382" y="848200"/>
            <a:ext cx="9817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relation entre les deux tables basée sur la colonne </a:t>
            </a:r>
            <a:r>
              <a:rPr lang="fr-FR" sz="2000" b="1" dirty="0"/>
              <a:t>ID</a:t>
            </a:r>
            <a:r>
              <a:rPr lang="fr-FR" sz="2000" dirty="0"/>
              <a:t> des deux côtés.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4382" y="1494064"/>
            <a:ext cx="11433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visualisation de type Table à la scène avec les caractéristiques des produits : </a:t>
            </a:r>
            <a:r>
              <a:rPr lang="fr-FR" sz="2000" b="1" dirty="0"/>
              <a:t>Nom</a:t>
            </a:r>
            <a:r>
              <a:rPr lang="fr-FR" sz="2000" dirty="0"/>
              <a:t>, </a:t>
            </a:r>
            <a:r>
              <a:rPr lang="fr-FR" sz="2000" b="1" dirty="0"/>
              <a:t>Couleur</a:t>
            </a:r>
            <a:r>
              <a:rPr lang="fr-FR" sz="2000" dirty="0"/>
              <a:t> et </a:t>
            </a:r>
            <a:r>
              <a:rPr lang="fr-FR" sz="2000" b="1" dirty="0"/>
              <a:t>Taille</a:t>
            </a:r>
            <a:r>
              <a:rPr lang="fr-FR" sz="2000" dirty="0"/>
              <a:t>, avec la somme des ventes comme agrégation.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9" y="1334214"/>
            <a:ext cx="902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FactProduit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Ventes</a:t>
            </a:r>
            <a:r>
              <a:rPr lang="en-US" dirty="0">
                <a:solidFill>
                  <a:srgbClr val="5F5F5F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F5F5F"/>
                </a:solidFill>
                <a:latin typeface="Consolas" panose="020B0609020204030204" pitchFamily="49" charset="0"/>
              </a:rPr>
              <a:t>DimProduit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4" y="2403007"/>
            <a:ext cx="2809875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178" y="764835"/>
            <a:ext cx="9932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mesure nommée </a:t>
            </a:r>
            <a:r>
              <a:rPr lang="fr-FR" sz="2000" b="1" dirty="0"/>
              <a:t>"all" </a:t>
            </a:r>
            <a:r>
              <a:rPr lang="fr-FR" sz="2000" dirty="0"/>
              <a:t>à la table </a:t>
            </a:r>
            <a:r>
              <a:rPr lang="fr-FR" sz="2000" b="1" dirty="0" err="1"/>
              <a:t>FactProduct</a:t>
            </a:r>
            <a:r>
              <a:rPr lang="fr-FR" sz="2000" dirty="0"/>
              <a:t> avec la formule.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9178" y="1750681"/>
            <a:ext cx="388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la mesure à la visualisation.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3062" y="5903042"/>
            <a:ext cx="11088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la mesure </a:t>
            </a:r>
            <a:r>
              <a:rPr lang="fr-FR" sz="2000" b="1" dirty="0"/>
              <a:t>"all" </a:t>
            </a:r>
            <a:r>
              <a:rPr lang="fr-FR" sz="2000" dirty="0"/>
              <a:t>affiche le même résultat que </a:t>
            </a:r>
            <a:r>
              <a:rPr lang="fr-FR" sz="2000" b="1" dirty="0"/>
              <a:t>"Total" </a:t>
            </a:r>
            <a:r>
              <a:rPr lang="fr-FR" sz="2000" dirty="0"/>
              <a:t>et qu'elle élimine le filtre pendant l'opération de calcul de la somme des ventes.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1" y="2038201"/>
            <a:ext cx="4016392" cy="30700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7961" y="1525513"/>
            <a:ext cx="1085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EX COLOR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Sales[Sales]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Products[Color]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3673" y="22105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Blue</a:t>
            </a:r>
            <a:r>
              <a:rPr lang="fr-FR" dirty="0"/>
              <a:t> = 20 + 10 +25 + 40 + 10 +15 + 20 </a:t>
            </a:r>
          </a:p>
          <a:p>
            <a:r>
              <a:rPr lang="fr-FR" b="1" dirty="0"/>
              <a:t>Green</a:t>
            </a:r>
            <a:r>
              <a:rPr lang="fr-FR" dirty="0"/>
              <a:t> = 10 </a:t>
            </a:r>
          </a:p>
          <a:p>
            <a:r>
              <a:rPr lang="fr-FR" b="1" dirty="0" err="1"/>
              <a:t>Red</a:t>
            </a:r>
            <a:r>
              <a:rPr lang="fr-FR" dirty="0"/>
              <a:t> = 10 + 25 + 30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833357"/>
            <a:ext cx="113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nouvelle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nommée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COLOR"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l'application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couleur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0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56" y="1239477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EX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ALLEXCEPT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(Products, Products[Size]))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76658"/>
            <a:ext cx="5515053" cy="338423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760" y="770831"/>
            <a:ext cx="9455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SIZE"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critère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9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550" y="1485165"/>
            <a:ext cx="881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SELECT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ALLSELECTED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(Products))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1" y="1967874"/>
            <a:ext cx="5875480" cy="31072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383" y="671519"/>
            <a:ext cx="11561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place de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SELECT"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qu'elle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opérations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critère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7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" y="1347964"/>
            <a:ext cx="3181794" cy="41153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988" y="746230"/>
            <a:ext cx="8558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scène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 pour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couleurs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2" y="2533693"/>
            <a:ext cx="4997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</a:t>
            </a:r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3486" y="246536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386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2025-02-26T18:50:09Z</dcterms:modified>
</cp:coreProperties>
</file>