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66" r:id="rId14"/>
    <p:sldId id="258" r:id="rId15"/>
  </p:sldIdLst>
  <p:sldSz cx="12192000" cy="6858000"/>
  <p:notesSz cx="6858000" cy="9144000"/>
  <p:defaultTextStyle>
    <a:defPPr>
      <a:defRPr lang="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8" autoAdjust="0"/>
    <p:restoredTop sz="82817" autoAdjust="0"/>
  </p:normalViewPr>
  <p:slideViewPr>
    <p:cSldViewPr snapToGrid="0">
      <p:cViewPr varScale="1">
        <p:scale>
          <a:sx n="93" d="100"/>
          <a:sy n="93" d="100"/>
        </p:scale>
        <p:origin x="1192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BA3B8-9F76-4D81-B71D-76CB85363062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3D03D-12F8-4E91-BBC2-CE3A8631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1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3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7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8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5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4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1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3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1DA4D-20EA-48D2-973C-0311EC3005D6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7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65477" y="1800904"/>
            <a:ext cx="721664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fr" sz="80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L'influenceur clé</a:t>
            </a:r>
            <a:endParaRPr xmlns:a="http://schemas.openxmlformats.org/drawingml/2006/main" lang="en-US" sz="80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65476" y="1715189"/>
            <a:ext cx="721664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fr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La </a:t>
            </a:r>
            <a:r xmlns:a="http://schemas.openxmlformats.org/drawingml/2006/main">
              <a:rPr lang="fr" sz="8000" b="1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clé</a:t>
            </a:r>
            <a:r xmlns:a="http://schemas.openxmlformats.org/drawingml/2006/main">
              <a:rPr lang="fr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​</a:t>
            </a:r>
          </a:p>
          <a:p>
            <a:pPr xmlns:a="http://schemas.openxmlformats.org/drawingml/2006/main" algn="ctr"/>
            <a:r xmlns:a="http://schemas.openxmlformats.org/drawingml/2006/main">
              <a:rPr lang="fr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influenceur</a:t>
            </a:r>
            <a:endParaRPr xmlns:a="http://schemas.openxmlformats.org/drawingml/2006/main" lang="en-US" sz="80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734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1447" y="940594"/>
            <a:ext cx="4696558" cy="258441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23133" y="192505"/>
            <a:ext cx="26765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f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L'influenceur clé</a:t>
            </a:r>
            <a:endParaRPr xmlns:a="http://schemas.openxmlformats.org/drawingml/2006/main"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647627" y="1354412"/>
            <a:ext cx="4572000" cy="4125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812632" y="1925053"/>
            <a:ext cx="5218267" cy="7631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23133" y="527273"/>
            <a:ext cx="6620807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xmlns:a="http://schemas.openxmlformats.org/drawingml/2006/main"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 xmlns:a="http://schemas.openxmlformats.org/drawingml/2006/main">
              <a:rPr kumimoji="0" lang="fr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Rôle dans l'organisation en tant que « consommateur » </a:t>
            </a:r>
            <a:r xmlns:a="http://schemas.openxmlformats.org/drawingml/2006/main">
              <a:rPr kumimoji="0" lang="fr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xmlns:a="http://schemas.openxmlformats.org/drawingml/2006/main"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 xmlns:a="http://schemas.openxmlformats.org/drawingml/2006/main">
              <a:rPr kumimoji="0" lang="fr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Le graphique indique que </a:t>
            </a:r>
            <a:r xmlns:a="http://schemas.openxmlformats.org/drawingml/2006/main">
              <a:rPr kumimoji="0" lang="fr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les consommateurs </a:t>
            </a:r>
            <a:r xmlns:a="http://schemas.openxmlformats.org/drawingml/2006/main">
              <a:rPr kumimoji="0" lang="fr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sont </a:t>
            </a:r>
            <a:r xmlns:a="http://schemas.openxmlformats.org/drawingml/2006/main">
              <a:rPr kumimoji="0" lang="fr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2,57 fois </a:t>
            </a:r>
            <a:r xmlns:a="http://schemas.openxmlformats.org/drawingml/2006/main">
              <a:rPr kumimoji="0" lang="fr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plus susceptibles de donner de mauvaises notes. Le graphique à barres montre que </a:t>
            </a:r>
            <a:r xmlns:a="http://schemas.openxmlformats.org/drawingml/2006/main">
              <a:rPr kumimoji="0" lang="fr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les consommateurs </a:t>
            </a:r>
            <a:r xmlns:a="http://schemas.openxmlformats.org/drawingml/2006/main">
              <a:rPr kumimoji="0" lang="fr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dépassent le pourcentage moyen de mauvaises notes ( </a:t>
            </a:r>
            <a:r xmlns:a="http://schemas.openxmlformats.org/drawingml/2006/main">
              <a:rPr kumimoji="0" lang="fr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5,78 % </a:t>
            </a:r>
            <a:r xmlns:a="http://schemas.openxmlformats.org/drawingml/2006/main">
              <a:rPr kumimoji="0" lang="fr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xmlns:a="http://schemas.openxmlformats.org/drawingml/2006/main"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 xmlns:a="http://schemas.openxmlformats.org/drawingml/2006/main">
              <a:rPr kumimoji="0" lang="fr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Insight </a:t>
            </a:r>
            <a:r xmlns:a="http://schemas.openxmlformats.org/drawingml/2006/main">
              <a:rPr kumimoji="0" lang="fr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 Les consommateurs sont le groupe le plus insatisfait.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xmlns:a="http://schemas.openxmlformats.org/drawingml/2006/main"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 xmlns:a="http://schemas.openxmlformats.org/drawingml/2006/main">
              <a:rPr kumimoji="0" lang="fr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Recommandation </a:t>
            </a:r>
            <a:r xmlns:a="http://schemas.openxmlformats.org/drawingml/2006/main">
              <a:rPr kumimoji="0" lang="fr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: Étudiez leurs défis et donnez la priorité à la résolution de leurs problèmes.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4091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1447" y="940594"/>
            <a:ext cx="4696558" cy="258441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23133" y="192505"/>
            <a:ext cx="26765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f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L'influenceur clé</a:t>
            </a:r>
            <a:endParaRPr xmlns:a="http://schemas.openxmlformats.org/drawingml/2006/main"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338923" y="1340662"/>
            <a:ext cx="996903" cy="8043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338923" y="1340662"/>
            <a:ext cx="996903" cy="11288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449178" y="761302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 xmlns:a="http://schemas.openxmlformats.org/drawingml/2006/main">
              <a:rPr lang="fr" b="1" dirty="0" smtClean="0"/>
              <a:t>Thèmes et tailles d'entreprises </a:t>
            </a:r>
            <a:r xmlns:a="http://schemas.openxmlformats.org/drawingml/2006/main">
              <a:rPr lang="fr" dirty="0" smtClean="0"/>
              <a:t>:</a:t>
            </a:r>
            <a:endParaRPr xmlns:a="http://schemas.openxmlformats.org/drawingml/2006/main" lang="en-US" dirty="0"/>
          </a:p>
          <a:p>
            <a:r xmlns:a="http://schemas.openxmlformats.org/drawingml/2006/main">
              <a:rPr lang="fr" b="1" dirty="0"/>
              <a:t>d'utilisabilité </a:t>
            </a:r>
            <a:r xmlns:a="http://schemas.openxmlformats.org/drawingml/2006/main">
              <a:rPr lang="fr" dirty="0"/>
              <a:t>et </a:t>
            </a:r>
            <a:r xmlns:a="http://schemas.openxmlformats.org/drawingml/2006/main">
              <a:rPr lang="fr" b="1" dirty="0"/>
              <a:t>de sécurité </a:t>
            </a:r>
            <a:r xmlns:a="http://schemas.openxmlformats.org/drawingml/2006/main">
              <a:rPr lang="fr" dirty="0"/>
              <a:t>influencent considérablement les notes faibles ( </a:t>
            </a:r>
            <a:r xmlns:a="http://schemas.openxmlformats.org/drawingml/2006/main">
              <a:rPr lang="fr" b="1" dirty="0"/>
              <a:t>2,55x </a:t>
            </a:r>
            <a:r xmlns:a="http://schemas.openxmlformats.org/drawingml/2006/main">
              <a:rPr lang="fr" dirty="0"/>
              <a:t>et </a:t>
            </a:r>
            <a:r xmlns:a="http://schemas.openxmlformats.org/drawingml/2006/main">
              <a:rPr lang="fr" b="1" dirty="0"/>
              <a:t>2,09x </a:t>
            </a:r>
            <a:r xmlns:a="http://schemas.openxmlformats.org/drawingml/2006/main">
              <a:rPr lang="fr" dirty="0"/>
              <a:t>, respectivement).</a:t>
            </a:r>
          </a:p>
          <a:p>
            <a:endParaRPr lang="en-US" dirty="0" smtClean="0"/>
          </a:p>
          <a:p>
            <a:r xmlns:a="http://schemas.openxmlformats.org/drawingml/2006/main">
              <a:rPr lang="fr" dirty="0" smtClean="0"/>
              <a:t>Les petites entreprises (&lt; 5 000 employés) sont </a:t>
            </a:r>
            <a:r xmlns:a="http://schemas.openxmlformats.org/drawingml/2006/main">
              <a:rPr lang="fr" b="1" dirty="0" smtClean="0"/>
              <a:t>1,48 fois </a:t>
            </a:r>
            <a:r xmlns:a="http://schemas.openxmlformats.org/drawingml/2006/main">
              <a:rPr lang="fr" dirty="0" smtClean="0"/>
              <a:t>plus susceptibles de donner de mauvaises notes.</a:t>
            </a:r>
          </a:p>
          <a:p>
            <a:endParaRPr lang="en-US" b="1" dirty="0" smtClean="0"/>
          </a:p>
          <a:p>
            <a:r xmlns:a="http://schemas.openxmlformats.org/drawingml/2006/main">
              <a:rPr lang="fr" b="1" dirty="0" smtClean="0"/>
              <a:t>Insight </a:t>
            </a:r>
            <a:r xmlns:a="http://schemas.openxmlformats.org/drawingml/2006/main">
              <a:rPr lang="fr" dirty="0"/>
              <a:t>: La convivialité et la sécurité sont des facteurs d’insatisfaction majeurs, en particulier pour les petites entreprises.</a:t>
            </a:r>
          </a:p>
          <a:p>
            <a:endParaRPr lang="en-US" b="1" dirty="0" smtClean="0"/>
          </a:p>
          <a:p>
            <a:r xmlns:a="http://schemas.openxmlformats.org/drawingml/2006/main">
              <a:rPr lang="fr" b="1" dirty="0" smtClean="0"/>
              <a:t>Recommandation </a:t>
            </a:r>
            <a:r xmlns:a="http://schemas.openxmlformats.org/drawingml/2006/main">
              <a:rPr lang="fr" dirty="0"/>
              <a:t>: Améliorer les aspects de convivialité et de sécurité, en ciblant les petites entreprises.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397147" y="2381484"/>
            <a:ext cx="4938679" cy="4717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5739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1447" y="940594"/>
            <a:ext cx="4696558" cy="258441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23133" y="192505"/>
            <a:ext cx="26765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f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L'influenceur clé</a:t>
            </a:r>
            <a:endParaRPr xmlns:a="http://schemas.openxmlformats.org/drawingml/2006/main"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754532" y="1742860"/>
            <a:ext cx="1581294" cy="13891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323133" y="817829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 xmlns:a="http://schemas.openxmlformats.org/drawingml/2006/main">
              <a:rPr lang="fr" b="1" dirty="0">
                <a:latin typeface="Segoe UI" panose="020B0502040204020203" pitchFamily="34" charset="0"/>
                <a:cs typeface="Segoe UI" panose="020B0502040204020203" pitchFamily="34" charset="0"/>
              </a:rPr>
              <a:t>Régions </a:t>
            </a:r>
            <a:r xmlns:a="http://schemas.openxmlformats.org/drawingml/2006/main">
              <a:rPr lang="fr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xmlns:a="http://schemas.openxmlformats.org/drawingml/2006/main" lvl="1"/>
            <a:r xmlns:a="http://schemas.openxmlformats.org/drawingml/2006/main">
              <a:rPr lang="fr" b="1" dirty="0">
                <a:latin typeface="Segoe UI" panose="020B0502040204020203" pitchFamily="34" charset="0"/>
                <a:cs typeface="Segoe UI" panose="020B0502040204020203" pitchFamily="34" charset="0"/>
              </a:rPr>
              <a:t>La France </a:t>
            </a:r>
            <a:r xmlns:a="http://schemas.openxmlformats.org/drawingml/2006/main">
              <a:rPr lang="fr" dirty="0">
                <a:latin typeface="Segoe UI" panose="020B0502040204020203" pitchFamily="34" charset="0"/>
                <a:cs typeface="Segoe UI" panose="020B0502040204020203" pitchFamily="34" charset="0"/>
              </a:rPr>
              <a:t>a </a:t>
            </a:r>
            <a:r xmlns:a="http://schemas.openxmlformats.org/drawingml/2006/main">
              <a:rPr lang="fr" b="1" dirty="0">
                <a:latin typeface="Segoe UI" panose="020B0502040204020203" pitchFamily="34" charset="0"/>
                <a:cs typeface="Segoe UI" panose="020B0502040204020203" pitchFamily="34" charset="0"/>
              </a:rPr>
              <a:t>1,44 fois </a:t>
            </a:r>
            <a:r xmlns:a="http://schemas.openxmlformats.org/drawingml/2006/main">
              <a:rPr lang="fr" dirty="0">
                <a:latin typeface="Segoe UI" panose="020B0502040204020203" pitchFamily="34" charset="0"/>
                <a:cs typeface="Segoe UI" panose="020B0502040204020203" pitchFamily="34" charset="0"/>
              </a:rPr>
              <a:t>plus de chances d’obtenir de mauvaises notes.</a:t>
            </a:r>
          </a:p>
          <a:p>
            <a:pPr xmlns:a="http://schemas.openxmlformats.org/drawingml/2006/main" lvl="1"/>
            <a:r xmlns:a="http://schemas.openxmlformats.org/drawingml/2006/main">
              <a:rPr lang="fr" b="1" dirty="0">
                <a:latin typeface="Segoe UI" panose="020B0502040204020203" pitchFamily="34" charset="0"/>
                <a:cs typeface="Segoe UI" panose="020B0502040204020203" pitchFamily="34" charset="0"/>
              </a:rPr>
              <a:t>Aperçu </a:t>
            </a:r>
            <a:r xmlns:a="http://schemas.openxmlformats.org/drawingml/2006/main">
              <a:rPr lang="fr" dirty="0">
                <a:latin typeface="Segoe UI" panose="020B0502040204020203" pitchFamily="34" charset="0"/>
                <a:cs typeface="Segoe UI" panose="020B0502040204020203" pitchFamily="34" charset="0"/>
              </a:rPr>
              <a:t>: L’insatisfaction régionale peut être liée à des facteurs localisés </a:t>
            </a:r>
            <a:r xmlns:a="http://schemas.openxmlformats.org/drawingml/2006/main">
              <a:rPr lang="fr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lvl="1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xmlns:a="http://schemas.openxmlformats.org/drawingml/2006/main" lvl="1"/>
            <a:r xmlns:a="http://schemas.openxmlformats.org/drawingml/2006/main">
              <a:rPr lang="fr" b="1" dirty="0">
                <a:latin typeface="Segoe UI" panose="020B0502040204020203" pitchFamily="34" charset="0"/>
                <a:cs typeface="Segoe UI" panose="020B0502040204020203" pitchFamily="34" charset="0"/>
              </a:rPr>
              <a:t>Recommandation </a:t>
            </a:r>
            <a:r xmlns:a="http://schemas.openxmlformats.org/drawingml/2006/main">
              <a:rPr lang="fr" dirty="0">
                <a:latin typeface="Segoe UI" panose="020B0502040204020203" pitchFamily="34" charset="0"/>
                <a:cs typeface="Segoe UI" panose="020B0502040204020203" pitchFamily="34" charset="0"/>
              </a:rPr>
              <a:t>: Enquêter et répondre </a:t>
            </a:r>
            <a:r xmlns:a="http://schemas.openxmlformats.org/drawingml/2006/main">
              <a:rPr lang="fr" dirty="0" smtClean="0">
                <a:latin typeface="Segoe UI" panose="020B0502040204020203" pitchFamily="34" charset="0"/>
                <a:cs typeface="Segoe UI" panose="020B0502040204020203" pitchFamily="34" charset="0"/>
              </a:rPr>
              <a:t>aux préoccupations régionales spécifiques, notamment en France.</a:t>
            </a:r>
            <a:endParaRPr xmlns:a="http://schemas.openxmlformats.org/drawingml/2006/main"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456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26765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f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L'influenceur clé</a:t>
            </a:r>
            <a:endParaRPr xmlns:a="http://schemas.openxmlformats.org/drawingml/2006/main"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23133" y="767180"/>
            <a:ext cx="439324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 xmlns:a="http://schemas.openxmlformats.org/drawingml/2006/main">
              <a:rPr lang="fr" b="1" dirty="0">
                <a:latin typeface="Segoe UI" panose="020B0502040204020203" pitchFamily="34" charset="0"/>
                <a:cs typeface="Segoe UI" panose="020B0502040204020203" pitchFamily="34" charset="0"/>
              </a:rPr>
              <a:t>Analyser les meilleurs segments pour une note élevée</a:t>
            </a:r>
          </a:p>
          <a:p>
            <a:pPr xmlns:a="http://schemas.openxmlformats.org/drawingml/2006/main">
              <a:buFont typeface="Arial" panose="020B0604020202020204" pitchFamily="34" charset="0"/>
              <a:buChar char="•"/>
            </a:pPr>
            <a:r xmlns:a="http://schemas.openxmlformats.org/drawingml/2006/main">
              <a:rPr lang="fr" dirty="0">
                <a:latin typeface="Segoe UI" panose="020B0502040204020203" pitchFamily="34" charset="0"/>
                <a:cs typeface="Segoe UI" panose="020B0502040204020203" pitchFamily="34" charset="0"/>
              </a:rPr>
              <a:t>Les segments sont classés en fonction du pourcentage de notes élevées et de la taille de la population </a:t>
            </a:r>
            <a:r xmlns:a="http://schemas.openxmlformats.org/drawingml/2006/main">
              <a:rPr lang="fr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xmlns:a="http://schemas.openxmlformats.org/drawingml/2006/main">
              <a:buFont typeface="Arial" panose="020B0604020202020204" pitchFamily="34" charset="0"/>
              <a:buChar char="•"/>
            </a:pPr>
            <a:r xmlns:a="http://schemas.openxmlformats.org/drawingml/2006/main">
              <a:rPr lang="fr" b="1" dirty="0">
                <a:latin typeface="Segoe UI" panose="020B0502040204020203" pitchFamily="34" charset="0"/>
                <a:cs typeface="Segoe UI" panose="020B0502040204020203" pitchFamily="34" charset="0"/>
              </a:rPr>
              <a:t>Le segment 1 </a:t>
            </a:r>
            <a:r xmlns:a="http://schemas.openxmlformats.org/drawingml/2006/main">
              <a:rPr lang="fr" dirty="0">
                <a:latin typeface="Segoe UI" panose="020B0502040204020203" pitchFamily="34" charset="0"/>
                <a:cs typeface="Segoe UI" panose="020B0502040204020203" pitchFamily="34" charset="0"/>
              </a:rPr>
              <a:t>(96,7 % de notes élevées, population : 8 031) représente le groupe le plus satisfait, suivi par d'autres segments avec des notes légèrement inférieures (94,7 %-91,0 </a:t>
            </a:r>
            <a:r xmlns:a="http://schemas.openxmlformats.org/drawingml/2006/main">
              <a:rPr lang="fr" dirty="0" smtClean="0">
                <a:latin typeface="Segoe UI" panose="020B0502040204020203" pitchFamily="34" charset="0"/>
                <a:cs typeface="Segoe UI" panose="020B0502040204020203" pitchFamily="34" charset="0"/>
              </a:rPr>
              <a:t>%).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xmlns:a="http://schemas.openxmlformats.org/drawingml/2006/main">
              <a:buFont typeface="Arial" panose="020B0604020202020204" pitchFamily="34" charset="0"/>
              <a:buChar char="•"/>
            </a:pPr>
            <a:r xmlns:a="http://schemas.openxmlformats.org/drawingml/2006/main">
              <a:rPr lang="fr" b="1" dirty="0">
                <a:latin typeface="Segoe UI" panose="020B0502040204020203" pitchFamily="34" charset="0"/>
                <a:cs typeface="Segoe UI" panose="020B0502040204020203" pitchFamily="34" charset="0"/>
              </a:rPr>
              <a:t>Aperçu </a:t>
            </a:r>
            <a:r xmlns:a="http://schemas.openxmlformats.org/drawingml/2006/main">
              <a:rPr lang="fr" dirty="0">
                <a:latin typeface="Segoe UI" panose="020B0502040204020203" pitchFamily="34" charset="0"/>
                <a:cs typeface="Segoe UI" panose="020B0502040204020203" pitchFamily="34" charset="0"/>
              </a:rPr>
              <a:t>: Le segment 1 est le facteur le plus important des notes élevées en raison de sa taille et de son taux de satisfaction élevé </a:t>
            </a:r>
            <a:r xmlns:a="http://schemas.openxmlformats.org/drawingml/2006/main">
              <a:rPr lang="fr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xmlns:a="http://schemas.openxmlformats.org/drawingml/2006/main">
              <a:buFont typeface="Arial" panose="020B0604020202020204" pitchFamily="34" charset="0"/>
              <a:buChar char="•"/>
            </a:pPr>
            <a:r xmlns:a="http://schemas.openxmlformats.org/drawingml/2006/main">
              <a:rPr lang="fr" b="1" dirty="0">
                <a:latin typeface="Segoe UI" panose="020B0502040204020203" pitchFamily="34" charset="0"/>
                <a:cs typeface="Segoe UI" panose="020B0502040204020203" pitchFamily="34" charset="0"/>
              </a:rPr>
              <a:t>Recommandation </a:t>
            </a:r>
            <a:r xmlns:a="http://schemas.openxmlformats.org/drawingml/2006/main">
              <a:rPr lang="fr" dirty="0">
                <a:latin typeface="Segoe UI" panose="020B0502040204020203" pitchFamily="34" charset="0"/>
                <a:cs typeface="Segoe UI" panose="020B0502040204020203" pitchFamily="34" charset="0"/>
              </a:rPr>
              <a:t>: Identifier les caractéristiques de ce segment et reproduire ses conditions dans d’autres groupes.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7011" y="914818"/>
            <a:ext cx="6634556" cy="37537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32600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inimalistic illustration in black and white on a white background with the text 'Thank You' elegantly styled below. The design features simple, clean icons such as a handshake or a ribbon to symbolize gratitude, with a professional and modern aesthetic suitable for a presentation closing slid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16199" y="2162433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fr" sz="9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Merci</a:t>
            </a:r>
            <a:endParaRPr xmlns:a="http://schemas.openxmlformats.org/drawingml/2006/main" lang="en-US" sz="96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90336" y="2217861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fr" sz="9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Merci</a:t>
            </a:r>
            <a:endParaRPr xmlns:a="http://schemas.openxmlformats.org/drawingml/2006/main" lang="en-US" sz="96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127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26765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f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L'influenceur clé</a:t>
            </a:r>
            <a:endParaRPr xmlns:a="http://schemas.openxmlformats.org/drawingml/2006/main"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8135" y="756271"/>
            <a:ext cx="8191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fr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Remarque : </a:t>
            </a:r>
            <a:r xmlns:a="http://schemas.openxmlformats.org/drawingml/2006/main">
              <a:rPr lang="fr" dirty="0" smtClean="0">
                <a:latin typeface="Segoe UI" panose="020B0502040204020203" pitchFamily="34" charset="0"/>
                <a:cs typeface="Segoe UI" panose="020B0502040204020203" pitchFamily="34" charset="0"/>
              </a:rPr>
              <a:t>ce laboratoire est basé sur le fichier Excel customerfeedback.xlsx dans les sources Excel</a:t>
            </a:r>
            <a:endParaRPr xmlns:a="http://schemas.openxmlformats.org/drawingml/2006/main"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7689" y="1417435"/>
            <a:ext cx="4458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fr" dirty="0" smtClean="0">
                <a:latin typeface="Segoe UI" panose="020B0502040204020203" pitchFamily="34" charset="0"/>
                <a:cs typeface="Segoe UI" panose="020B0502040204020203" pitchFamily="34" charset="0"/>
              </a:rPr>
              <a:t>Ajoutez un visuel </a:t>
            </a:r>
            <a:r xmlns:a="http://schemas.openxmlformats.org/drawingml/2006/main">
              <a:rPr lang="fr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d'influenceur clé </a:t>
            </a:r>
            <a:r xmlns:a="http://schemas.openxmlformats.org/drawingml/2006/main">
              <a:rPr lang="fr" dirty="0" smtClean="0">
                <a:latin typeface="Segoe UI" panose="020B0502040204020203" pitchFamily="34" charset="0"/>
                <a:cs typeface="Segoe UI" panose="020B0502040204020203" pitchFamily="34" charset="0"/>
              </a:rPr>
              <a:t>à la scène</a:t>
            </a:r>
            <a:endParaRPr xmlns:a="http://schemas.openxmlformats.org/drawingml/2006/main"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064" y="2078599"/>
            <a:ext cx="3953427" cy="362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833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26765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f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L'influenceur clé</a:t>
            </a:r>
            <a:endParaRPr xmlns:a="http://schemas.openxmlformats.org/drawingml/2006/main"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8135" y="756271"/>
            <a:ext cx="8075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fr" dirty="0" smtClean="0">
                <a:latin typeface="Segoe UI" panose="020B0502040204020203" pitchFamily="34" charset="0"/>
                <a:cs typeface="Segoe UI" panose="020B0502040204020203" pitchFamily="34" charset="0"/>
              </a:rPr>
              <a:t>Nous étudierons l'impact de plusieurs facteurs sur la notation client </a:t>
            </a:r>
            <a:r xmlns:a="http://schemas.openxmlformats.org/drawingml/2006/main">
              <a:rPr lang="fr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élevée </a:t>
            </a:r>
            <a:r xmlns:a="http://schemas.openxmlformats.org/drawingml/2006/main">
              <a:rPr lang="fr" dirty="0" smtClean="0">
                <a:latin typeface="Segoe UI" panose="020B0502040204020203" pitchFamily="34" charset="0"/>
                <a:cs typeface="Segoe UI" panose="020B0502040204020203" pitchFamily="34" charset="0"/>
              </a:rPr>
              <a:t>ou </a:t>
            </a:r>
            <a:r xmlns:a="http://schemas.openxmlformats.org/drawingml/2006/main">
              <a:rPr lang="fr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faible</a:t>
            </a:r>
            <a:endParaRPr xmlns:a="http://schemas.openxmlformats.org/drawingml/2006/main"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647" y="1339083"/>
            <a:ext cx="7645730" cy="36179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05091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138" y="1155560"/>
            <a:ext cx="5684595" cy="55137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/>
          <p:cNvSpPr txBox="1"/>
          <p:nvPr/>
        </p:nvSpPr>
        <p:spPr>
          <a:xfrm>
            <a:off x="323133" y="192505"/>
            <a:ext cx="26765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f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L'influenceur clé</a:t>
            </a:r>
            <a:endParaRPr xmlns:a="http://schemas.openxmlformats.org/drawingml/2006/main"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8135" y="756271"/>
            <a:ext cx="8075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fr" dirty="0" smtClean="0">
                <a:latin typeface="Segoe UI" panose="020B0502040204020203" pitchFamily="34" charset="0"/>
                <a:cs typeface="Segoe UI" panose="020B0502040204020203" pitchFamily="34" charset="0"/>
              </a:rPr>
              <a:t>Nous étudierons l'impact de plusieurs facteurs sur la notation client </a:t>
            </a:r>
            <a:r xmlns:a="http://schemas.openxmlformats.org/drawingml/2006/main">
              <a:rPr lang="fr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élevée </a:t>
            </a:r>
            <a:r xmlns:a="http://schemas.openxmlformats.org/drawingml/2006/main">
              <a:rPr lang="fr" dirty="0" smtClean="0">
                <a:latin typeface="Segoe UI" panose="020B0502040204020203" pitchFamily="34" charset="0"/>
                <a:cs typeface="Segoe UI" panose="020B0502040204020203" pitchFamily="34" charset="0"/>
              </a:rPr>
              <a:t>ou </a:t>
            </a:r>
            <a:r xmlns:a="http://schemas.openxmlformats.org/drawingml/2006/main">
              <a:rPr lang="fr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faible</a:t>
            </a:r>
            <a:endParaRPr xmlns:a="http://schemas.openxmlformats.org/drawingml/2006/main"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75068" y="4035736"/>
            <a:ext cx="1553793" cy="220006"/>
          </a:xfrm>
          <a:prstGeom prst="rect">
            <a:avLst/>
          </a:prstGeom>
          <a:solidFill>
            <a:srgbClr val="FF0000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502568" y="1605210"/>
            <a:ext cx="1553793" cy="220006"/>
          </a:xfrm>
          <a:prstGeom prst="rect">
            <a:avLst/>
          </a:prstGeom>
          <a:solidFill>
            <a:srgbClr val="FFC000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15779" y="3071181"/>
            <a:ext cx="1553793" cy="220006"/>
          </a:xfrm>
          <a:prstGeom prst="rect">
            <a:avLst/>
          </a:prstGeom>
          <a:solidFill>
            <a:srgbClr val="FFC000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502569" y="6056160"/>
            <a:ext cx="1553793" cy="220006"/>
          </a:xfrm>
          <a:prstGeom prst="rect">
            <a:avLst/>
          </a:prstGeom>
          <a:solidFill>
            <a:srgbClr val="FFC000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475067" y="4705392"/>
            <a:ext cx="1553793" cy="220006"/>
          </a:xfrm>
          <a:prstGeom prst="rect">
            <a:avLst/>
          </a:prstGeom>
          <a:solidFill>
            <a:srgbClr val="FFC000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270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26765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f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L'influenceur clé</a:t>
            </a:r>
            <a:endParaRPr xmlns:a="http://schemas.openxmlformats.org/drawingml/2006/main"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8135" y="756271"/>
            <a:ext cx="114880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fr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Ajouter</a:t>
            </a:r>
            <a:r xmlns:a="http://schemas.openxmlformats.org/drawingml/2006/main">
              <a:rPr lang="fr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 xmlns:a="http://schemas.openxmlformats.org/drawingml/2006/main">
              <a:rPr lang="fr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Évaluation </a:t>
            </a:r>
            <a:r xmlns:a="http://schemas.openxmlformats.org/drawingml/2006/main">
              <a:rPr lang="fr" dirty="0" smtClean="0">
                <a:latin typeface="Segoe UI" panose="020B0502040204020203" pitchFamily="34" charset="0"/>
                <a:cs typeface="Segoe UI" panose="020B0502040204020203" pitchFamily="34" charset="0"/>
              </a:rPr>
              <a:t>pour </a:t>
            </a:r>
            <a:r xmlns:a="http://schemas.openxmlformats.org/drawingml/2006/main">
              <a:rPr lang="fr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analyser </a:t>
            </a:r>
            <a:r xmlns:a="http://schemas.openxmlformats.org/drawingml/2006/main">
              <a:rPr lang="fr" dirty="0" smtClean="0">
                <a:latin typeface="Segoe UI" panose="020B0502040204020203" pitchFamily="34" charset="0"/>
                <a:cs typeface="Segoe UI" panose="020B0502040204020203" pitchFamily="34" charset="0"/>
              </a:rPr>
              <a:t>puis</a:t>
            </a:r>
            <a:r xmlns:a="http://schemas.openxmlformats.org/drawingml/2006/main">
              <a:rPr lang="fr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​</a:t>
            </a:r>
            <a:r xmlns:a="http://schemas.openxmlformats.org/drawingml/2006/main">
              <a:rPr lang="fr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 xmlns:a="http://schemas.openxmlformats.org/drawingml/2006/main">
              <a:rPr lang="fr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Pays- </a:t>
            </a:r>
            <a:r xmlns:a="http://schemas.openxmlformats.org/drawingml/2006/main">
              <a:rPr lang="fr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Région </a:t>
            </a:r>
            <a:r xmlns:a="http://schemas.openxmlformats.org/drawingml/2006/main">
              <a:rPr lang="fr" dirty="0" smtClean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 xmlns:a="http://schemas.openxmlformats.org/drawingml/2006/main">
              <a:rPr lang="fr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Rôle </a:t>
            </a:r>
            <a:r xmlns:a="http://schemas.openxmlformats.org/drawingml/2006/main">
              <a:rPr lang="fr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dans </a:t>
            </a:r>
            <a:r xmlns:a="http://schemas.openxmlformats.org/drawingml/2006/main">
              <a:rPr lang="fr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l'organisation </a:t>
            </a:r>
            <a:r xmlns:a="http://schemas.openxmlformats.org/drawingml/2006/main">
              <a:rPr lang="fr" dirty="0" smtClean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 xmlns:a="http://schemas.openxmlformats.org/drawingml/2006/main">
              <a:rPr lang="fr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Taille </a:t>
            </a:r>
            <a:r xmlns:a="http://schemas.openxmlformats.org/drawingml/2006/main">
              <a:rPr lang="fr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de l'entreprise </a:t>
            </a:r>
            <a:r xmlns:a="http://schemas.openxmlformats.org/drawingml/2006/main">
              <a:rPr lang="fr" dirty="0" smtClean="0">
                <a:latin typeface="Segoe UI" panose="020B0502040204020203" pitchFamily="34" charset="0"/>
                <a:cs typeface="Segoe UI" panose="020B0502040204020203" pitchFamily="34" charset="0"/>
              </a:rPr>
              <a:t>et </a:t>
            </a:r>
            <a:r xmlns:a="http://schemas.openxmlformats.org/drawingml/2006/main">
              <a:rPr lang="fr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Thème </a:t>
            </a:r>
            <a:r xmlns:a="http://schemas.openxmlformats.org/drawingml/2006/main">
              <a:rPr lang="fr" dirty="0" smtClean="0">
                <a:latin typeface="Segoe UI" panose="020B0502040204020203" pitchFamily="34" charset="0"/>
                <a:cs typeface="Segoe UI" panose="020B0502040204020203" pitchFamily="34" charset="0"/>
              </a:rPr>
              <a:t>à </a:t>
            </a:r>
            <a:r xmlns:a="http://schemas.openxmlformats.org/drawingml/2006/main">
              <a:rPr lang="fr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expliquer </a:t>
            </a:r>
            <a:r xmlns:a="http://schemas.openxmlformats.org/drawingml/2006/main">
              <a:rPr lang="fr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par </a:t>
            </a:r>
            <a:r xmlns:a="http://schemas.openxmlformats.org/drawingml/2006/main">
              <a:rPr lang="fr" dirty="0" smtClean="0">
                <a:latin typeface="Segoe UI" panose="020B0502040204020203" pitchFamily="34" charset="0"/>
                <a:cs typeface="Segoe UI" panose="020B0502040204020203" pitchFamily="34" charset="0"/>
              </a:rPr>
              <a:t>et</a:t>
            </a:r>
          </a:p>
          <a:p>
            <a:r xmlns:a="http://schemas.openxmlformats.org/drawingml/2006/main">
              <a:rPr lang="fr" dirty="0" smtClean="0">
                <a:latin typeface="Segoe UI" panose="020B0502040204020203" pitchFamily="34" charset="0"/>
                <a:cs typeface="Segoe UI" panose="020B0502040204020203" pitchFamily="34" charset="0"/>
              </a:rPr>
              <a:t>observer le changement</a:t>
            </a:r>
            <a:endParaRPr xmlns:a="http://schemas.openxmlformats.org/drawingml/2006/main"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00" y="1863352"/>
            <a:ext cx="2529735" cy="31124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Rectangle 12"/>
          <p:cNvSpPr/>
          <p:nvPr/>
        </p:nvSpPr>
        <p:spPr>
          <a:xfrm>
            <a:off x="598142" y="2371940"/>
            <a:ext cx="2316938" cy="336883"/>
          </a:xfrm>
          <a:prstGeom prst="rect">
            <a:avLst/>
          </a:prstGeom>
          <a:solidFill>
            <a:srgbClr val="FF0000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98142" y="3217411"/>
            <a:ext cx="2316938" cy="1395840"/>
          </a:xfrm>
          <a:prstGeom prst="rect">
            <a:avLst/>
          </a:prstGeom>
          <a:solidFill>
            <a:srgbClr val="FF0000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1692" y="1863352"/>
            <a:ext cx="6839905" cy="40010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51317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26765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f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L'influenceur clé</a:t>
            </a:r>
            <a:endParaRPr xmlns:a="http://schemas.openxmlformats.org/drawingml/2006/main"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5981" y="940056"/>
            <a:ext cx="4152069" cy="24287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456054" y="940056"/>
            <a:ext cx="706540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 xmlns:a="http://schemas.openxmlformats.org/drawingml/2006/main">
              <a:rPr lang="fr" b="1" dirty="0">
                <a:latin typeface="Segoe UI" panose="020B0502040204020203" pitchFamily="34" charset="0"/>
                <a:cs typeface="Segoe UI" panose="020B0502040204020203" pitchFamily="34" charset="0"/>
              </a:rPr>
              <a:t>Rôle dans l'organisation en tant qu'« éditeur »</a:t>
            </a:r>
            <a:r xmlns:a="http://schemas.openxmlformats.org/drawingml/2006/main">
              <a:rPr lang="fr" dirty="0">
                <a:latin typeface="Segoe UI" panose="020B0502040204020203" pitchFamily="34" charset="0"/>
                <a:cs typeface="Segoe UI" panose="020B0502040204020203" pitchFamily="34" charset="0"/>
              </a:rPr>
              <a:t> :</a:t>
            </a:r>
          </a:p>
          <a:p>
            <a:r xmlns:a="http://schemas.openxmlformats.org/drawingml/2006/main">
              <a:rPr lang="fr" dirty="0">
                <a:latin typeface="Segoe UI" panose="020B0502040204020203" pitchFamily="34" charset="0"/>
                <a:cs typeface="Segoe UI" panose="020B0502040204020203" pitchFamily="34" charset="0"/>
              </a:rPr>
              <a:t>Le graphique des principaux influenceurs montre qu'être un </a:t>
            </a:r>
            <a:r xmlns:a="http://schemas.openxmlformats.org/drawingml/2006/main">
              <a:rPr lang="fr" b="1" dirty="0">
                <a:latin typeface="Segoe UI" panose="020B0502040204020203" pitchFamily="34" charset="0"/>
                <a:cs typeface="Segoe UI" panose="020B0502040204020203" pitchFamily="34" charset="0"/>
              </a:rPr>
              <a:t>éditeur </a:t>
            </a:r>
            <a:r xmlns:a="http://schemas.openxmlformats.org/drawingml/2006/main">
              <a:rPr lang="fr" dirty="0">
                <a:latin typeface="Segoe UI" panose="020B0502040204020203" pitchFamily="34" charset="0"/>
                <a:cs typeface="Segoe UI" panose="020B0502040204020203" pitchFamily="34" charset="0"/>
              </a:rPr>
              <a:t>augmente la probabilité d'obtenir une note élevée de </a:t>
            </a:r>
            <a:r xmlns:a="http://schemas.openxmlformats.org/drawingml/2006/main">
              <a:rPr lang="fr" b="1" dirty="0">
                <a:latin typeface="Segoe UI" panose="020B0502040204020203" pitchFamily="34" charset="0"/>
                <a:cs typeface="Segoe UI" panose="020B0502040204020203" pitchFamily="34" charset="0"/>
              </a:rPr>
              <a:t>1,12x </a:t>
            </a:r>
            <a:r xmlns:a="http://schemas.openxmlformats.org/drawingml/2006/main">
              <a:rPr lang="fr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xmlns:a="http://schemas.openxmlformats.org/drawingml/2006/main"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 xmlns:a="http://schemas.openxmlformats.org/drawingml/2006/main">
              <a:rPr lang="fr" dirty="0" smtClean="0">
                <a:latin typeface="Segoe UI" panose="020B0502040204020203" pitchFamily="34" charset="0"/>
                <a:cs typeface="Segoe UI" panose="020B0502040204020203" pitchFamily="34" charset="0"/>
              </a:rPr>
              <a:t>Le </a:t>
            </a:r>
            <a:r xmlns:a="http://schemas.openxmlformats.org/drawingml/2006/main">
              <a:rPr lang="fr" dirty="0">
                <a:latin typeface="Segoe UI" panose="020B0502040204020203" pitchFamily="34" charset="0"/>
                <a:cs typeface="Segoe UI" panose="020B0502040204020203" pitchFamily="34" charset="0"/>
              </a:rPr>
              <a:t>graphique à barres le valide, montrant </a:t>
            </a:r>
            <a:r xmlns:a="http://schemas.openxmlformats.org/drawingml/2006/main">
              <a:rPr lang="fr" b="1" dirty="0">
                <a:latin typeface="Segoe UI" panose="020B0502040204020203" pitchFamily="34" charset="0"/>
                <a:cs typeface="Segoe UI" panose="020B0502040204020203" pitchFamily="34" charset="0"/>
              </a:rPr>
              <a:t>85,21 % </a:t>
            </a:r>
            <a:r xmlns:a="http://schemas.openxmlformats.org/drawingml/2006/main">
              <a:rPr lang="fr" dirty="0">
                <a:latin typeface="Segoe UI" panose="020B0502040204020203" pitchFamily="34" charset="0"/>
                <a:cs typeface="Segoe UI" panose="020B0502040204020203" pitchFamily="34" charset="0"/>
              </a:rPr>
              <a:t>de notes élevées pour les éditeurs, ce qui est supérieur à la moyenne </a:t>
            </a:r>
            <a:r xmlns:a="http://schemas.openxmlformats.org/drawingml/2006/main">
              <a:rPr lang="fr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 xmlns:a="http://schemas.openxmlformats.org/drawingml/2006/main">
              <a:rPr lang="fr" b="1" dirty="0">
                <a:latin typeface="Segoe UI" panose="020B0502040204020203" pitchFamily="34" charset="0"/>
                <a:cs typeface="Segoe UI" panose="020B0502040204020203" pitchFamily="34" charset="0"/>
              </a:rPr>
              <a:t>Insight </a:t>
            </a:r>
            <a:r xmlns:a="http://schemas.openxmlformats.org/drawingml/2006/main">
              <a:rPr lang="fr" dirty="0">
                <a:latin typeface="Segoe UI" panose="020B0502040204020203" pitchFamily="34" charset="0"/>
                <a:cs typeface="Segoe UI" panose="020B0502040204020203" pitchFamily="34" charset="0"/>
              </a:rPr>
              <a:t>: Les éditeurs ont un impact positif significatif sur les notes élevées </a:t>
            </a:r>
            <a:r xmlns:a="http://schemas.openxmlformats.org/drawingml/2006/main">
              <a:rPr lang="fr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 xmlns:a="http://schemas.openxmlformats.org/drawingml/2006/main">
              <a:rPr lang="fr" b="1" dirty="0">
                <a:latin typeface="Segoe UI" panose="020B0502040204020203" pitchFamily="34" charset="0"/>
                <a:cs typeface="Segoe UI" panose="020B0502040204020203" pitchFamily="34" charset="0"/>
              </a:rPr>
              <a:t>Recommandation </a:t>
            </a:r>
            <a:r xmlns:a="http://schemas.openxmlformats.org/drawingml/2006/main">
              <a:rPr lang="fr" dirty="0">
                <a:latin typeface="Segoe UI" panose="020B0502040204020203" pitchFamily="34" charset="0"/>
                <a:cs typeface="Segoe UI" panose="020B0502040204020203" pitchFamily="34" charset="0"/>
              </a:rPr>
              <a:t>: concentrez-vous sur l’engagement et la fidélisation des éditeurs, car ils contribuent le plus aux notes élevées.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620126" y="1670671"/>
            <a:ext cx="4950136" cy="412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6799561" y="1938803"/>
            <a:ext cx="3526971" cy="3162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4058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26765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f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L'influenceur clé</a:t>
            </a:r>
            <a:endParaRPr xmlns:a="http://schemas.openxmlformats.org/drawingml/2006/main"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5981" y="940056"/>
            <a:ext cx="4152069" cy="24287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8" name="Straight Arrow Connector 7"/>
          <p:cNvCxnSpPr/>
          <p:nvPr/>
        </p:nvCxnSpPr>
        <p:spPr>
          <a:xfrm>
            <a:off x="3815729" y="1567543"/>
            <a:ext cx="4028860" cy="4537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815729" y="1567543"/>
            <a:ext cx="4028860" cy="13681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449179" y="777044"/>
            <a:ext cx="670789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 xmlns:a="http://schemas.openxmlformats.org/drawingml/2006/main">
              <a:rPr lang="fr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Thèmes </a:t>
            </a:r>
            <a:r xmlns:a="http://schemas.openxmlformats.org/drawingml/2006/main">
              <a:rPr lang="fr" dirty="0" smtClean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endParaRPr xmlns:a="http://schemas.openxmlformats.org/drawingml/2006/main"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 xmlns:a="http://schemas.openxmlformats.org/drawingml/2006/main">
              <a:rPr lang="fr" dirty="0">
                <a:latin typeface="Segoe UI" panose="020B0502040204020203" pitchFamily="34" charset="0"/>
                <a:cs typeface="Segoe UI" panose="020B0502040204020203" pitchFamily="34" charset="0"/>
              </a:rPr>
              <a:t>Des thèmes tels que </a:t>
            </a:r>
            <a:r xmlns:a="http://schemas.openxmlformats.org/drawingml/2006/main">
              <a:rPr lang="fr" b="1" dirty="0">
                <a:latin typeface="Segoe UI" panose="020B0502040204020203" pitchFamily="34" charset="0"/>
                <a:cs typeface="Segoe UI" panose="020B0502040204020203" pitchFamily="34" charset="0"/>
              </a:rPr>
              <a:t>le prix </a:t>
            </a:r>
            <a:r xmlns:a="http://schemas.openxmlformats.org/drawingml/2006/main">
              <a:rPr lang="fr" dirty="0">
                <a:latin typeface="Segoe UI" panose="020B0502040204020203" pitchFamily="34" charset="0"/>
                <a:cs typeface="Segoe UI" panose="020B0502040204020203" pitchFamily="34" charset="0"/>
              </a:rPr>
              <a:t>et </a:t>
            </a:r>
            <a:r xmlns:a="http://schemas.openxmlformats.org/drawingml/2006/main">
              <a:rPr lang="fr" b="1" dirty="0">
                <a:latin typeface="Segoe UI" panose="020B0502040204020203" pitchFamily="34" charset="0"/>
                <a:cs typeface="Segoe UI" panose="020B0502040204020203" pitchFamily="34" charset="0"/>
              </a:rPr>
              <a:t>le design </a:t>
            </a:r>
            <a:r xmlns:a="http://schemas.openxmlformats.org/drawingml/2006/main">
              <a:rPr lang="fr" dirty="0">
                <a:latin typeface="Segoe UI" panose="020B0502040204020203" pitchFamily="34" charset="0"/>
                <a:cs typeface="Segoe UI" panose="020B0502040204020203" pitchFamily="34" charset="0"/>
              </a:rPr>
              <a:t>ont des impacts positifs modestes ( </a:t>
            </a:r>
            <a:r xmlns:a="http://schemas.openxmlformats.org/drawingml/2006/main">
              <a:rPr lang="fr" b="1" dirty="0">
                <a:latin typeface="Segoe UI" panose="020B0502040204020203" pitchFamily="34" charset="0"/>
                <a:cs typeface="Segoe UI" panose="020B0502040204020203" pitchFamily="34" charset="0"/>
              </a:rPr>
              <a:t>1,07x </a:t>
            </a:r>
            <a:r xmlns:a="http://schemas.openxmlformats.org/drawingml/2006/main">
              <a:rPr lang="fr" dirty="0">
                <a:latin typeface="Segoe UI" panose="020B0502040204020203" pitchFamily="34" charset="0"/>
                <a:cs typeface="Segoe UI" panose="020B0502040204020203" pitchFamily="34" charset="0"/>
              </a:rPr>
              <a:t>et </a:t>
            </a:r>
            <a:r xmlns:a="http://schemas.openxmlformats.org/drawingml/2006/main">
              <a:rPr lang="fr" b="1" dirty="0">
                <a:latin typeface="Segoe UI" panose="020B0502040204020203" pitchFamily="34" charset="0"/>
                <a:cs typeface="Segoe UI" panose="020B0502040204020203" pitchFamily="34" charset="0"/>
              </a:rPr>
              <a:t>1,04x </a:t>
            </a:r>
            <a:r xmlns:a="http://schemas.openxmlformats.org/drawingml/2006/main">
              <a:rPr lang="fr" dirty="0">
                <a:latin typeface="Segoe UI" panose="020B0502040204020203" pitchFamily="34" charset="0"/>
                <a:cs typeface="Segoe UI" panose="020B0502040204020203" pitchFamily="34" charset="0"/>
              </a:rPr>
              <a:t>, respectivement </a:t>
            </a:r>
            <a:r xmlns:a="http://schemas.openxmlformats.org/drawingml/2006/main">
              <a:rPr lang="fr" dirty="0" smtClean="0">
                <a:latin typeface="Segoe UI" panose="020B0502040204020203" pitchFamily="34" charset="0"/>
                <a:cs typeface="Segoe UI" panose="020B0502040204020203" pitchFamily="34" charset="0"/>
              </a:rPr>
              <a:t>).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b="1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b="1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 xmlns:a="http://schemas.openxmlformats.org/drawingml/2006/main">
              <a:rPr lang="fr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Aperçu </a:t>
            </a:r>
            <a:r xmlns:a="http://schemas.openxmlformats.org/drawingml/2006/main">
              <a:rPr lang="fr" dirty="0">
                <a:latin typeface="Segoe UI" panose="020B0502040204020203" pitchFamily="34" charset="0"/>
                <a:cs typeface="Segoe UI" panose="020B0502040204020203" pitchFamily="34" charset="0"/>
              </a:rPr>
              <a:t>: Ces facteurs augmentent légèrement la satisfaction, indiquant les domaines à affiner davantage.</a:t>
            </a:r>
          </a:p>
          <a:p>
            <a:endParaRPr lang="en-US" b="1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 xmlns:a="http://schemas.openxmlformats.org/drawingml/2006/main">
              <a:rPr lang="fr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Recommandation </a:t>
            </a:r>
            <a:r xmlns:a="http://schemas.openxmlformats.org/drawingml/2006/main">
              <a:rPr lang="fr" dirty="0">
                <a:latin typeface="Segoe UI" panose="020B0502040204020203" pitchFamily="34" charset="0"/>
                <a:cs typeface="Segoe UI" panose="020B0502040204020203" pitchFamily="34" charset="0"/>
              </a:rPr>
              <a:t>: Mettre en avant des prix compétitifs et améliorer les éléments de conception pour renforcer la satisfaction.</a:t>
            </a:r>
          </a:p>
        </p:txBody>
      </p:sp>
    </p:spTree>
    <p:extLst>
      <p:ext uri="{BB962C8B-B14F-4D97-AF65-F5344CB8AC3E}">
        <p14:creationId xmlns:p14="http://schemas.microsoft.com/office/powerpoint/2010/main" val="3435240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26765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f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L'influenceur clé</a:t>
            </a:r>
            <a:endParaRPr xmlns:a="http://schemas.openxmlformats.org/drawingml/2006/main"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5981" y="940056"/>
            <a:ext cx="4152069" cy="24287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8" name="Straight Arrow Connector 7"/>
          <p:cNvCxnSpPr/>
          <p:nvPr/>
        </p:nvCxnSpPr>
        <p:spPr>
          <a:xfrm>
            <a:off x="3650725" y="1636295"/>
            <a:ext cx="4193864" cy="7081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323133" y="845796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 xmlns:a="http://schemas.openxmlformats.org/drawingml/2006/main">
              <a:rPr lang="fr" b="1" dirty="0">
                <a:latin typeface="Segoe UI" panose="020B0502040204020203" pitchFamily="34" charset="0"/>
                <a:cs typeface="Segoe UI" panose="020B0502040204020203" pitchFamily="34" charset="0"/>
              </a:rPr>
              <a:t>Régions et taille de l'entreprise </a:t>
            </a:r>
            <a:r xmlns:a="http://schemas.openxmlformats.org/drawingml/2006/main">
              <a:rPr lang="fr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r xmlns:a="http://schemas.openxmlformats.org/drawingml/2006/main">
              <a:rPr lang="fr" b="1" dirty="0">
                <a:latin typeface="Segoe UI" panose="020B0502040204020203" pitchFamily="34" charset="0"/>
                <a:cs typeface="Segoe UI" panose="020B0502040204020203" pitchFamily="34" charset="0"/>
              </a:rPr>
              <a:t>L'Allemagne </a:t>
            </a:r>
            <a:r xmlns:a="http://schemas.openxmlformats.org/drawingml/2006/main">
              <a:rPr lang="fr" dirty="0">
                <a:latin typeface="Segoe UI" panose="020B0502040204020203" pitchFamily="34" charset="0"/>
                <a:cs typeface="Segoe UI" panose="020B0502040204020203" pitchFamily="34" charset="0"/>
              </a:rPr>
              <a:t>et </a:t>
            </a:r>
            <a:r xmlns:a="http://schemas.openxmlformats.org/drawingml/2006/main">
              <a:rPr lang="fr" b="1" dirty="0">
                <a:latin typeface="Segoe UI" panose="020B0502040204020203" pitchFamily="34" charset="0"/>
                <a:cs typeface="Segoe UI" panose="020B0502040204020203" pitchFamily="34" charset="0"/>
              </a:rPr>
              <a:t>la taille de l'entreprise (5 000 à 50 000) </a:t>
            </a:r>
            <a:r xmlns:a="http://schemas.openxmlformats.org/drawingml/2006/main">
              <a:rPr lang="fr" dirty="0">
                <a:latin typeface="Segoe UI" panose="020B0502040204020203" pitchFamily="34" charset="0"/>
                <a:cs typeface="Segoe UI" panose="020B0502040204020203" pitchFamily="34" charset="0"/>
              </a:rPr>
              <a:t>contribuent à une probabilité </a:t>
            </a:r>
            <a:r xmlns:a="http://schemas.openxmlformats.org/drawingml/2006/main">
              <a:rPr lang="fr" b="1" dirty="0">
                <a:latin typeface="Segoe UI" panose="020B0502040204020203" pitchFamily="34" charset="0"/>
                <a:cs typeface="Segoe UI" panose="020B0502040204020203" pitchFamily="34" charset="0"/>
              </a:rPr>
              <a:t>de 1,05 fois supérieure </a:t>
            </a:r>
            <a:r xmlns:a="http://schemas.openxmlformats.org/drawingml/2006/main">
              <a:rPr lang="fr" dirty="0">
                <a:latin typeface="Segoe UI" panose="020B0502040204020203" pitchFamily="34" charset="0"/>
                <a:cs typeface="Segoe UI" panose="020B0502040204020203" pitchFamily="34" charset="0"/>
              </a:rPr>
              <a:t>d'obtenir des notes élevées </a:t>
            </a:r>
            <a:r xmlns:a="http://schemas.openxmlformats.org/drawingml/2006/main">
              <a:rPr lang="fr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fr-FR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 xmlns:a="http://schemas.openxmlformats.org/drawingml/2006/main">
              <a:rPr lang="fr" b="1" dirty="0">
                <a:latin typeface="Segoe UI" panose="020B0502040204020203" pitchFamily="34" charset="0"/>
                <a:cs typeface="Segoe UI" panose="020B0502040204020203" pitchFamily="34" charset="0"/>
              </a:rPr>
              <a:t>Insight </a:t>
            </a:r>
            <a:r xmlns:a="http://schemas.openxmlformats.org/drawingml/2006/main">
              <a:rPr lang="fr" dirty="0">
                <a:latin typeface="Segoe UI" panose="020B0502040204020203" pitchFamily="34" charset="0"/>
                <a:cs typeface="Segoe UI" panose="020B0502040204020203" pitchFamily="34" charset="0"/>
              </a:rPr>
              <a:t>: Ces caractéristiques définissent les segments qui sont plus susceptibles de fournir un retour positif </a:t>
            </a:r>
            <a:r xmlns:a="http://schemas.openxmlformats.org/drawingml/2006/main">
              <a:rPr lang="fr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 xmlns:a="http://schemas.openxmlformats.org/drawingml/2006/main">
              <a:rPr lang="fr" b="1" dirty="0">
                <a:latin typeface="Segoe UI" panose="020B0502040204020203" pitchFamily="34" charset="0"/>
                <a:cs typeface="Segoe UI" panose="020B0502040204020203" pitchFamily="34" charset="0"/>
              </a:rPr>
              <a:t>Recommandation </a:t>
            </a:r>
            <a:r xmlns:a="http://schemas.openxmlformats.org/drawingml/2006/main">
              <a:rPr lang="fr" dirty="0">
                <a:latin typeface="Segoe UI" panose="020B0502040204020203" pitchFamily="34" charset="0"/>
                <a:cs typeface="Segoe UI" panose="020B0502040204020203" pitchFamily="34" charset="0"/>
              </a:rPr>
              <a:t>: Adaptez vos stratégies pour maintenir la satisfaction en Allemagne et dans les entreprises de taille moyenne.</a:t>
            </a:r>
          </a:p>
        </p:txBody>
      </p:sp>
    </p:spTree>
    <p:extLst>
      <p:ext uri="{BB962C8B-B14F-4D97-AF65-F5344CB8AC3E}">
        <p14:creationId xmlns:p14="http://schemas.microsoft.com/office/powerpoint/2010/main" val="3324401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26765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f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L'influenceur clé</a:t>
            </a:r>
            <a:endParaRPr xmlns:a="http://schemas.openxmlformats.org/drawingml/2006/main"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23133" y="767180"/>
            <a:ext cx="439324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 xmlns:a="http://schemas.openxmlformats.org/drawingml/2006/main">
              <a:rPr lang="fr" b="1" dirty="0">
                <a:latin typeface="Segoe UI" panose="020B0502040204020203" pitchFamily="34" charset="0"/>
                <a:cs typeface="Segoe UI" panose="020B0502040204020203" pitchFamily="34" charset="0"/>
              </a:rPr>
              <a:t>Analyser les meilleurs segments pour une note élevée</a:t>
            </a:r>
          </a:p>
          <a:p>
            <a:pPr xmlns:a="http://schemas.openxmlformats.org/drawingml/2006/main">
              <a:buFont typeface="Arial" panose="020B0604020202020204" pitchFamily="34" charset="0"/>
              <a:buChar char="•"/>
            </a:pPr>
            <a:r xmlns:a="http://schemas.openxmlformats.org/drawingml/2006/main">
              <a:rPr lang="fr" dirty="0">
                <a:latin typeface="Segoe UI" panose="020B0502040204020203" pitchFamily="34" charset="0"/>
                <a:cs typeface="Segoe UI" panose="020B0502040204020203" pitchFamily="34" charset="0"/>
              </a:rPr>
              <a:t>Les segments sont classés en fonction du pourcentage de notes élevées et de la taille de la population </a:t>
            </a:r>
            <a:r xmlns:a="http://schemas.openxmlformats.org/drawingml/2006/main">
              <a:rPr lang="fr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xmlns:a="http://schemas.openxmlformats.org/drawingml/2006/main">
              <a:buFont typeface="Arial" panose="020B0604020202020204" pitchFamily="34" charset="0"/>
              <a:buChar char="•"/>
            </a:pPr>
            <a:r xmlns:a="http://schemas.openxmlformats.org/drawingml/2006/main">
              <a:rPr lang="fr" b="1" dirty="0">
                <a:latin typeface="Segoe UI" panose="020B0502040204020203" pitchFamily="34" charset="0"/>
                <a:cs typeface="Segoe UI" panose="020B0502040204020203" pitchFamily="34" charset="0"/>
              </a:rPr>
              <a:t>Le segment 1 </a:t>
            </a:r>
            <a:r xmlns:a="http://schemas.openxmlformats.org/drawingml/2006/main">
              <a:rPr lang="fr" dirty="0">
                <a:latin typeface="Segoe UI" panose="020B0502040204020203" pitchFamily="34" charset="0"/>
                <a:cs typeface="Segoe UI" panose="020B0502040204020203" pitchFamily="34" charset="0"/>
              </a:rPr>
              <a:t>(96,7 % de notes élevées, population : 8 031) représente le groupe le plus satisfait, suivi par d'autres segments avec des notes légèrement inférieures (94,7 %-91,0 </a:t>
            </a:r>
            <a:r xmlns:a="http://schemas.openxmlformats.org/drawingml/2006/main">
              <a:rPr lang="fr" dirty="0" smtClean="0">
                <a:latin typeface="Segoe UI" panose="020B0502040204020203" pitchFamily="34" charset="0"/>
                <a:cs typeface="Segoe UI" panose="020B0502040204020203" pitchFamily="34" charset="0"/>
              </a:rPr>
              <a:t>%).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xmlns:a="http://schemas.openxmlformats.org/drawingml/2006/main">
              <a:buFont typeface="Arial" panose="020B0604020202020204" pitchFamily="34" charset="0"/>
              <a:buChar char="•"/>
            </a:pPr>
            <a:r xmlns:a="http://schemas.openxmlformats.org/drawingml/2006/main">
              <a:rPr lang="fr" b="1" dirty="0">
                <a:latin typeface="Segoe UI" panose="020B0502040204020203" pitchFamily="34" charset="0"/>
                <a:cs typeface="Segoe UI" panose="020B0502040204020203" pitchFamily="34" charset="0"/>
              </a:rPr>
              <a:t>Aperçu </a:t>
            </a:r>
            <a:r xmlns:a="http://schemas.openxmlformats.org/drawingml/2006/main">
              <a:rPr lang="fr" dirty="0">
                <a:latin typeface="Segoe UI" panose="020B0502040204020203" pitchFamily="34" charset="0"/>
                <a:cs typeface="Segoe UI" panose="020B0502040204020203" pitchFamily="34" charset="0"/>
              </a:rPr>
              <a:t>: Le segment 1 est le facteur le plus important des notes élevées en raison de sa taille et de son taux de satisfaction élevé </a:t>
            </a:r>
            <a:r xmlns:a="http://schemas.openxmlformats.org/drawingml/2006/main">
              <a:rPr lang="fr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xmlns:a="http://schemas.openxmlformats.org/drawingml/2006/main">
              <a:buFont typeface="Arial" panose="020B0604020202020204" pitchFamily="34" charset="0"/>
              <a:buChar char="•"/>
            </a:pPr>
            <a:r xmlns:a="http://schemas.openxmlformats.org/drawingml/2006/main">
              <a:rPr lang="fr" b="1" dirty="0">
                <a:latin typeface="Segoe UI" panose="020B0502040204020203" pitchFamily="34" charset="0"/>
                <a:cs typeface="Segoe UI" panose="020B0502040204020203" pitchFamily="34" charset="0"/>
              </a:rPr>
              <a:t>Recommandation </a:t>
            </a:r>
            <a:r xmlns:a="http://schemas.openxmlformats.org/drawingml/2006/main">
              <a:rPr lang="fr" dirty="0">
                <a:latin typeface="Segoe UI" panose="020B0502040204020203" pitchFamily="34" charset="0"/>
                <a:cs typeface="Segoe UI" panose="020B0502040204020203" pitchFamily="34" charset="0"/>
              </a:rPr>
              <a:t>: Identifier les caractéristiques de ce segment et reproduire ses conditions dans d’autres groupes.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7011" y="914818"/>
            <a:ext cx="6634556" cy="37537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46296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616</Words>
  <Application>Microsoft Office PowerPoint</Application>
  <PresentationFormat>Widescreen</PresentationFormat>
  <Paragraphs>86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Segoe UI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34</cp:revision>
  <dcterms:created xsi:type="dcterms:W3CDTF">2024-12-26T12:00:01Z</dcterms:created>
  <dcterms:modified xsi:type="dcterms:W3CDTF">2025-01-05T13:49:44Z</dcterms:modified>
</cp:coreProperties>
</file>