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61" r:id="rId6"/>
    <p:sldId id="262" r:id="rId7"/>
    <p:sldId id="258" r:id="rId8"/>
  </p:sldIdLst>
  <p:sldSz cx="12192000" cy="6858000"/>
  <p:notesSz cx="6858000" cy="9144000"/>
  <p:defaultTextStyle>
    <a:defPPr>
      <a:defRPr lang="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8" autoAdjust="0"/>
    <p:restoredTop sz="82817" autoAdjust="0"/>
  </p:normalViewPr>
  <p:slideViewPr>
    <p:cSldViewPr snapToGrid="0">
      <p:cViewPr varScale="1">
        <p:scale>
          <a:sx n="93" d="100"/>
          <a:sy n="93" d="100"/>
        </p:scale>
        <p:origin x="119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BA3B8-9F76-4D81-B71D-76CB85363062}" type="datetimeFigureOut">
              <a:rPr lang="en-US" smtClean="0"/>
              <a:t>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3D03D-12F8-4E91-BBC2-CE3A863157FF}" type="slidenum">
              <a:rPr lang="en-US" smtClean="0"/>
              <a:t>‹#›</a:t>
            </a:fld>
            <a:endParaRPr lang="en-US"/>
          </a:p>
        </p:txBody>
      </p:sp>
    </p:spTree>
    <p:extLst>
      <p:ext uri="{BB962C8B-B14F-4D97-AF65-F5344CB8AC3E}">
        <p14:creationId xmlns:p14="http://schemas.microsoft.com/office/powerpoint/2010/main" val="797014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83D03D-12F8-4E91-BBC2-CE3A863157FF}" type="slidenum">
              <a:rPr lang="en-US" smtClean="0"/>
              <a:t>6</a:t>
            </a:fld>
            <a:endParaRPr lang="en-US"/>
          </a:p>
        </p:txBody>
      </p:sp>
    </p:spTree>
    <p:extLst>
      <p:ext uri="{BB962C8B-B14F-4D97-AF65-F5344CB8AC3E}">
        <p14:creationId xmlns:p14="http://schemas.microsoft.com/office/powerpoint/2010/main" val="2979138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01DA4D-20EA-48D2-973C-0311EC3005D6}"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84CD6-E9F6-44CB-B403-2EAEFA867C16}" type="slidenum">
              <a:rPr lang="en-US" smtClean="0"/>
              <a:t>‹#›</a:t>
            </a:fld>
            <a:endParaRPr lang="en-US"/>
          </a:p>
        </p:txBody>
      </p:sp>
    </p:spTree>
    <p:extLst>
      <p:ext uri="{BB962C8B-B14F-4D97-AF65-F5344CB8AC3E}">
        <p14:creationId xmlns:p14="http://schemas.microsoft.com/office/powerpoint/2010/main" val="4222314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1DA4D-20EA-48D2-973C-0311EC3005D6}"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84CD6-E9F6-44CB-B403-2EAEFA867C16}" type="slidenum">
              <a:rPr lang="en-US" smtClean="0"/>
              <a:t>‹#›</a:t>
            </a:fld>
            <a:endParaRPr lang="en-US"/>
          </a:p>
        </p:txBody>
      </p:sp>
    </p:spTree>
    <p:extLst>
      <p:ext uri="{BB962C8B-B14F-4D97-AF65-F5344CB8AC3E}">
        <p14:creationId xmlns:p14="http://schemas.microsoft.com/office/powerpoint/2010/main" val="2643733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1DA4D-20EA-48D2-973C-0311EC3005D6}"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84CD6-E9F6-44CB-B403-2EAEFA867C16}" type="slidenum">
              <a:rPr lang="en-US" smtClean="0"/>
              <a:t>‹#›</a:t>
            </a:fld>
            <a:endParaRPr lang="en-US"/>
          </a:p>
        </p:txBody>
      </p:sp>
    </p:spTree>
    <p:extLst>
      <p:ext uri="{BB962C8B-B14F-4D97-AF65-F5344CB8AC3E}">
        <p14:creationId xmlns:p14="http://schemas.microsoft.com/office/powerpoint/2010/main" val="418812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01DA4D-20EA-48D2-973C-0311EC3005D6}"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84CD6-E9F6-44CB-B403-2EAEFA867C16}" type="slidenum">
              <a:rPr lang="en-US" smtClean="0"/>
              <a:t>‹#›</a:t>
            </a:fld>
            <a:endParaRPr lang="en-US"/>
          </a:p>
        </p:txBody>
      </p:sp>
    </p:spTree>
    <p:extLst>
      <p:ext uri="{BB962C8B-B14F-4D97-AF65-F5344CB8AC3E}">
        <p14:creationId xmlns:p14="http://schemas.microsoft.com/office/powerpoint/2010/main" val="4280979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01DA4D-20EA-48D2-973C-0311EC3005D6}"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84CD6-E9F6-44CB-B403-2EAEFA867C16}" type="slidenum">
              <a:rPr lang="en-US" smtClean="0"/>
              <a:t>‹#›</a:t>
            </a:fld>
            <a:endParaRPr lang="en-US"/>
          </a:p>
        </p:txBody>
      </p:sp>
    </p:spTree>
    <p:extLst>
      <p:ext uri="{BB962C8B-B14F-4D97-AF65-F5344CB8AC3E}">
        <p14:creationId xmlns:p14="http://schemas.microsoft.com/office/powerpoint/2010/main" val="142498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01DA4D-20EA-48D2-973C-0311EC3005D6}"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84CD6-E9F6-44CB-B403-2EAEFA867C16}" type="slidenum">
              <a:rPr lang="en-US" smtClean="0"/>
              <a:t>‹#›</a:t>
            </a:fld>
            <a:endParaRPr lang="en-US"/>
          </a:p>
        </p:txBody>
      </p:sp>
    </p:spTree>
    <p:extLst>
      <p:ext uri="{BB962C8B-B14F-4D97-AF65-F5344CB8AC3E}">
        <p14:creationId xmlns:p14="http://schemas.microsoft.com/office/powerpoint/2010/main" val="166135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01DA4D-20EA-48D2-973C-0311EC3005D6}" type="datetimeFigureOut">
              <a:rPr lang="en-US" smtClean="0"/>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584CD6-E9F6-44CB-B403-2EAEFA867C16}" type="slidenum">
              <a:rPr lang="en-US" smtClean="0"/>
              <a:t>‹#›</a:t>
            </a:fld>
            <a:endParaRPr lang="en-US"/>
          </a:p>
        </p:txBody>
      </p:sp>
    </p:spTree>
    <p:extLst>
      <p:ext uri="{BB962C8B-B14F-4D97-AF65-F5344CB8AC3E}">
        <p14:creationId xmlns:p14="http://schemas.microsoft.com/office/powerpoint/2010/main" val="388544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01DA4D-20EA-48D2-973C-0311EC3005D6}" type="datetimeFigureOut">
              <a:rPr lang="en-US" smtClean="0"/>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584CD6-E9F6-44CB-B403-2EAEFA867C16}" type="slidenum">
              <a:rPr lang="en-US" smtClean="0"/>
              <a:t>‹#›</a:t>
            </a:fld>
            <a:endParaRPr lang="en-US"/>
          </a:p>
        </p:txBody>
      </p:sp>
    </p:spTree>
    <p:extLst>
      <p:ext uri="{BB962C8B-B14F-4D97-AF65-F5344CB8AC3E}">
        <p14:creationId xmlns:p14="http://schemas.microsoft.com/office/powerpoint/2010/main" val="350401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1DA4D-20EA-48D2-973C-0311EC3005D6}" type="datetimeFigureOut">
              <a:rPr lang="en-US" smtClean="0"/>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584CD6-E9F6-44CB-B403-2EAEFA867C16}" type="slidenum">
              <a:rPr lang="en-US" smtClean="0"/>
              <a:t>‹#›</a:t>
            </a:fld>
            <a:endParaRPr lang="en-US"/>
          </a:p>
        </p:txBody>
      </p:sp>
    </p:spTree>
    <p:extLst>
      <p:ext uri="{BB962C8B-B14F-4D97-AF65-F5344CB8AC3E}">
        <p14:creationId xmlns:p14="http://schemas.microsoft.com/office/powerpoint/2010/main" val="241423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01DA4D-20EA-48D2-973C-0311EC3005D6}"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84CD6-E9F6-44CB-B403-2EAEFA867C16}" type="slidenum">
              <a:rPr lang="en-US" smtClean="0"/>
              <a:t>‹#›</a:t>
            </a:fld>
            <a:endParaRPr lang="en-US"/>
          </a:p>
        </p:txBody>
      </p:sp>
    </p:spTree>
    <p:extLst>
      <p:ext uri="{BB962C8B-B14F-4D97-AF65-F5344CB8AC3E}">
        <p14:creationId xmlns:p14="http://schemas.microsoft.com/office/powerpoint/2010/main" val="428044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01DA4D-20EA-48D2-973C-0311EC3005D6}"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584CD6-E9F6-44CB-B403-2EAEFA867C16}" type="slidenum">
              <a:rPr lang="en-US" smtClean="0"/>
              <a:t>‹#›</a:t>
            </a:fld>
            <a:endParaRPr lang="en-US"/>
          </a:p>
        </p:txBody>
      </p:sp>
    </p:spTree>
    <p:extLst>
      <p:ext uri="{BB962C8B-B14F-4D97-AF65-F5344CB8AC3E}">
        <p14:creationId xmlns:p14="http://schemas.microsoft.com/office/powerpoint/2010/main" val="16602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1DA4D-20EA-48D2-973C-0311EC3005D6}" type="datetimeFigureOut">
              <a:rPr lang="en-US" smtClean="0"/>
              <a:t>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584CD6-E9F6-44CB-B403-2EAEFA867C16}" type="slidenum">
              <a:rPr lang="en-US" smtClean="0"/>
              <a:t>‹#›</a:t>
            </a:fld>
            <a:endParaRPr lang="en-US"/>
          </a:p>
        </p:txBody>
      </p:sp>
    </p:spTree>
    <p:extLst>
      <p:ext uri="{BB962C8B-B14F-4D97-AF65-F5344CB8AC3E}">
        <p14:creationId xmlns:p14="http://schemas.microsoft.com/office/powerpoint/2010/main" val="2287178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Box 2"/>
          <p:cNvSpPr txBox="1"/>
          <p:nvPr/>
        </p:nvSpPr>
        <p:spPr>
          <a:xfrm>
            <a:off x="1411715" y="1849031"/>
            <a:ext cx="9134824" cy="2554545"/>
          </a:xfrm>
          <a:prstGeom prst="rect">
            <a:avLst/>
          </a:prstGeom>
          <a:noFill/>
        </p:spPr>
        <p:txBody>
          <a:bodyPr wrap="square" rtlCol="0">
            <a:spAutoFit/>
          </a:bodyPr>
          <a:lstStyle/>
          <a:p>
            <a:pPr xmlns:a="http://schemas.openxmlformats.org/drawingml/2006/main" algn="ctr"/>
            <a:r xmlns:a="http://schemas.openxmlformats.org/drawingml/2006/main">
              <a:rPr lang="fr" sz="8000" b="1" dirty="0" err="1" smtClean="0">
                <a:solidFill>
                  <a:srgbClr val="7030A0"/>
                </a:solidFill>
                <a:latin typeface="Segoe UI" panose="020B0502040204020203" pitchFamily="34" charset="0"/>
                <a:ea typeface="Verdana" panose="020B0604030504040204" pitchFamily="34" charset="0"/>
                <a:cs typeface="Segoe UI" panose="020B0502040204020203" pitchFamily="34" charset="0"/>
              </a:rPr>
              <a:t>Décomposition</a:t>
            </a:r>
            <a:r xmlns:a="http://schemas.openxmlformats.org/drawingml/2006/main">
              <a:rPr lang="fr" sz="8000" b="1" dirty="0" smtClean="0">
                <a:solidFill>
                  <a:srgbClr val="7030A0"/>
                </a:solidFill>
                <a:latin typeface="Segoe UI" panose="020B0502040204020203" pitchFamily="34" charset="0"/>
                <a:ea typeface="Verdana" panose="020B0604030504040204" pitchFamily="34" charset="0"/>
                <a:cs typeface="Segoe UI" panose="020B0502040204020203" pitchFamily="34" charset="0"/>
              </a:rPr>
              <a:t> </a:t>
            </a:r>
            <a:r xmlns:a="http://schemas.openxmlformats.org/drawingml/2006/main">
              <a:rPr lang="fr" sz="8000" b="1" dirty="0" err="1" smtClean="0">
                <a:solidFill>
                  <a:srgbClr val="7030A0"/>
                </a:solidFill>
                <a:latin typeface="Segoe UI" panose="020B0502040204020203" pitchFamily="34" charset="0"/>
                <a:ea typeface="Verdana" panose="020B0604030504040204" pitchFamily="34" charset="0"/>
                <a:cs typeface="Segoe UI" panose="020B0502040204020203" pitchFamily="34" charset="0"/>
              </a:rPr>
              <a:t>Arbre</a:t>
            </a:r>
            <a:endParaRPr xmlns:a="http://schemas.openxmlformats.org/drawingml/2006/main" lang="en-US" sz="8000" b="1" dirty="0">
              <a:solidFill>
                <a:srgbClr val="7030A0"/>
              </a:solidFill>
              <a:latin typeface="Segoe UI" panose="020B0502040204020203" pitchFamily="34" charset="0"/>
              <a:ea typeface="Verdana" panose="020B0604030504040204" pitchFamily="34" charset="0"/>
              <a:cs typeface="Segoe UI" panose="020B0502040204020203" pitchFamily="34" charset="0"/>
            </a:endParaRPr>
          </a:p>
        </p:txBody>
      </p:sp>
      <p:sp>
        <p:nvSpPr>
          <p:cNvPr id="5" name="TextBox 4"/>
          <p:cNvSpPr txBox="1"/>
          <p:nvPr/>
        </p:nvSpPr>
        <p:spPr>
          <a:xfrm>
            <a:off x="1460988" y="1898303"/>
            <a:ext cx="9134824" cy="2554545"/>
          </a:xfrm>
          <a:prstGeom prst="rect">
            <a:avLst/>
          </a:prstGeom>
          <a:noFill/>
        </p:spPr>
        <p:txBody>
          <a:bodyPr wrap="square" rtlCol="0">
            <a:spAutoFit/>
          </a:bodyPr>
          <a:lstStyle/>
          <a:p>
            <a:pPr xmlns:a="http://schemas.openxmlformats.org/drawingml/2006/main" algn="ctr"/>
            <a:r xmlns:a="http://schemas.openxmlformats.org/drawingml/2006/main">
              <a:rPr lang="fr" sz="8000" b="1" dirty="0" err="1" smtClean="0">
                <a:solidFill>
                  <a:schemeClr val="bg1"/>
                </a:solidFill>
                <a:latin typeface="Segoe UI" panose="020B0502040204020203" pitchFamily="34" charset="0"/>
                <a:ea typeface="Verdana" panose="020B0604030504040204" pitchFamily="34" charset="0"/>
                <a:cs typeface="Segoe UI" panose="020B0502040204020203" pitchFamily="34" charset="0"/>
              </a:rPr>
              <a:t>Décomposition</a:t>
            </a:r>
            <a:r xmlns:a="http://schemas.openxmlformats.org/drawingml/2006/main">
              <a:rPr lang="fr" sz="8000" b="1" dirty="0" smtClean="0">
                <a:solidFill>
                  <a:schemeClr val="bg1"/>
                </a:solidFill>
                <a:latin typeface="Segoe UI" panose="020B0502040204020203" pitchFamily="34" charset="0"/>
                <a:ea typeface="Verdana" panose="020B0604030504040204" pitchFamily="34" charset="0"/>
                <a:cs typeface="Segoe UI" panose="020B0502040204020203" pitchFamily="34" charset="0"/>
              </a:rPr>
              <a:t> </a:t>
            </a:r>
            <a:r xmlns:a="http://schemas.openxmlformats.org/drawingml/2006/main">
              <a:rPr lang="fr" sz="8000" b="1" dirty="0" err="1" smtClean="0">
                <a:solidFill>
                  <a:schemeClr val="bg1"/>
                </a:solidFill>
                <a:latin typeface="Segoe UI" panose="020B0502040204020203" pitchFamily="34" charset="0"/>
                <a:ea typeface="Verdana" panose="020B0604030504040204" pitchFamily="34" charset="0"/>
                <a:cs typeface="Segoe UI" panose="020B0502040204020203" pitchFamily="34" charset="0"/>
              </a:rPr>
              <a:t>Arbre</a:t>
            </a:r>
            <a:endParaRPr xmlns:a="http://schemas.openxmlformats.org/drawingml/2006/main" lang="en-US" sz="8000" b="1" dirty="0">
              <a:solidFill>
                <a:schemeClr val="bg1"/>
              </a:solidFill>
              <a:latin typeface="Segoe UI" panose="020B0502040204020203" pitchFamily="34" charset="0"/>
              <a:ea typeface="Verdan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4216734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133" y="192505"/>
            <a:ext cx="2865656" cy="461665"/>
          </a:xfrm>
          <a:prstGeom prst="rect">
            <a:avLst/>
          </a:prstGeom>
          <a:noFill/>
        </p:spPr>
        <p:txBody>
          <a:bodyPr wrap="none" rtlCol="0">
            <a:spAutoFit/>
          </a:bodyPr>
          <a:lstStyle/>
          <a:p>
            <a:r xmlns:a="http://schemas.openxmlformats.org/drawingml/2006/main">
              <a:rPr lang="fr" sz="2400" dirty="0" smtClean="0">
                <a:latin typeface="Segoe UI" panose="020B0502040204020203" pitchFamily="34" charset="0"/>
                <a:cs typeface="Segoe UI" panose="020B0502040204020203" pitchFamily="34" charset="0"/>
              </a:rPr>
              <a:t>Arbre de décomposition</a:t>
            </a:r>
            <a:endParaRPr xmlns:a="http://schemas.openxmlformats.org/drawingml/2006/main" lang="en-US" sz="2400" dirty="0">
              <a:latin typeface="Segoe UI" panose="020B0502040204020203" pitchFamily="34" charset="0"/>
              <a:cs typeface="Segoe UI" panose="020B0502040204020203" pitchFamily="34" charset="0"/>
            </a:endParaRPr>
          </a:p>
        </p:txBody>
      </p:sp>
      <p:sp>
        <p:nvSpPr>
          <p:cNvPr id="3" name="TextBox 2"/>
          <p:cNvSpPr txBox="1"/>
          <p:nvPr/>
        </p:nvSpPr>
        <p:spPr>
          <a:xfrm>
            <a:off x="378135" y="756271"/>
            <a:ext cx="6927602" cy="369332"/>
          </a:xfrm>
          <a:prstGeom prst="rect">
            <a:avLst/>
          </a:prstGeom>
          <a:noFill/>
        </p:spPr>
        <p:txBody>
          <a:bodyPr wrap="none" rtlCol="0">
            <a:spAutoFit/>
          </a:bodyPr>
          <a:lstStyle/>
          <a:p>
            <a:r xmlns:a="http://schemas.openxmlformats.org/drawingml/2006/main">
              <a:rPr lang="fr" b="1" dirty="0" smtClean="0">
                <a:latin typeface="Segoe UI" panose="020B0502040204020203" pitchFamily="34" charset="0"/>
                <a:cs typeface="Segoe UI" panose="020B0502040204020203" pitchFamily="34" charset="0"/>
              </a:rPr>
              <a:t>Remarque : </a:t>
            </a:r>
            <a:r xmlns:a="http://schemas.openxmlformats.org/drawingml/2006/main">
              <a:rPr lang="fr" dirty="0" smtClean="0">
                <a:latin typeface="Segoe UI" panose="020B0502040204020203" pitchFamily="34" charset="0"/>
                <a:cs typeface="Segoe UI" panose="020B0502040204020203" pitchFamily="34" charset="0"/>
              </a:rPr>
              <a:t>ce laboratoire est basé sur le fichier Excel </a:t>
            </a:r>
            <a:r xmlns:a="http://schemas.openxmlformats.org/drawingml/2006/main">
              <a:rPr lang="fr" b="1" dirty="0" smtClean="0">
                <a:latin typeface="Segoe UI" panose="020B0502040204020203" pitchFamily="34" charset="0"/>
                <a:cs typeface="Segoe UI" panose="020B0502040204020203" pitchFamily="34" charset="0"/>
              </a:rPr>
              <a:t>Sales.xlsx </a:t>
            </a:r>
            <a:r xmlns:a="http://schemas.openxmlformats.org/drawingml/2006/main">
              <a:rPr lang="fr" dirty="0" smtClean="0">
                <a:latin typeface="Segoe UI" panose="020B0502040204020203" pitchFamily="34" charset="0"/>
                <a:cs typeface="Segoe UI" panose="020B0502040204020203" pitchFamily="34" charset="0"/>
              </a:rPr>
              <a:t>dans les sources Excel</a:t>
            </a:r>
            <a:endParaRPr xmlns:a="http://schemas.openxmlformats.org/drawingml/2006/main" lang="en-US" dirty="0">
              <a:latin typeface="Segoe UI" panose="020B0502040204020203" pitchFamily="34" charset="0"/>
              <a:cs typeface="Segoe UI" panose="020B0502040204020203" pitchFamily="34" charset="0"/>
            </a:endParaRPr>
          </a:p>
        </p:txBody>
      </p:sp>
      <p:sp>
        <p:nvSpPr>
          <p:cNvPr id="6" name="TextBox 5"/>
          <p:cNvSpPr txBox="1"/>
          <p:nvPr/>
        </p:nvSpPr>
        <p:spPr>
          <a:xfrm>
            <a:off x="378135" y="1227704"/>
            <a:ext cx="4178516" cy="369332"/>
          </a:xfrm>
          <a:prstGeom prst="rect">
            <a:avLst/>
          </a:prstGeom>
          <a:noFill/>
        </p:spPr>
        <p:txBody>
          <a:bodyPr wrap="none" rtlCol="0">
            <a:spAutoFit/>
          </a:bodyPr>
          <a:lstStyle/>
          <a:p>
            <a:r xmlns:a="http://schemas.openxmlformats.org/drawingml/2006/main">
              <a:rPr lang="fr" dirty="0" smtClean="0">
                <a:latin typeface="Segoe UI" panose="020B0502040204020203" pitchFamily="34" charset="0"/>
                <a:cs typeface="Segoe UI" panose="020B0502040204020203" pitchFamily="34" charset="0"/>
              </a:rPr>
              <a:t>Ajouter un arbre de décomposition à la scène</a:t>
            </a:r>
            <a:endParaRPr xmlns:a="http://schemas.openxmlformats.org/drawingml/2006/main" lang="en-US"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a:stretch>
            <a:fillRect/>
          </a:stretch>
        </p:blipFill>
        <p:spPr>
          <a:xfrm>
            <a:off x="462775" y="1821925"/>
            <a:ext cx="5151065" cy="3141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583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133" y="192505"/>
            <a:ext cx="2865656" cy="461665"/>
          </a:xfrm>
          <a:prstGeom prst="rect">
            <a:avLst/>
          </a:prstGeom>
          <a:noFill/>
        </p:spPr>
        <p:txBody>
          <a:bodyPr wrap="none" rtlCol="0">
            <a:spAutoFit/>
          </a:bodyPr>
          <a:lstStyle/>
          <a:p>
            <a:r xmlns:a="http://schemas.openxmlformats.org/drawingml/2006/main">
              <a:rPr lang="fr" sz="2400" dirty="0" smtClean="0">
                <a:latin typeface="Segoe UI" panose="020B0502040204020203" pitchFamily="34" charset="0"/>
                <a:cs typeface="Segoe UI" panose="020B0502040204020203" pitchFamily="34" charset="0"/>
              </a:rPr>
              <a:t>Arbre de décomposition</a:t>
            </a:r>
            <a:endParaRPr xmlns:a="http://schemas.openxmlformats.org/drawingml/2006/main" lang="en-US" sz="2400"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a:stretch>
            <a:fillRect/>
          </a:stretch>
        </p:blipFill>
        <p:spPr>
          <a:xfrm>
            <a:off x="720597" y="2010515"/>
            <a:ext cx="1648055" cy="1695687"/>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63086" y="835819"/>
            <a:ext cx="11945129" cy="646331"/>
          </a:xfrm>
          <a:prstGeom prst="rect">
            <a:avLst/>
          </a:prstGeom>
          <a:noFill/>
        </p:spPr>
        <p:txBody>
          <a:bodyPr wrap="none" rtlCol="0">
            <a:spAutoFit/>
          </a:bodyPr>
          <a:lstStyle/>
          <a:p>
            <a:r xmlns:a="http://schemas.openxmlformats.org/drawingml/2006/main">
              <a:rPr lang="fr" dirty="0" smtClean="0">
                <a:latin typeface="Segoe UI" panose="020B0502040204020203" pitchFamily="34" charset="0"/>
                <a:cs typeface="Segoe UI" panose="020B0502040204020203" pitchFamily="34" charset="0"/>
              </a:rPr>
              <a:t>Ajoutez </a:t>
            </a:r>
            <a:r xmlns:a="http://schemas.openxmlformats.org/drawingml/2006/main">
              <a:rPr lang="fr" b="1" dirty="0" smtClean="0">
                <a:latin typeface="Segoe UI" panose="020B0502040204020203" pitchFamily="34" charset="0"/>
                <a:cs typeface="Segoe UI" panose="020B0502040204020203" pitchFamily="34" charset="0"/>
              </a:rPr>
              <a:t>la quantité retournée </a:t>
            </a:r>
            <a:r xmlns:a="http://schemas.openxmlformats.org/drawingml/2006/main">
              <a:rPr lang="fr" dirty="0" smtClean="0">
                <a:latin typeface="Segoe UI" panose="020B0502040204020203" pitchFamily="34" charset="0"/>
                <a:cs typeface="Segoe UI" panose="020B0502040204020203" pitchFamily="34" charset="0"/>
              </a:rPr>
              <a:t>de la table </a:t>
            </a:r>
            <a:r xmlns:a="http://schemas.openxmlformats.org/drawingml/2006/main">
              <a:rPr lang="fr" b="1" dirty="0" err="1" smtClean="0">
                <a:latin typeface="Segoe UI" panose="020B0502040204020203" pitchFamily="34" charset="0"/>
                <a:cs typeface="Segoe UI" panose="020B0502040204020203" pitchFamily="34" charset="0"/>
              </a:rPr>
              <a:t>FactSales </a:t>
            </a:r>
            <a:r xmlns:a="http://schemas.openxmlformats.org/drawingml/2006/main">
              <a:rPr lang="fr" dirty="0" smtClean="0">
                <a:latin typeface="Segoe UI" panose="020B0502040204020203" pitchFamily="34" charset="0"/>
                <a:cs typeface="Segoe UI" panose="020B0502040204020203" pitchFamily="34" charset="0"/>
              </a:rPr>
              <a:t>à l' </a:t>
            </a:r>
            <a:r xmlns:a="http://schemas.openxmlformats.org/drawingml/2006/main">
              <a:rPr lang="fr" b="1" dirty="0" err="1" smtClean="0">
                <a:latin typeface="Segoe UI" panose="020B0502040204020203" pitchFamily="34" charset="0"/>
                <a:cs typeface="Segoe UI" panose="020B0502040204020203" pitchFamily="34" charset="0"/>
              </a:rPr>
              <a:t>analyse </a:t>
            </a:r>
            <a:r xmlns:a="http://schemas.openxmlformats.org/drawingml/2006/main">
              <a:rPr lang="fr" dirty="0" smtClean="0">
                <a:latin typeface="Segoe UI" panose="020B0502040204020203" pitchFamily="34" charset="0"/>
                <a:cs typeface="Segoe UI" panose="020B0502040204020203" pitchFamily="34" charset="0"/>
              </a:rPr>
              <a:t>et au </a:t>
            </a:r>
            <a:r xmlns:a="http://schemas.openxmlformats.org/drawingml/2006/main">
              <a:rPr lang="fr" b="1" dirty="0" smtClean="0">
                <a:latin typeface="Segoe UI" panose="020B0502040204020203" pitchFamily="34" charset="0"/>
                <a:cs typeface="Segoe UI" panose="020B0502040204020203" pitchFamily="34" charset="0"/>
              </a:rPr>
              <a:t>nom du canal </a:t>
            </a:r>
            <a:r xmlns:a="http://schemas.openxmlformats.org/drawingml/2006/main">
              <a:rPr lang="fr" dirty="0" smtClean="0">
                <a:latin typeface="Segoe UI" panose="020B0502040204020203" pitchFamily="34" charset="0"/>
                <a:cs typeface="Segoe UI" panose="020B0502040204020203" pitchFamily="34" charset="0"/>
              </a:rPr>
              <a:t>, </a:t>
            </a:r>
            <a:r xmlns:a="http://schemas.openxmlformats.org/drawingml/2006/main">
              <a:rPr lang="fr" b="1" dirty="0" smtClean="0">
                <a:latin typeface="Segoe UI" panose="020B0502040204020203" pitchFamily="34" charset="0"/>
                <a:cs typeface="Segoe UI" panose="020B0502040204020203" pitchFamily="34" charset="0"/>
              </a:rPr>
              <a:t>au type de promotion </a:t>
            </a:r>
            <a:r xmlns:a="http://schemas.openxmlformats.org/drawingml/2006/main">
              <a:rPr lang="fr" dirty="0" smtClean="0">
                <a:latin typeface="Segoe UI" panose="020B0502040204020203" pitchFamily="34" charset="0"/>
                <a:cs typeface="Segoe UI" panose="020B0502040204020203" pitchFamily="34" charset="0"/>
              </a:rPr>
              <a:t>et </a:t>
            </a:r>
            <a:r xmlns:a="http://schemas.openxmlformats.org/drawingml/2006/main">
              <a:rPr lang="fr" b="1" dirty="0" smtClean="0">
                <a:latin typeface="Segoe UI" panose="020B0502040204020203" pitchFamily="34" charset="0"/>
                <a:cs typeface="Segoe UI" panose="020B0502040204020203" pitchFamily="34" charset="0"/>
              </a:rPr>
              <a:t>au nom de la marque</a:t>
            </a:r>
          </a:p>
          <a:p>
            <a:r xmlns:a="http://schemas.openxmlformats.org/drawingml/2006/main">
              <a:rPr lang="fr" dirty="0" smtClean="0">
                <a:latin typeface="Segoe UI" panose="020B0502040204020203" pitchFamily="34" charset="0"/>
                <a:cs typeface="Segoe UI" panose="020B0502040204020203" pitchFamily="34" charset="0"/>
              </a:rPr>
              <a:t>Expliquer </a:t>
            </a:r>
            <a:r xmlns:a="http://schemas.openxmlformats.org/drawingml/2006/main">
              <a:rPr lang="fr" b="1" dirty="0" smtClean="0">
                <a:latin typeface="Segoe UI" panose="020B0502040204020203" pitchFamily="34" charset="0"/>
                <a:cs typeface="Segoe UI" panose="020B0502040204020203" pitchFamily="34" charset="0"/>
              </a:rPr>
              <a:t>et </a:t>
            </a:r>
            <a:r xmlns:a="http://schemas.openxmlformats.org/drawingml/2006/main">
              <a:rPr lang="fr" dirty="0" smtClean="0">
                <a:latin typeface="Segoe UI" panose="020B0502040204020203" pitchFamily="34" charset="0"/>
                <a:cs typeface="Segoe UI" panose="020B0502040204020203" pitchFamily="34" charset="0"/>
              </a:rPr>
              <a:t>observer</a:t>
            </a:r>
            <a:r xmlns:a="http://schemas.openxmlformats.org/drawingml/2006/main">
              <a:rPr lang="fr" b="1" dirty="0" smtClean="0">
                <a:latin typeface="Segoe UI" panose="020B0502040204020203" pitchFamily="34" charset="0"/>
                <a:cs typeface="Segoe UI" panose="020B0502040204020203" pitchFamily="34" charset="0"/>
              </a:rPr>
              <a:t> </a:t>
            </a:r>
            <a:endParaRPr xmlns:a="http://schemas.openxmlformats.org/drawingml/2006/main" lang="en-US" b="1" dirty="0">
              <a:latin typeface="Segoe UI" panose="020B0502040204020203" pitchFamily="34" charset="0"/>
              <a:cs typeface="Segoe UI" panose="020B0502040204020203" pitchFamily="34" charset="0"/>
            </a:endParaRPr>
          </a:p>
        </p:txBody>
      </p:sp>
      <p:pic>
        <p:nvPicPr>
          <p:cNvPr id="8" name="Picture 7"/>
          <p:cNvPicPr>
            <a:picLocks noChangeAspect="1"/>
          </p:cNvPicPr>
          <p:nvPr/>
        </p:nvPicPr>
        <p:blipFill rotWithShape="1">
          <a:blip r:embed="rId3"/>
          <a:srcRect t="27210" r="22090"/>
          <a:stretch/>
        </p:blipFill>
        <p:spPr>
          <a:xfrm>
            <a:off x="2712068" y="2010515"/>
            <a:ext cx="2637985" cy="883939"/>
          </a:xfrm>
          <a:prstGeom prst="rect">
            <a:avLst/>
          </a:prstGeom>
          <a:ln>
            <a:noFill/>
          </a:ln>
          <a:effectLst>
            <a:outerShdw blurRad="292100" dist="139700" dir="2700000" algn="tl" rotWithShape="0">
              <a:srgbClr val="333333">
                <a:alpha val="65000"/>
              </a:srgbClr>
            </a:outerShdw>
          </a:effectLst>
        </p:spPr>
      </p:pic>
      <p:cxnSp>
        <p:nvCxnSpPr>
          <p:cNvPr id="10" name="Straight Arrow Connector 9"/>
          <p:cNvCxnSpPr/>
          <p:nvPr/>
        </p:nvCxnSpPr>
        <p:spPr>
          <a:xfrm flipH="1" flipV="1">
            <a:off x="3485720" y="2858358"/>
            <a:ext cx="41251" cy="13762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122926" y="4234567"/>
            <a:ext cx="3212931" cy="369332"/>
          </a:xfrm>
          <a:prstGeom prst="rect">
            <a:avLst/>
          </a:prstGeom>
        </p:spPr>
        <p:txBody>
          <a:bodyPr wrap="none">
            <a:spAutoFit/>
          </a:bodyPr>
          <a:lstStyle/>
          <a:p>
            <a:r xmlns:a="http://schemas.openxmlformats.org/drawingml/2006/main">
              <a:rPr lang="fr" dirty="0" smtClean="0">
                <a:latin typeface="Segoe UI" panose="020B0502040204020203" pitchFamily="34" charset="0"/>
                <a:cs typeface="Segoe UI" panose="020B0502040204020203" pitchFamily="34" charset="0"/>
              </a:rPr>
              <a:t>Le total de </a:t>
            </a:r>
            <a:r xmlns:a="http://schemas.openxmlformats.org/drawingml/2006/main">
              <a:rPr lang="fr" b="1" dirty="0">
                <a:latin typeface="Segoe UI" panose="020B0502040204020203" pitchFamily="34" charset="0"/>
                <a:cs typeface="Segoe UI" panose="020B0502040204020203" pitchFamily="34" charset="0"/>
              </a:rPr>
              <a:t>la quantité retournée</a:t>
            </a:r>
            <a:endParaRPr xmlns:a="http://schemas.openxmlformats.org/drawingml/2006/main" lang="en-US" dirty="0"/>
          </a:p>
        </p:txBody>
      </p:sp>
      <p:cxnSp>
        <p:nvCxnSpPr>
          <p:cNvPr id="14" name="Straight Arrow Connector 13"/>
          <p:cNvCxnSpPr/>
          <p:nvPr/>
        </p:nvCxnSpPr>
        <p:spPr>
          <a:xfrm flipH="1">
            <a:off x="5177018" y="2241311"/>
            <a:ext cx="1993803" cy="893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170821" y="2010515"/>
            <a:ext cx="2278188" cy="369332"/>
          </a:xfrm>
          <a:prstGeom prst="rect">
            <a:avLst/>
          </a:prstGeom>
        </p:spPr>
        <p:txBody>
          <a:bodyPr wrap="none">
            <a:spAutoFit/>
          </a:bodyPr>
          <a:lstStyle/>
          <a:p>
            <a:r xmlns:a="http://schemas.openxmlformats.org/drawingml/2006/main">
              <a:rPr lang="fr" dirty="0" smtClean="0">
                <a:latin typeface="Segoe UI" panose="020B0502040204020203" pitchFamily="34" charset="0"/>
                <a:cs typeface="Segoe UI" panose="020B0502040204020203" pitchFamily="34" charset="0"/>
              </a:rPr>
              <a:t>Suggestions d'analyse</a:t>
            </a:r>
            <a:endParaRPr xmlns:a="http://schemas.openxmlformats.org/drawingml/2006/main" lang="en-US" dirty="0"/>
          </a:p>
        </p:txBody>
      </p:sp>
    </p:spTree>
    <p:extLst>
      <p:ext uri="{BB962C8B-B14F-4D97-AF65-F5344CB8AC3E}">
        <p14:creationId xmlns:p14="http://schemas.microsoft.com/office/powerpoint/2010/main" val="403870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133" y="192505"/>
            <a:ext cx="2865656" cy="461665"/>
          </a:xfrm>
          <a:prstGeom prst="rect">
            <a:avLst/>
          </a:prstGeom>
          <a:noFill/>
        </p:spPr>
        <p:txBody>
          <a:bodyPr wrap="none" rtlCol="0">
            <a:spAutoFit/>
          </a:bodyPr>
          <a:lstStyle/>
          <a:p>
            <a:r xmlns:a="http://schemas.openxmlformats.org/drawingml/2006/main">
              <a:rPr lang="fr" sz="2400" dirty="0" smtClean="0">
                <a:latin typeface="Segoe UI" panose="020B0502040204020203" pitchFamily="34" charset="0"/>
                <a:cs typeface="Segoe UI" panose="020B0502040204020203" pitchFamily="34" charset="0"/>
              </a:rPr>
              <a:t>Arbre de décomposition</a:t>
            </a:r>
            <a:endParaRPr xmlns:a="http://schemas.openxmlformats.org/drawingml/2006/main" lang="en-US" sz="2400" dirty="0">
              <a:latin typeface="Segoe UI" panose="020B0502040204020203" pitchFamily="34" charset="0"/>
              <a:cs typeface="Segoe UI" panose="020B0502040204020203" pitchFamily="34" charset="0"/>
            </a:endParaRPr>
          </a:p>
        </p:txBody>
      </p:sp>
      <p:sp>
        <p:nvSpPr>
          <p:cNvPr id="7" name="TextBox 6"/>
          <p:cNvSpPr txBox="1"/>
          <p:nvPr/>
        </p:nvSpPr>
        <p:spPr>
          <a:xfrm>
            <a:off x="452463" y="801444"/>
            <a:ext cx="1877437" cy="584775"/>
          </a:xfrm>
          <a:prstGeom prst="rect">
            <a:avLst/>
          </a:prstGeom>
          <a:noFill/>
        </p:spPr>
        <p:txBody>
          <a:bodyPr wrap="none" rtlCol="0">
            <a:spAutoFit/>
          </a:bodyPr>
          <a:lstStyle/>
          <a:p>
            <a:r xmlns:a="http://schemas.openxmlformats.org/drawingml/2006/main">
              <a:rPr lang="fr" dirty="0" smtClean="0">
                <a:latin typeface="Segoe UI" panose="020B0502040204020203" pitchFamily="34" charset="0"/>
                <a:cs typeface="Segoe UI" panose="020B0502040204020203" pitchFamily="34" charset="0"/>
              </a:rPr>
              <a:t>Cliquez sur </a:t>
            </a:r>
            <a:r xmlns:a="http://schemas.openxmlformats.org/drawingml/2006/main">
              <a:rPr lang="fr" sz="3200" dirty="0" smtClean="0">
                <a:latin typeface="Segoe UI" panose="020B0502040204020203" pitchFamily="34" charset="0"/>
                <a:cs typeface="Segoe UI" panose="020B0502040204020203" pitchFamily="34" charset="0"/>
              </a:rPr>
              <a:t>+</a:t>
            </a:r>
            <a:r xmlns:a="http://schemas.openxmlformats.org/drawingml/2006/main">
              <a:rPr lang="fr" dirty="0" smtClean="0">
                <a:latin typeface="Segoe UI" panose="020B0502040204020203" pitchFamily="34" charset="0"/>
                <a:cs typeface="Segoe UI" panose="020B0502040204020203" pitchFamily="34" charset="0"/>
              </a:rPr>
              <a:t> </a:t>
            </a:r>
            <a:r xmlns:a="http://schemas.openxmlformats.org/drawingml/2006/main">
              <a:rPr lang="fr" dirty="0" err="1" smtClean="0">
                <a:latin typeface="Segoe UI" panose="020B0502040204020203" pitchFamily="34" charset="0"/>
                <a:cs typeface="Segoe UI" panose="020B0502040204020203" pitchFamily="34" charset="0"/>
              </a:rPr>
              <a:t>signe</a:t>
            </a:r>
            <a:r xmlns:a="http://schemas.openxmlformats.org/drawingml/2006/main">
              <a:rPr lang="fr" dirty="0" smtClean="0">
                <a:latin typeface="Segoe UI" panose="020B0502040204020203" pitchFamily="34" charset="0"/>
                <a:cs typeface="Segoe UI" panose="020B0502040204020203" pitchFamily="34" charset="0"/>
              </a:rPr>
              <a:t> </a:t>
            </a:r>
            <a:endParaRPr xmlns:a="http://schemas.openxmlformats.org/drawingml/2006/main" lang="en-US" b="1"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rotWithShape="1">
          <a:blip r:embed="rId2"/>
          <a:srcRect t="15386" r="13008" b="11221"/>
          <a:stretch/>
        </p:blipFill>
        <p:spPr>
          <a:xfrm>
            <a:off x="323132" y="1650044"/>
            <a:ext cx="5166871" cy="1959429"/>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flipH="1">
            <a:off x="3801979" y="1386219"/>
            <a:ext cx="2770701" cy="51820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6572680" y="967594"/>
            <a:ext cx="5692649" cy="1477328"/>
          </a:xfrm>
          <a:prstGeom prst="rect">
            <a:avLst/>
          </a:prstGeom>
          <a:noFill/>
        </p:spPr>
        <p:txBody>
          <a:bodyPr wrap="none" rtlCol="0">
            <a:spAutoFit/>
          </a:bodyPr>
          <a:lstStyle/>
          <a:p>
            <a:r xmlns:a="http://schemas.openxmlformats.org/drawingml/2006/main">
              <a:rPr lang="fr" dirty="0" smtClean="0">
                <a:latin typeface="Segoe UI" panose="020B0502040204020203" pitchFamily="34" charset="0"/>
                <a:cs typeface="Segoe UI" panose="020B0502040204020203" pitchFamily="34" charset="0"/>
              </a:rPr>
              <a:t>Si </a:t>
            </a:r>
            <a:r xmlns:a="http://schemas.openxmlformats.org/drawingml/2006/main">
              <a:rPr lang="fr" dirty="0" smtClean="0">
                <a:latin typeface="Segoe UI" panose="020B0502040204020203" pitchFamily="34" charset="0"/>
                <a:cs typeface="Segoe UI" panose="020B0502040204020203" pitchFamily="34" charset="0"/>
              </a:rPr>
              <a:t>vous cliquez </a:t>
            </a:r>
            <a:r xmlns:a="http://schemas.openxmlformats.org/drawingml/2006/main">
              <a:rPr lang="fr" dirty="0" smtClean="0">
                <a:latin typeface="Segoe UI" panose="020B0502040204020203" pitchFamily="34" charset="0"/>
                <a:cs typeface="Segoe UI" panose="020B0502040204020203" pitchFamily="34" charset="0"/>
              </a:rPr>
              <a:t>en premier </a:t>
            </a:r>
            <a:r xmlns:a="http://schemas.openxmlformats.org/drawingml/2006/main">
              <a:rPr lang="fr" dirty="0" smtClean="0">
                <a:latin typeface="Segoe UI" panose="020B0502040204020203" pitchFamily="34" charset="0"/>
                <a:cs typeface="Segoe UI" panose="020B0502040204020203" pitchFamily="34" charset="0"/>
              </a:rPr>
              <a:t>, </a:t>
            </a:r>
            <a:r xmlns:a="http://schemas.openxmlformats.org/drawingml/2006/main">
              <a:rPr lang="fr" dirty="0" smtClean="0">
                <a:latin typeface="Segoe UI" panose="020B0502040204020203" pitchFamily="34" charset="0"/>
                <a:cs typeface="Segoe UI" panose="020B0502040204020203" pitchFamily="34" charset="0"/>
              </a:rPr>
              <a:t>Power BI </a:t>
            </a:r>
            <a:r xmlns:a="http://schemas.openxmlformats.org/drawingml/2006/main">
              <a:rPr lang="fr" dirty="0" smtClean="0">
                <a:latin typeface="Segoe UI" panose="020B0502040204020203" pitchFamily="34" charset="0"/>
                <a:cs typeface="Segoe UI" panose="020B0502040204020203" pitchFamily="34" charset="0"/>
              </a:rPr>
              <a:t>le fera</a:t>
            </a:r>
            <a:r xmlns:a="http://schemas.openxmlformats.org/drawingml/2006/main">
              <a:rPr lang="fr" dirty="0" smtClean="0">
                <a:latin typeface="Segoe UI" panose="020B0502040204020203" pitchFamily="34" charset="0"/>
                <a:cs typeface="Segoe UI" panose="020B0502040204020203" pitchFamily="34" charset="0"/>
              </a:rPr>
              <a:t> </a:t>
            </a:r>
            <a:r xmlns:a="http://schemas.openxmlformats.org/drawingml/2006/main">
              <a:rPr lang="fr" dirty="0" smtClean="0">
                <a:latin typeface="Segoe UI" panose="020B0502040204020203" pitchFamily="34" charset="0"/>
                <a:cs typeface="Segoe UI" panose="020B0502040204020203" pitchFamily="34" charset="0"/>
              </a:rPr>
              <a:t>suggérer en fonction de</a:t>
            </a:r>
          </a:p>
          <a:p>
            <a:r xmlns:a="http://schemas.openxmlformats.org/drawingml/2006/main">
              <a:rPr lang="fr" dirty="0" smtClean="0">
                <a:latin typeface="Segoe UI" panose="020B0502040204020203" pitchFamily="34" charset="0"/>
                <a:cs typeface="Segoe UI" panose="020B0502040204020203" pitchFamily="34" charset="0"/>
              </a:rPr>
              <a:t>IA quelle analyse axe vient en premier soit le type de promotion</a:t>
            </a:r>
          </a:p>
          <a:p>
            <a:r xmlns:a="http://schemas.openxmlformats.org/drawingml/2006/main">
              <a:rPr lang="fr" dirty="0" smtClean="0">
                <a:latin typeface="Segoe UI" panose="020B0502040204020203" pitchFamily="34" charset="0"/>
                <a:cs typeface="Segoe UI" panose="020B0502040204020203" pitchFamily="34" charset="0"/>
              </a:rPr>
              <a:t>Ou le nom de la marque ou le nom de la chaîne et cela donne</a:t>
            </a:r>
          </a:p>
          <a:p>
            <a:r xmlns:a="http://schemas.openxmlformats.org/drawingml/2006/main">
              <a:rPr lang="fr" dirty="0" smtClean="0">
                <a:latin typeface="Segoe UI" panose="020B0502040204020203" pitchFamily="34" charset="0"/>
                <a:cs typeface="Segoe UI" panose="020B0502040204020203" pitchFamily="34" charset="0"/>
              </a:rPr>
              <a:t>Les valeurs les plus élevées des quantités de retour basées sur cela</a:t>
            </a:r>
          </a:p>
          <a:p>
            <a:r xmlns:a="http://schemas.openxmlformats.org/drawingml/2006/main">
              <a:rPr lang="fr" dirty="0" smtClean="0">
                <a:latin typeface="Segoe UI" panose="020B0502040204020203" pitchFamily="34" charset="0"/>
                <a:cs typeface="Segoe UI" panose="020B0502040204020203" pitchFamily="34" charset="0"/>
              </a:rPr>
              <a:t>Axe d'analyse</a:t>
            </a:r>
            <a:r xmlns:a="http://schemas.openxmlformats.org/drawingml/2006/main">
              <a:rPr lang="fr" dirty="0" smtClean="0">
                <a:latin typeface="Segoe UI" panose="020B0502040204020203" pitchFamily="34" charset="0"/>
                <a:cs typeface="Segoe UI" panose="020B0502040204020203" pitchFamily="34" charset="0"/>
              </a:rPr>
              <a:t> </a:t>
            </a:r>
            <a:endParaRPr xmlns:a="http://schemas.openxmlformats.org/drawingml/2006/main" lang="en-US" b="1" dirty="0">
              <a:latin typeface="Segoe UI" panose="020B0502040204020203" pitchFamily="34" charset="0"/>
              <a:cs typeface="Segoe UI" panose="020B0502040204020203" pitchFamily="34" charset="0"/>
            </a:endParaRPr>
          </a:p>
        </p:txBody>
      </p:sp>
      <p:sp>
        <p:nvSpPr>
          <p:cNvPr id="15" name="TextBox 14"/>
          <p:cNvSpPr txBox="1"/>
          <p:nvPr/>
        </p:nvSpPr>
        <p:spPr>
          <a:xfrm>
            <a:off x="6285068" y="2629758"/>
            <a:ext cx="5692649" cy="1477328"/>
          </a:xfrm>
          <a:prstGeom prst="rect">
            <a:avLst/>
          </a:prstGeom>
          <a:noFill/>
        </p:spPr>
        <p:txBody>
          <a:bodyPr wrap="none" rtlCol="0">
            <a:spAutoFit/>
          </a:bodyPr>
          <a:lstStyle/>
          <a:p>
            <a:r xmlns:a="http://schemas.openxmlformats.org/drawingml/2006/main">
              <a:rPr lang="fr" dirty="0" smtClean="0">
                <a:latin typeface="Segoe UI" panose="020B0502040204020203" pitchFamily="34" charset="0"/>
                <a:cs typeface="Segoe UI" panose="020B0502040204020203" pitchFamily="34" charset="0"/>
              </a:rPr>
              <a:t>Si </a:t>
            </a:r>
            <a:r xmlns:a="http://schemas.openxmlformats.org/drawingml/2006/main">
              <a:rPr lang="fr" dirty="0" smtClean="0">
                <a:latin typeface="Segoe UI" panose="020B0502040204020203" pitchFamily="34" charset="0"/>
                <a:cs typeface="Segoe UI" panose="020B0502040204020203" pitchFamily="34" charset="0"/>
              </a:rPr>
              <a:t>vous cliquez </a:t>
            </a:r>
            <a:r xmlns:a="http://schemas.openxmlformats.org/drawingml/2006/main">
              <a:rPr lang="fr" dirty="0" smtClean="0">
                <a:latin typeface="Segoe UI" panose="020B0502040204020203" pitchFamily="34" charset="0"/>
                <a:cs typeface="Segoe UI" panose="020B0502040204020203" pitchFamily="34" charset="0"/>
              </a:rPr>
              <a:t>en premier </a:t>
            </a:r>
            <a:r xmlns:a="http://schemas.openxmlformats.org/drawingml/2006/main">
              <a:rPr lang="fr" dirty="0" smtClean="0">
                <a:latin typeface="Segoe UI" panose="020B0502040204020203" pitchFamily="34" charset="0"/>
                <a:cs typeface="Segoe UI" panose="020B0502040204020203" pitchFamily="34" charset="0"/>
              </a:rPr>
              <a:t>, </a:t>
            </a:r>
            <a:r xmlns:a="http://schemas.openxmlformats.org/drawingml/2006/main">
              <a:rPr lang="fr" dirty="0" smtClean="0">
                <a:latin typeface="Segoe UI" panose="020B0502040204020203" pitchFamily="34" charset="0"/>
                <a:cs typeface="Segoe UI" panose="020B0502040204020203" pitchFamily="34" charset="0"/>
              </a:rPr>
              <a:t>Power BI </a:t>
            </a:r>
            <a:r xmlns:a="http://schemas.openxmlformats.org/drawingml/2006/main">
              <a:rPr lang="fr" dirty="0" smtClean="0">
                <a:latin typeface="Segoe UI" panose="020B0502040204020203" pitchFamily="34" charset="0"/>
                <a:cs typeface="Segoe UI" panose="020B0502040204020203" pitchFamily="34" charset="0"/>
              </a:rPr>
              <a:t>le fera</a:t>
            </a:r>
            <a:r xmlns:a="http://schemas.openxmlformats.org/drawingml/2006/main">
              <a:rPr lang="fr" dirty="0" smtClean="0">
                <a:latin typeface="Segoe UI" panose="020B0502040204020203" pitchFamily="34" charset="0"/>
                <a:cs typeface="Segoe UI" panose="020B0502040204020203" pitchFamily="34" charset="0"/>
              </a:rPr>
              <a:t> </a:t>
            </a:r>
            <a:r xmlns:a="http://schemas.openxmlformats.org/drawingml/2006/main">
              <a:rPr lang="fr" dirty="0" smtClean="0">
                <a:latin typeface="Segoe UI" panose="020B0502040204020203" pitchFamily="34" charset="0"/>
                <a:cs typeface="Segoe UI" panose="020B0502040204020203" pitchFamily="34" charset="0"/>
              </a:rPr>
              <a:t>suggérer en fonction de</a:t>
            </a:r>
          </a:p>
          <a:p>
            <a:r xmlns:a="http://schemas.openxmlformats.org/drawingml/2006/main">
              <a:rPr lang="fr" dirty="0" smtClean="0">
                <a:latin typeface="Segoe UI" panose="020B0502040204020203" pitchFamily="34" charset="0"/>
                <a:cs typeface="Segoe UI" panose="020B0502040204020203" pitchFamily="34" charset="0"/>
              </a:rPr>
              <a:t>IA quelle analyse axe vient en premier soit le type de promotion</a:t>
            </a:r>
          </a:p>
          <a:p>
            <a:r xmlns:a="http://schemas.openxmlformats.org/drawingml/2006/main">
              <a:rPr lang="fr" dirty="0" smtClean="0">
                <a:latin typeface="Segoe UI" panose="020B0502040204020203" pitchFamily="34" charset="0"/>
                <a:cs typeface="Segoe UI" panose="020B0502040204020203" pitchFamily="34" charset="0"/>
              </a:rPr>
              <a:t>Ou le nom de la marque ou le nom de la chaîne et cela donne</a:t>
            </a:r>
          </a:p>
          <a:p>
            <a:r xmlns:a="http://schemas.openxmlformats.org/drawingml/2006/main">
              <a:rPr lang="fr" dirty="0" smtClean="0">
                <a:latin typeface="Segoe UI" panose="020B0502040204020203" pitchFamily="34" charset="0"/>
                <a:cs typeface="Segoe UI" panose="020B0502040204020203" pitchFamily="34" charset="0"/>
              </a:rPr>
              <a:t>Les valeurs les plus basses des quantités de retour basées sur cela</a:t>
            </a:r>
          </a:p>
          <a:p>
            <a:r xmlns:a="http://schemas.openxmlformats.org/drawingml/2006/main">
              <a:rPr lang="fr" dirty="0" smtClean="0">
                <a:latin typeface="Segoe UI" panose="020B0502040204020203" pitchFamily="34" charset="0"/>
                <a:cs typeface="Segoe UI" panose="020B0502040204020203" pitchFamily="34" charset="0"/>
              </a:rPr>
              <a:t>Axe d'analyse</a:t>
            </a:r>
            <a:r xmlns:a="http://schemas.openxmlformats.org/drawingml/2006/main">
              <a:rPr lang="fr" dirty="0" smtClean="0">
                <a:latin typeface="Segoe UI" panose="020B0502040204020203" pitchFamily="34" charset="0"/>
                <a:cs typeface="Segoe UI" panose="020B0502040204020203" pitchFamily="34" charset="0"/>
              </a:rPr>
              <a:t> </a:t>
            </a:r>
            <a:endParaRPr xmlns:a="http://schemas.openxmlformats.org/drawingml/2006/main" lang="en-US" b="1" dirty="0">
              <a:latin typeface="Segoe UI" panose="020B0502040204020203" pitchFamily="34" charset="0"/>
              <a:cs typeface="Segoe UI" panose="020B0502040204020203" pitchFamily="34" charset="0"/>
            </a:endParaRPr>
          </a:p>
        </p:txBody>
      </p:sp>
      <p:cxnSp>
        <p:nvCxnSpPr>
          <p:cNvPr id="16" name="Straight Arrow Connector 15"/>
          <p:cNvCxnSpPr/>
          <p:nvPr/>
        </p:nvCxnSpPr>
        <p:spPr>
          <a:xfrm flipH="1" flipV="1">
            <a:off x="3706873" y="2323052"/>
            <a:ext cx="2578195" cy="74328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136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133" y="192505"/>
            <a:ext cx="2865656" cy="461665"/>
          </a:xfrm>
          <a:prstGeom prst="rect">
            <a:avLst/>
          </a:prstGeom>
          <a:noFill/>
        </p:spPr>
        <p:txBody>
          <a:bodyPr wrap="none" rtlCol="0">
            <a:spAutoFit/>
          </a:bodyPr>
          <a:lstStyle/>
          <a:p>
            <a:r xmlns:a="http://schemas.openxmlformats.org/drawingml/2006/main">
              <a:rPr lang="fr" sz="2400" dirty="0" smtClean="0">
                <a:latin typeface="Segoe UI" panose="020B0502040204020203" pitchFamily="34" charset="0"/>
                <a:cs typeface="Segoe UI" panose="020B0502040204020203" pitchFamily="34" charset="0"/>
              </a:rPr>
              <a:t>Arbre de décomposition</a:t>
            </a:r>
            <a:endParaRPr xmlns:a="http://schemas.openxmlformats.org/drawingml/2006/main" lang="en-US" sz="2400" dirty="0">
              <a:latin typeface="Segoe UI" panose="020B0502040204020203" pitchFamily="34" charset="0"/>
              <a:cs typeface="Segoe UI" panose="020B0502040204020203" pitchFamily="34" charset="0"/>
            </a:endParaRPr>
          </a:p>
        </p:txBody>
      </p:sp>
      <p:sp>
        <p:nvSpPr>
          <p:cNvPr id="7" name="TextBox 6"/>
          <p:cNvSpPr txBox="1"/>
          <p:nvPr/>
        </p:nvSpPr>
        <p:spPr>
          <a:xfrm>
            <a:off x="452463" y="801444"/>
            <a:ext cx="8698412" cy="584775"/>
          </a:xfrm>
          <a:prstGeom prst="rect">
            <a:avLst/>
          </a:prstGeom>
          <a:noFill/>
        </p:spPr>
        <p:txBody>
          <a:bodyPr wrap="square" rtlCol="0">
            <a:spAutoFit/>
          </a:bodyPr>
          <a:lstStyle/>
          <a:p>
            <a:r xmlns:a="http://schemas.openxmlformats.org/drawingml/2006/main">
              <a:rPr lang="fr" dirty="0" smtClean="0">
                <a:latin typeface="Segoe UI" panose="020B0502040204020203" pitchFamily="34" charset="0"/>
                <a:cs typeface="Segoe UI" panose="020B0502040204020203" pitchFamily="34" charset="0"/>
              </a:rPr>
              <a:t>Cliquez sur le signe </a:t>
            </a:r>
            <a:r xmlns:a="http://schemas.openxmlformats.org/drawingml/2006/main">
              <a:rPr lang="fr" sz="3200" dirty="0" smtClean="0">
                <a:latin typeface="Segoe UI" panose="020B0502040204020203" pitchFamily="34" charset="0"/>
                <a:cs typeface="Segoe UI" panose="020B0502040204020203" pitchFamily="34" charset="0"/>
              </a:rPr>
              <a:t>+ </a:t>
            </a:r>
            <a:r xmlns:a="http://schemas.openxmlformats.org/drawingml/2006/main">
              <a:rPr lang="fr" dirty="0" smtClean="0">
                <a:latin typeface="Segoe UI" panose="020B0502040204020203" pitchFamily="34" charset="0"/>
                <a:cs typeface="Segoe UI" panose="020B0502040204020203" pitchFamily="34" charset="0"/>
              </a:rPr>
              <a:t>pour proposer le nom de marque qui vient en premier</a:t>
            </a:r>
            <a:endParaRPr xmlns:a="http://schemas.openxmlformats.org/drawingml/2006/main" lang="en-US" b="1"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rotWithShape="1">
          <a:blip r:embed="rId2"/>
          <a:srcRect l="780" t="4100" r="-780" b="-815"/>
          <a:stretch/>
        </p:blipFill>
        <p:spPr>
          <a:xfrm>
            <a:off x="559150" y="1629745"/>
            <a:ext cx="3524742" cy="4081543"/>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rotWithShape="1">
          <a:blip r:embed="rId2"/>
          <a:srcRect l="48563" t="4256" r="48038" b="91328"/>
          <a:stretch/>
        </p:blipFill>
        <p:spPr>
          <a:xfrm>
            <a:off x="4585100" y="1629745"/>
            <a:ext cx="433137" cy="67376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260345" y="1629745"/>
            <a:ext cx="6070701" cy="646331"/>
          </a:xfrm>
          <a:prstGeom prst="rect">
            <a:avLst/>
          </a:prstGeom>
        </p:spPr>
        <p:txBody>
          <a:bodyPr wrap="none">
            <a:spAutoFit/>
          </a:bodyPr>
          <a:lstStyle/>
          <a:p>
            <a:r xmlns:a="http://schemas.openxmlformats.org/drawingml/2006/main">
              <a:rPr lang="fr" dirty="0" smtClean="0">
                <a:latin typeface="Segoe UI" panose="020B0502040204020203" pitchFamily="34" charset="0"/>
                <a:cs typeface="Segoe UI" panose="020B0502040204020203" pitchFamily="34" charset="0"/>
              </a:rPr>
              <a:t>Le flou lumineux indique que l'axe d'analyse est choisi par</a:t>
            </a:r>
          </a:p>
          <a:p>
            <a:r xmlns:a="http://schemas.openxmlformats.org/drawingml/2006/main">
              <a:rPr lang="fr" dirty="0">
                <a:latin typeface="Segoe UI" panose="020B0502040204020203" pitchFamily="34" charset="0"/>
                <a:cs typeface="Segoe UI" panose="020B0502040204020203" pitchFamily="34" charset="0"/>
              </a:rPr>
              <a:t> </a:t>
            </a:r>
            <a:r xmlns:a="http://schemas.openxmlformats.org/drawingml/2006/main">
              <a:rPr lang="fr" dirty="0" smtClean="0">
                <a:latin typeface="Segoe UI" panose="020B0502040204020203" pitchFamily="34" charset="0"/>
                <a:cs typeface="Segoe UI" panose="020B0502040204020203" pitchFamily="34" charset="0"/>
              </a:rPr>
              <a:t>Power BI et non l'utilisateur</a:t>
            </a:r>
            <a:endParaRPr xmlns:a="http://schemas.openxmlformats.org/drawingml/2006/main" lang="en-US" dirty="0"/>
          </a:p>
        </p:txBody>
      </p:sp>
    </p:spTree>
    <p:extLst>
      <p:ext uri="{BB962C8B-B14F-4D97-AF65-F5344CB8AC3E}">
        <p14:creationId xmlns:p14="http://schemas.microsoft.com/office/powerpoint/2010/main" val="53692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133" y="192505"/>
            <a:ext cx="2865656" cy="461665"/>
          </a:xfrm>
          <a:prstGeom prst="rect">
            <a:avLst/>
          </a:prstGeom>
          <a:noFill/>
        </p:spPr>
        <p:txBody>
          <a:bodyPr wrap="none" rtlCol="0">
            <a:spAutoFit/>
          </a:bodyPr>
          <a:lstStyle/>
          <a:p>
            <a:r xmlns:a="http://schemas.openxmlformats.org/drawingml/2006/main">
              <a:rPr lang="fr" sz="2400" dirty="0" smtClean="0">
                <a:latin typeface="Segoe UI" panose="020B0502040204020203" pitchFamily="34" charset="0"/>
                <a:cs typeface="Segoe UI" panose="020B0502040204020203" pitchFamily="34" charset="0"/>
              </a:rPr>
              <a:t>Arbre de décomposition</a:t>
            </a:r>
            <a:endParaRPr xmlns:a="http://schemas.openxmlformats.org/drawingml/2006/main" lang="en-US" sz="2400" dirty="0">
              <a:latin typeface="Segoe UI" panose="020B0502040204020203" pitchFamily="34" charset="0"/>
              <a:cs typeface="Segoe UI" panose="020B0502040204020203" pitchFamily="34" charset="0"/>
            </a:endParaRPr>
          </a:p>
        </p:txBody>
      </p:sp>
      <p:sp>
        <p:nvSpPr>
          <p:cNvPr id="7" name="TextBox 6"/>
          <p:cNvSpPr txBox="1"/>
          <p:nvPr/>
        </p:nvSpPr>
        <p:spPr>
          <a:xfrm>
            <a:off x="323133" y="849570"/>
            <a:ext cx="10842172" cy="646331"/>
          </a:xfrm>
          <a:prstGeom prst="rect">
            <a:avLst/>
          </a:prstGeom>
          <a:noFill/>
        </p:spPr>
        <p:txBody>
          <a:bodyPr wrap="square" rtlCol="0">
            <a:spAutoFit/>
          </a:bodyPr>
          <a:lstStyle/>
          <a:p>
            <a:r xmlns:a="http://schemas.openxmlformats.org/drawingml/2006/main">
              <a:rPr lang="fr" dirty="0" smtClean="0">
                <a:latin typeface="Segoe UI" panose="020B0502040204020203" pitchFamily="34" charset="0"/>
                <a:cs typeface="Segoe UI" panose="020B0502040204020203" pitchFamily="34" charset="0"/>
              </a:rPr>
              <a:t>Double-cliquez sur l'axe d'analyse et un signe de verrouillage apparaîtra, ce qui signifie que l'axe est désormais fixe et ne pourra pas être remplacé tant qu'il ne sera pas déverrouillé. Il disparaîtra si</a:t>
            </a:r>
            <a:endParaRPr xmlns:a="http://schemas.openxmlformats.org/drawingml/2006/main" lang="en-US" dirty="0">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372359" y="1691301"/>
            <a:ext cx="5287113" cy="4048690"/>
          </a:xfrm>
          <a:prstGeom prst="rect">
            <a:avLst/>
          </a:prstGeom>
        </p:spPr>
      </p:pic>
      <p:pic>
        <p:nvPicPr>
          <p:cNvPr id="6" name="Picture 5"/>
          <p:cNvPicPr>
            <a:picLocks noChangeAspect="1"/>
          </p:cNvPicPr>
          <p:nvPr/>
        </p:nvPicPr>
        <p:blipFill rotWithShape="1">
          <a:blip r:embed="rId3"/>
          <a:srcRect l="32401" t="3264" r="65401" b="93113"/>
          <a:stretch/>
        </p:blipFill>
        <p:spPr>
          <a:xfrm>
            <a:off x="6510802" y="849570"/>
            <a:ext cx="247508" cy="312337"/>
          </a:xfrm>
          <a:prstGeom prst="rect">
            <a:avLst/>
          </a:prstGeom>
        </p:spPr>
      </p:pic>
      <p:pic>
        <p:nvPicPr>
          <p:cNvPr id="8" name="Picture 7"/>
          <p:cNvPicPr>
            <a:picLocks noChangeAspect="1"/>
          </p:cNvPicPr>
          <p:nvPr/>
        </p:nvPicPr>
        <p:blipFill>
          <a:blip r:embed="rId4"/>
          <a:stretch>
            <a:fillRect/>
          </a:stretch>
        </p:blipFill>
        <p:spPr>
          <a:xfrm>
            <a:off x="4427691" y="1172735"/>
            <a:ext cx="2083111" cy="381057"/>
          </a:xfrm>
          <a:prstGeom prst="rect">
            <a:avLst/>
          </a:prstGeom>
        </p:spPr>
      </p:pic>
      <p:pic>
        <p:nvPicPr>
          <p:cNvPr id="11" name="Picture 10"/>
          <p:cNvPicPr>
            <a:picLocks noChangeAspect="1"/>
          </p:cNvPicPr>
          <p:nvPr/>
        </p:nvPicPr>
        <p:blipFill rotWithShape="1">
          <a:blip r:embed="rId4"/>
          <a:srcRect l="90762" t="13096" r="326" b="25559"/>
          <a:stretch/>
        </p:blipFill>
        <p:spPr>
          <a:xfrm>
            <a:off x="7108946" y="1215467"/>
            <a:ext cx="185630" cy="233756"/>
          </a:xfrm>
          <a:prstGeom prst="rect">
            <a:avLst/>
          </a:prstGeom>
        </p:spPr>
      </p:pic>
      <p:pic>
        <p:nvPicPr>
          <p:cNvPr id="12" name="Picture 11"/>
          <p:cNvPicPr>
            <a:picLocks noChangeAspect="1"/>
          </p:cNvPicPr>
          <p:nvPr/>
        </p:nvPicPr>
        <p:blipFill rotWithShape="1">
          <a:blip r:embed="rId3"/>
          <a:srcRect l="32401" t="3264" r="65401" b="93113"/>
          <a:stretch/>
        </p:blipFill>
        <p:spPr>
          <a:xfrm>
            <a:off x="9061496" y="1172735"/>
            <a:ext cx="202819" cy="255943"/>
          </a:xfrm>
          <a:prstGeom prst="rect">
            <a:avLst/>
          </a:prstGeom>
        </p:spPr>
      </p:pic>
    </p:spTree>
    <p:extLst>
      <p:ext uri="{BB962C8B-B14F-4D97-AF65-F5344CB8AC3E}">
        <p14:creationId xmlns:p14="http://schemas.microsoft.com/office/powerpoint/2010/main" val="225631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AutoShape 2" descr="Minimalistic illustration in black and white on a white background with the text 'Thank You' elegantly styled below. The design features simple, clean icons such as a handshake or a ribbon to symbolize gratitude, with a professional and modern aesthetic suitable for a presentation closing sli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2916199" y="2162433"/>
            <a:ext cx="6230360" cy="1569660"/>
          </a:xfrm>
          <a:prstGeom prst="rect">
            <a:avLst/>
          </a:prstGeom>
          <a:noFill/>
        </p:spPr>
        <p:txBody>
          <a:bodyPr wrap="none" rtlCol="0">
            <a:spAutoFit/>
          </a:bodyPr>
          <a:lstStyle/>
          <a:p>
            <a:r xmlns:a="http://schemas.openxmlformats.org/drawingml/2006/main">
              <a:rPr lang="fr" sz="9600" b="1" dirty="0" smtClean="0">
                <a:solidFill>
                  <a:srgbClr val="7030A0"/>
                </a:solidFill>
                <a:latin typeface="Segoe UI" panose="020B0502040204020203" pitchFamily="34" charset="0"/>
                <a:ea typeface="Verdana" panose="020B0604030504040204" pitchFamily="34" charset="0"/>
                <a:cs typeface="Segoe UI" panose="020B0502040204020203" pitchFamily="34" charset="0"/>
              </a:rPr>
              <a:t>Merci</a:t>
            </a:r>
            <a:endParaRPr xmlns:a="http://schemas.openxmlformats.org/drawingml/2006/main" lang="en-US" sz="9600" b="1" dirty="0">
              <a:solidFill>
                <a:srgbClr val="7030A0"/>
              </a:solidFill>
              <a:latin typeface="Segoe UI" panose="020B0502040204020203" pitchFamily="34" charset="0"/>
              <a:ea typeface="Verdana" panose="020B0604030504040204" pitchFamily="34" charset="0"/>
              <a:cs typeface="Segoe UI" panose="020B0502040204020203" pitchFamily="34" charset="0"/>
            </a:endParaRPr>
          </a:p>
        </p:txBody>
      </p:sp>
      <p:sp>
        <p:nvSpPr>
          <p:cNvPr id="6" name="TextBox 5"/>
          <p:cNvSpPr txBox="1"/>
          <p:nvPr/>
        </p:nvSpPr>
        <p:spPr>
          <a:xfrm>
            <a:off x="2990336" y="2217861"/>
            <a:ext cx="6230360" cy="1569660"/>
          </a:xfrm>
          <a:prstGeom prst="rect">
            <a:avLst/>
          </a:prstGeom>
          <a:noFill/>
        </p:spPr>
        <p:txBody>
          <a:bodyPr wrap="none" rtlCol="0">
            <a:spAutoFit/>
          </a:bodyPr>
          <a:lstStyle/>
          <a:p>
            <a:r xmlns:a="http://schemas.openxmlformats.org/drawingml/2006/main">
              <a:rPr lang="fr" sz="9600" b="1" dirty="0" smtClean="0">
                <a:solidFill>
                  <a:schemeClr val="bg1"/>
                </a:solidFill>
                <a:latin typeface="Segoe UI" panose="020B0502040204020203" pitchFamily="34" charset="0"/>
                <a:ea typeface="Verdana" panose="020B0604030504040204" pitchFamily="34" charset="0"/>
                <a:cs typeface="Segoe UI" panose="020B0502040204020203" pitchFamily="34" charset="0"/>
              </a:rPr>
              <a:t>Merci</a:t>
            </a:r>
            <a:endParaRPr xmlns:a="http://schemas.openxmlformats.org/drawingml/2006/main" lang="en-US" sz="9600" b="1" dirty="0">
              <a:solidFill>
                <a:schemeClr val="bg1"/>
              </a:solidFill>
              <a:latin typeface="Segoe UI" panose="020B0502040204020203" pitchFamily="34" charset="0"/>
              <a:ea typeface="Verdana" panose="020B0604030504040204" pitchFamily="34" charset="0"/>
              <a:cs typeface="Segoe UI" panose="020B0502040204020203" pitchFamily="34" charset="0"/>
            </a:endParaRPr>
          </a:p>
        </p:txBody>
      </p:sp>
    </p:spTree>
    <p:extLst>
      <p:ext uri="{BB962C8B-B14F-4D97-AF65-F5344CB8AC3E}">
        <p14:creationId xmlns:p14="http://schemas.microsoft.com/office/powerpoint/2010/main" val="3494127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213</Words>
  <Application>Microsoft Office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Segoe UI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37</cp:revision>
  <dcterms:created xsi:type="dcterms:W3CDTF">2024-12-26T12:00:01Z</dcterms:created>
  <dcterms:modified xsi:type="dcterms:W3CDTF">2025-01-05T16:25:39Z</dcterms:modified>
</cp:coreProperties>
</file>