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88" autoAdjust="0"/>
    <p:restoredTop sz="82508" autoAdjust="0"/>
  </p:normalViewPr>
  <p:slideViewPr>
    <p:cSldViewPr snapToGrid="0">
      <p:cViewPr varScale="1">
        <p:scale>
          <a:sx n="113" d="100"/>
          <a:sy n="113" d="100"/>
        </p:scale>
        <p:origin x="4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24878" y="2078426"/>
            <a:ext cx="6515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Créer des</a:t>
            </a:r>
            <a:endParaRPr lang="fr-FR" sz="7200" b="1" dirty="0" smtClean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72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Dashboards</a:t>
            </a:r>
            <a:endParaRPr lang="en-US" sz="72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24878" y="2005047"/>
            <a:ext cx="6515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Créer des</a:t>
            </a:r>
            <a:endParaRPr lang="fr-FR" sz="7200" b="1" dirty="0" smtClean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72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Dashboards</a:t>
            </a:r>
            <a:endParaRPr lang="en-US" sz="72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77355" y="2625277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15266" y="2563188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2696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Creating</a:t>
            </a:r>
            <a:r>
              <a:rPr lang="fr-FR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20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Dashboards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32" y="2623396"/>
            <a:ext cx="4536012" cy="26315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199" y="2623396"/>
            <a:ext cx="2202180" cy="11341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295632" y="715974"/>
            <a:ext cx="113770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Remarque : Ce laboratoire nécessite un compte Power BI Services avec des privilèges administrateur.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344311" y="1330573"/>
            <a:ext cx="101656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/>
              <a:t>Commencez par charger le fichier </a:t>
            </a:r>
            <a:r>
              <a:rPr lang="fr-FR" sz="2000" b="1"/>
              <a:t>SalesExcel.xlsx</a:t>
            </a:r>
            <a:r>
              <a:rPr lang="fr-FR" sz="2000"/>
              <a:t> en tant que </a:t>
            </a:r>
            <a:r>
              <a:rPr lang="fr-FR" sz="2000" b="1" dirty="0" err="1"/>
              <a:t>DataSet</a:t>
            </a:r>
            <a:r>
              <a:rPr lang="fr-FR" sz="2000" dirty="0"/>
              <a:t> dans </a:t>
            </a:r>
            <a:r>
              <a:rPr lang="fr-FR" sz="2000" b="1" dirty="0"/>
              <a:t>Power BI Service</a:t>
            </a:r>
            <a:r>
              <a:rPr lang="fr-FR" sz="2000" dirty="0"/>
              <a:t>.</a:t>
            </a:r>
          </a:p>
          <a:p>
            <a:r>
              <a:rPr lang="fr-FR" sz="2000" dirty="0"/>
              <a:t>Chargez le </a:t>
            </a:r>
            <a:r>
              <a:rPr lang="fr-FR" sz="2000" b="1" dirty="0" err="1"/>
              <a:t>DataSet</a:t>
            </a:r>
            <a:r>
              <a:rPr lang="fr-FR" sz="2000" dirty="0"/>
              <a:t> dans l’éditeur de rapports au niveau de </a:t>
            </a:r>
            <a:r>
              <a:rPr lang="fr-FR" sz="2000" b="1" dirty="0"/>
              <a:t>Power BI Services</a:t>
            </a:r>
            <a:r>
              <a:rPr lang="fr-FR" sz="2000" dirty="0"/>
              <a:t>.</a:t>
            </a:r>
          </a:p>
          <a:p>
            <a:r>
              <a:rPr lang="fr-FR" sz="2000" dirty="0"/>
              <a:t>Ajoutez des visuels pour créer deux rapports de test à partir de ce </a:t>
            </a:r>
            <a:r>
              <a:rPr lang="fr-FR" sz="2000" b="1" dirty="0" err="1"/>
              <a:t>DataSet</a:t>
            </a:r>
            <a:r>
              <a:rPr lang="fr-F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6085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72532" y="1222385"/>
            <a:ext cx="96294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Cliquez sur le bouton </a:t>
            </a:r>
            <a:r>
              <a:rPr lang="fr-FR" b="1" dirty="0"/>
              <a:t> </a:t>
            </a:r>
            <a:r>
              <a:rPr lang="fr-FR" b="1" dirty="0" smtClean="0"/>
              <a:t>                          </a:t>
            </a:r>
            <a:r>
              <a:rPr lang="fr-FR" dirty="0" smtClean="0"/>
              <a:t>au </a:t>
            </a:r>
            <a:r>
              <a:rPr lang="fr-FR" dirty="0"/>
              <a:t>niveau de l’espace de travail, puis sélectionnez </a:t>
            </a:r>
            <a:r>
              <a:rPr lang="fr-FR" b="1" dirty="0"/>
              <a:t>Dashboard</a:t>
            </a:r>
            <a:r>
              <a:rPr lang="fr-FR" dirty="0"/>
              <a:t>.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95632" y="275007"/>
            <a:ext cx="2696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Creating</a:t>
            </a:r>
            <a:r>
              <a:rPr lang="fr-FR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20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Dashboards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32" y="1815046"/>
            <a:ext cx="2915057" cy="47631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035" y="1254629"/>
            <a:ext cx="1124107" cy="30484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72533" y="748696"/>
            <a:ext cx="57206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/>
              <a:t>Enregistrez les deux rapports dans l’espace de travail.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73452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2696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Creating</a:t>
            </a:r>
            <a:r>
              <a:rPr lang="fr-FR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20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Dashboards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32" y="1297035"/>
            <a:ext cx="3181794" cy="1848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295632" y="738201"/>
            <a:ext cx="2398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Nommez</a:t>
            </a:r>
            <a:r>
              <a:rPr lang="en-US" dirty="0"/>
              <a:t> le </a:t>
            </a:r>
            <a:r>
              <a:rPr lang="en-US" b="1" dirty="0"/>
              <a:t>Dashboard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0679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2696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Creating</a:t>
            </a:r>
            <a:r>
              <a:rPr lang="fr-FR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20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Dashboards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09" y="1463535"/>
            <a:ext cx="7249537" cy="20005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5825067" y="2359378"/>
            <a:ext cx="1738489" cy="310444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95632" y="805934"/>
            <a:ext cx="38588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/>
              <a:t>Cliquez sur </a:t>
            </a:r>
            <a:r>
              <a:rPr lang="fr-FR" sz="2000" b="1" dirty="0"/>
              <a:t>Edit</a:t>
            </a:r>
            <a:r>
              <a:rPr lang="fr-FR" sz="2000" dirty="0"/>
              <a:t>, puis sur </a:t>
            </a:r>
            <a:r>
              <a:rPr lang="fr-FR" sz="2000" b="1" dirty="0" err="1"/>
              <a:t>Add</a:t>
            </a:r>
            <a:r>
              <a:rPr lang="fr-FR" sz="2000" b="1" dirty="0"/>
              <a:t> a </a:t>
            </a:r>
            <a:r>
              <a:rPr lang="fr-FR" sz="2000" b="1" dirty="0" err="1"/>
              <a:t>tile</a:t>
            </a:r>
            <a:r>
              <a:rPr lang="fr-FR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6672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2696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Creating</a:t>
            </a:r>
            <a:r>
              <a:rPr lang="fr-FR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20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Dashboards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11" y="1353702"/>
            <a:ext cx="3328370" cy="48789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295632" y="749490"/>
            <a:ext cx="62558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/>
              <a:t>Explorez les éléments pouvant être ajoutés au </a:t>
            </a:r>
            <a:r>
              <a:rPr lang="fr-FR" sz="2000" b="1" dirty="0"/>
              <a:t>Dashboard</a:t>
            </a:r>
            <a:r>
              <a:rPr lang="fr-FR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01713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2696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Creating</a:t>
            </a:r>
            <a:r>
              <a:rPr lang="fr-FR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20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Dashboards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82" y="1334840"/>
            <a:ext cx="3041650" cy="2394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342459" y="777712"/>
            <a:ext cx="54015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/>
              <a:t>Ajoutez un élément </a:t>
            </a:r>
            <a:r>
              <a:rPr lang="fr-FR" sz="2000" b="1" dirty="0" err="1"/>
              <a:t>Text</a:t>
            </a:r>
            <a:r>
              <a:rPr lang="fr-FR" sz="2000" b="1" dirty="0"/>
              <a:t> box</a:t>
            </a:r>
            <a:r>
              <a:rPr lang="fr-FR" sz="2000" dirty="0"/>
              <a:t> pour insérer un titre.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36602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5348" y="742131"/>
            <a:ext cx="9435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Pour revenir à l’un des rapports et sélectionner un visuel, cliquez sur l’icône </a:t>
            </a:r>
            <a:r>
              <a:rPr lang="fr-FR" b="1" dirty="0"/>
              <a:t>Pin the </a:t>
            </a:r>
            <a:r>
              <a:rPr lang="fr-FR" b="1" dirty="0" err="1"/>
              <a:t>visual</a:t>
            </a:r>
            <a:r>
              <a:rPr lang="fr-FR" dirty="0"/>
              <a:t>.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95632" y="275007"/>
            <a:ext cx="2696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Creating</a:t>
            </a:r>
            <a:r>
              <a:rPr lang="fr-FR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20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Dashboards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5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634" y="765218"/>
            <a:ext cx="244950" cy="28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69245" y="1296673"/>
            <a:ext cx="3097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</a:t>
            </a:r>
            <a:endParaRPr kumimoji="0" lang="fr-F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92" y="1212685"/>
            <a:ext cx="2516985" cy="24110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45995" t="605" r="29112" b="86519"/>
          <a:stretch/>
        </p:blipFill>
        <p:spPr>
          <a:xfrm>
            <a:off x="3117310" y="1296673"/>
            <a:ext cx="1412547" cy="6999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6888" y="789114"/>
            <a:ext cx="200442" cy="2338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750" y="4495868"/>
            <a:ext cx="3845194" cy="22578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425348" y="3724979"/>
            <a:ext cx="114392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Sélectionnez le bouton radio </a:t>
            </a:r>
            <a:r>
              <a:rPr lang="fr-FR" sz="2000" b="1" dirty="0" err="1"/>
              <a:t>Existing</a:t>
            </a:r>
            <a:r>
              <a:rPr lang="fr-FR" sz="2000" b="1" dirty="0"/>
              <a:t> Visual</a:t>
            </a:r>
            <a:r>
              <a:rPr lang="fr-FR" sz="2000" dirty="0"/>
              <a:t>, puis choisissez le </a:t>
            </a:r>
            <a:r>
              <a:rPr lang="fr-FR" sz="2000" b="1" dirty="0"/>
              <a:t>Dashboard</a:t>
            </a:r>
            <a:r>
              <a:rPr lang="fr-FR" sz="2000" dirty="0"/>
              <a:t> précédemment créé dans la liste déroulante </a:t>
            </a:r>
            <a:r>
              <a:rPr lang="fr-FR" sz="2000" b="1" dirty="0"/>
              <a:t>Select </a:t>
            </a:r>
            <a:r>
              <a:rPr lang="fr-FR" sz="2000" b="1" dirty="0" err="1"/>
              <a:t>existing</a:t>
            </a:r>
            <a:r>
              <a:rPr lang="fr-FR" sz="2000" b="1" dirty="0"/>
              <a:t> </a:t>
            </a:r>
            <a:r>
              <a:rPr lang="fr-FR" sz="2000" b="1" dirty="0" err="1"/>
              <a:t>dashboard</a:t>
            </a:r>
            <a:r>
              <a:rPr lang="fr-FR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30458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2696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Creating</a:t>
            </a:r>
            <a:r>
              <a:rPr lang="fr-FR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20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Dashboards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69245" y="1296673"/>
            <a:ext cx="3097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</a:t>
            </a:r>
            <a:endParaRPr kumimoji="0" lang="fr-F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29" y="1800472"/>
            <a:ext cx="4502785" cy="931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1"/>
          <p:cNvSpPr/>
          <p:nvPr/>
        </p:nvSpPr>
        <p:spPr>
          <a:xfrm>
            <a:off x="469229" y="1749672"/>
            <a:ext cx="4476750" cy="248285"/>
          </a:xfrm>
          <a:prstGeom prst="rect">
            <a:avLst/>
          </a:prstGeom>
          <a:solidFill>
            <a:srgbClr val="FF0000">
              <a:alpha val="1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885" y="1749672"/>
            <a:ext cx="6394190" cy="3561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/>
          <p:cNvSpPr/>
          <p:nvPr/>
        </p:nvSpPr>
        <p:spPr>
          <a:xfrm>
            <a:off x="1914729" y="3007985"/>
            <a:ext cx="7450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Before</a:t>
            </a:r>
            <a:endParaRPr lang="en-US" sz="1400" b="1" dirty="0"/>
          </a:p>
        </p:txBody>
      </p:sp>
      <p:sp>
        <p:nvSpPr>
          <p:cNvPr id="15" name="Rectangle 14"/>
          <p:cNvSpPr/>
          <p:nvPr/>
        </p:nvSpPr>
        <p:spPr>
          <a:xfrm>
            <a:off x="7910935" y="5536590"/>
            <a:ext cx="6233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</a:t>
            </a:r>
            <a:endParaRPr lang="en-US" sz="1400" b="1" dirty="0"/>
          </a:p>
        </p:txBody>
      </p:sp>
      <p:sp>
        <p:nvSpPr>
          <p:cNvPr id="3" name="Rectangle 2"/>
          <p:cNvSpPr/>
          <p:nvPr/>
        </p:nvSpPr>
        <p:spPr>
          <a:xfrm>
            <a:off x="295632" y="737493"/>
            <a:ext cx="77385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Continuez à ajouter des visuels provenant de plusieurs autres rapports.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355586" y="1188403"/>
            <a:ext cx="48167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/>
              <a:t>Parcourez le menu visible en haut de l’écran.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269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203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54</cp:revision>
  <dcterms:created xsi:type="dcterms:W3CDTF">2024-12-26T12:00:01Z</dcterms:created>
  <dcterms:modified xsi:type="dcterms:W3CDTF">2025-02-27T11:47:42Z</dcterms:modified>
</cp:coreProperties>
</file>