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7" r:id="rId5"/>
    <p:sldId id="260" r:id="rId6"/>
    <p:sldId id="261" r:id="rId7"/>
    <p:sldId id="268" r:id="rId8"/>
    <p:sldId id="269" r:id="rId9"/>
    <p:sldId id="270" r:id="rId10"/>
    <p:sldId id="273" r:id="rId11"/>
    <p:sldId id="274" r:id="rId12"/>
    <p:sldId id="275" r:id="rId13"/>
    <p:sldId id="266" r:id="rId14"/>
    <p:sldId id="258" r:id="rId15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32994" y="2504917"/>
            <a:ext cx="87085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Normal forms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4242" y="2504916"/>
            <a:ext cx="87085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Normal </a:t>
            </a:r>
            <a:r>
              <a:rPr lang="fr-FR" sz="80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forms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220005" y="281882"/>
            <a:ext cx="2798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Normal forms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2" t="5491" r="-1"/>
          <a:stretch/>
        </p:blipFill>
        <p:spPr bwMode="auto">
          <a:xfrm>
            <a:off x="374650" y="1466776"/>
            <a:ext cx="7302500" cy="34481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Rectangle 3"/>
          <p:cNvSpPr/>
          <p:nvPr/>
        </p:nvSpPr>
        <p:spPr>
          <a:xfrm>
            <a:off x="270805" y="874329"/>
            <a:ext cx="97079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b="1" dirty="0"/>
              <a:t>1NF </a:t>
            </a:r>
            <a:r>
              <a:rPr lang="en" sz="2000" dirty="0"/>
              <a:t>table to </a:t>
            </a:r>
            <a:r>
              <a:rPr lang="en" sz="2000" b="1" dirty="0"/>
              <a:t>Sales </a:t>
            </a:r>
            <a:r>
              <a:rPr lang="en" sz="2000" dirty="0"/>
              <a:t>and add a conditional column </a:t>
            </a:r>
            <a:r>
              <a:rPr lang="en" sz="2000" b="1" dirty="0"/>
              <a:t>Customer ID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83579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220005" y="281882"/>
            <a:ext cx="2798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Normal forms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0805" y="874329"/>
            <a:ext cx="97079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/>
              <a:t>Add a conditional </a:t>
            </a:r>
            <a:r>
              <a:rPr lang="en" sz="2000" b="1" dirty="0" smtClean="0"/>
              <a:t>Location ID column </a:t>
            </a:r>
            <a:r>
              <a:rPr lang="en" sz="2000" dirty="0" smtClean="0"/>
              <a:t>by following the same procedure above 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53" y="1417713"/>
            <a:ext cx="8104447" cy="453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220005" y="281882"/>
            <a:ext cx="2798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Normal forms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0805" y="874329"/>
            <a:ext cx="97079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 smtClean="0"/>
              <a:t>Remove the two </a:t>
            </a:r>
            <a:r>
              <a:rPr lang="en" sz="2000" b="1" dirty="0" err="1" smtClean="0"/>
              <a:t>Customers </a:t>
            </a:r>
            <a:r>
              <a:rPr lang="en" sz="2000" dirty="0" smtClean="0"/>
              <a:t>and </a:t>
            </a:r>
            <a:r>
              <a:rPr lang="en" sz="2000" b="1" dirty="0" smtClean="0"/>
              <a:t>Locations columns </a:t>
            </a:r>
            <a:r>
              <a:rPr lang="en" sz="2000" dirty="0" smtClean="0"/>
              <a:t>in </a:t>
            </a:r>
            <a:r>
              <a:rPr lang="en" sz="2000" b="1" dirty="0" smtClean="0"/>
              <a:t>Sales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270804" y="1325179"/>
            <a:ext cx="97079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 smtClean="0"/>
              <a:t>Position the </a:t>
            </a:r>
            <a:r>
              <a:rPr lang="en" sz="2000" b="1" dirty="0" err="1" smtClean="0"/>
              <a:t>Customers </a:t>
            </a:r>
            <a:r>
              <a:rPr lang="en" sz="2000" b="1" dirty="0" smtClean="0"/>
              <a:t>ID </a:t>
            </a:r>
            <a:r>
              <a:rPr lang="en" sz="2000" dirty="0" smtClean="0"/>
              <a:t>and </a:t>
            </a:r>
            <a:r>
              <a:rPr lang="en" sz="2000" b="1" dirty="0" smtClean="0"/>
              <a:t>Location ID columns </a:t>
            </a:r>
            <a:r>
              <a:rPr lang="en" sz="2000" dirty="0" smtClean="0"/>
              <a:t>at the beginning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270804" y="1725289"/>
            <a:ext cx="97079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b="1" dirty="0" err="1" smtClean="0"/>
              <a:t>the Customers </a:t>
            </a:r>
            <a:r>
              <a:rPr lang="en" sz="2000" b="1" dirty="0" smtClean="0"/>
              <a:t>ID </a:t>
            </a:r>
            <a:r>
              <a:rPr lang="en" sz="2000" dirty="0" smtClean="0"/>
              <a:t>and </a:t>
            </a:r>
            <a:r>
              <a:rPr lang="en" sz="2000" b="1" dirty="0" smtClean="0"/>
              <a:t>Location ID </a:t>
            </a:r>
            <a:r>
              <a:rPr lang="en" sz="2000" dirty="0" smtClean="0"/>
              <a:t>columns is </a:t>
            </a:r>
            <a:r>
              <a:rPr lang="en" sz="2000" b="1" dirty="0" err="1" smtClean="0"/>
              <a:t>Number</a:t>
            </a:r>
            <a:endParaRPr lang="en-US" sz="2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04" y="2265159"/>
            <a:ext cx="5751846" cy="318016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49300" y="2265159"/>
            <a:ext cx="285750" cy="2684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65400" y="2265159"/>
            <a:ext cx="323850" cy="2684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05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028" y="1670050"/>
            <a:ext cx="5018472" cy="260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 flipH="1">
            <a:off x="220005" y="281882"/>
            <a:ext cx="2798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Normal forms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1062" y="834338"/>
            <a:ext cx="45803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dirty="0"/>
              <a:t>View tables in model space.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6234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60578" y="2430564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90336" y="235536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02" y="2197983"/>
            <a:ext cx="5745365" cy="29340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 flipH="1">
            <a:off x="220005" y="281882"/>
            <a:ext cx="2798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Normal forms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1048" y="712920"/>
            <a:ext cx="116723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b="1" dirty="0"/>
              <a:t>Note: </a:t>
            </a:r>
            <a:r>
              <a:rPr lang="en" sz="2000" dirty="0" smtClean="0"/>
              <a:t>This workshop uses the </a:t>
            </a:r>
            <a:r>
              <a:rPr lang="en" sz="2000" b="1" dirty="0"/>
              <a:t>Customers.xlsx </a:t>
            </a:r>
            <a:r>
              <a:rPr lang="en" sz="2000" dirty="0"/>
              <a:t>file located in the </a:t>
            </a:r>
            <a:r>
              <a:rPr lang="en" sz="2000" b="1" dirty="0" err="1" smtClean="0"/>
              <a:t>resources </a:t>
            </a:r>
            <a:r>
              <a:rPr lang="en" sz="2000" b="1" dirty="0" smtClean="0"/>
              <a:t>\Advanced Transformations </a:t>
            </a:r>
            <a:endParaRPr lang="en-US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291048" y="1248534"/>
            <a:ext cx="112042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b="1" dirty="0"/>
              <a:t>Customers.xlsx </a:t>
            </a:r>
            <a:r>
              <a:rPr lang="en" sz="2000" dirty="0"/>
              <a:t>file into the query editor. The workbook contains five examples of normal form violations.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0006" y="752709"/>
            <a:ext cx="2686698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1NF.xlsx 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220005" y="281882"/>
            <a:ext cx="2798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Normal forms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59" y="1280643"/>
            <a:ext cx="4934639" cy="204816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62025" y="3483046"/>
            <a:ext cx="109755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 smtClean="0"/>
              <a:t>Set the first column as the header</a:t>
            </a: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t="13004" b="59713"/>
          <a:stretch/>
        </p:blipFill>
        <p:spPr>
          <a:xfrm>
            <a:off x="392491" y="3898912"/>
            <a:ext cx="4934639" cy="5587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8150" y="4178311"/>
            <a:ext cx="4888980" cy="279400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12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 flipH="1">
            <a:off x="220005" y="281882"/>
            <a:ext cx="2798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Normal forms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2025" y="818779"/>
            <a:ext cx="109755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/>
              <a:t>Start with the </a:t>
            </a:r>
            <a:r>
              <a:rPr lang="en" sz="2000" b="1" dirty="0"/>
              <a:t>Locations column </a:t>
            </a:r>
            <a:r>
              <a:rPr lang="en" sz="2000" dirty="0"/>
              <a:t>by performing a </a:t>
            </a:r>
            <a:r>
              <a:rPr lang="en" sz="2000" b="1" dirty="0"/>
              <a:t>Split Column </a:t>
            </a:r>
            <a:r>
              <a:rPr lang="en" sz="2000" dirty="0"/>
              <a:t>with the comma as the delimiter.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962" y="1526665"/>
            <a:ext cx="6188790" cy="444215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679950" y="3892549"/>
            <a:ext cx="2088630" cy="260361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768580" y="3892549"/>
            <a:ext cx="1816620" cy="260360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32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1" t="6030"/>
          <a:stretch/>
        </p:blipFill>
        <p:spPr bwMode="auto">
          <a:xfrm>
            <a:off x="403442" y="1357793"/>
            <a:ext cx="6794880" cy="47336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Oval 9"/>
          <p:cNvSpPr/>
          <p:nvPr/>
        </p:nvSpPr>
        <p:spPr>
          <a:xfrm>
            <a:off x="1296948" y="2111809"/>
            <a:ext cx="375285" cy="375285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" sz="12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579195" y="3082361"/>
            <a:ext cx="375285" cy="375285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" sz="12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785536" y="4480908"/>
            <a:ext cx="375285" cy="375285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" sz="12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220005" y="281882"/>
            <a:ext cx="2798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Normal forms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0005" y="695527"/>
            <a:ext cx="107711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/>
              <a:t>In the </a:t>
            </a:r>
            <a:r>
              <a:rPr lang="en" sz="2000" b="1" dirty="0"/>
              <a:t>Advanced options </a:t>
            </a:r>
            <a:r>
              <a:rPr lang="en" sz="2000" dirty="0"/>
              <a:t>, choose </a:t>
            </a:r>
            <a:r>
              <a:rPr lang="en" sz="2000" b="1" dirty="0"/>
              <a:t>Split by row </a:t>
            </a:r>
            <a:r>
              <a:rPr lang="en" sz="2000" dirty="0"/>
              <a:t>instead of </a:t>
            </a:r>
            <a:r>
              <a:rPr lang="en" sz="2000" b="1" dirty="0"/>
              <a:t>Split by column </a:t>
            </a:r>
            <a:r>
              <a:rPr lang="en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91989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98" y="1474675"/>
            <a:ext cx="4551067" cy="32554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 flipH="1">
            <a:off x="220005" y="281882"/>
            <a:ext cx="2798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Normal forms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0005" y="709001"/>
            <a:ext cx="98911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/>
              <a:t>Check that the query has this form conforming to the first normal form ( </a:t>
            </a:r>
            <a:r>
              <a:rPr lang="en" sz="2000" b="1" dirty="0"/>
              <a:t>1NF </a:t>
            </a:r>
            <a:r>
              <a:rPr lang="en" sz="2000" dirty="0"/>
              <a:t>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6216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220005" y="281882"/>
            <a:ext cx="2798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Normal forms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02508" y="900025"/>
            <a:ext cx="103471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142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 the same split operation on the </a:t>
            </a:r>
            <a:r>
              <a:rPr kumimoji="0" lang="e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column </a:t>
            </a:r>
            <a:r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fr-F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52" y="1397000"/>
            <a:ext cx="4419928" cy="472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726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220005" y="281882"/>
            <a:ext cx="2798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Normal forms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02508" y="681992"/>
            <a:ext cx="1034715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142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" altLang="en-US" sz="2000" dirty="0" smtClean="0">
                <a:latin typeface="Arial" panose="020B0604020202020204" pitchFamily="34" charset="0"/>
              </a:rPr>
              <a:t>Now the table respects the first normal form but not the fourth normal form because the values in the </a:t>
            </a:r>
            <a:r>
              <a:rPr lang="en" altLang="en-US" sz="2000" b="1" dirty="0" smtClean="0">
                <a:latin typeface="Arial" panose="020B0604020202020204" pitchFamily="34" charset="0"/>
              </a:rPr>
              <a:t>Locations column </a:t>
            </a:r>
            <a:r>
              <a:rPr lang="en" altLang="en-US" sz="2000" dirty="0" smtClean="0">
                <a:latin typeface="Arial" panose="020B0604020202020204" pitchFamily="34" charset="0"/>
              </a:rPr>
              <a:t>and the </a:t>
            </a:r>
            <a:r>
              <a:rPr lang="en" altLang="en-US" sz="2000" b="1" dirty="0" err="1" smtClean="0">
                <a:latin typeface="Arial" panose="020B0604020202020204" pitchFamily="34" charset="0"/>
              </a:rPr>
              <a:t>Customers column</a:t>
            </a:r>
            <a:r>
              <a:rPr lang="en" altLang="en-US" sz="2000" b="1" dirty="0" smtClean="0">
                <a:latin typeface="Arial" panose="020B0604020202020204" pitchFamily="34" charset="0"/>
              </a:rPr>
              <a:t> </a:t>
            </a:r>
            <a:r>
              <a:rPr lang="en" altLang="en-US" sz="2000" dirty="0" smtClean="0">
                <a:latin typeface="Arial" panose="020B0604020202020204" pitchFamily="34" charset="0"/>
              </a:rPr>
              <a:t>are in duplication</a:t>
            </a:r>
            <a:endParaRPr lang="fr-FR" altLang="en-US" sz="2000" b="1" dirty="0" smtClean="0"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02508" y="1948618"/>
            <a:ext cx="103471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142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" altLang="en-US" sz="2000" dirty="0" smtClean="0">
                <a:latin typeface="Arial" panose="020B0604020202020204" pitchFamily="34" charset="0"/>
              </a:rPr>
              <a:t>Start by duplicating table </a:t>
            </a:r>
            <a:r>
              <a:rPr lang="en" altLang="en-US" sz="2000" b="1" dirty="0" smtClean="0">
                <a:latin typeface="Arial" panose="020B0604020202020204" pitchFamily="34" charset="0"/>
              </a:rPr>
              <a:t>1NF </a:t>
            </a:r>
            <a:r>
              <a:rPr lang="en" altLang="en-US" sz="2000" dirty="0" smtClean="0">
                <a:latin typeface="Arial" panose="020B0604020202020204" pitchFamily="34" charset="0"/>
              </a:rPr>
              <a:t>and renaming it to </a:t>
            </a:r>
            <a:r>
              <a:rPr lang="en" altLang="en-US" sz="2000" b="1" dirty="0" smtClean="0">
                <a:latin typeface="Arial" panose="020B0604020202020204" pitchFamily="34" charset="0"/>
              </a:rPr>
              <a:t>Locations</a:t>
            </a:r>
            <a:r>
              <a:rPr lang="en" altLang="en-US" sz="2000" dirty="0" smtClean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02508" y="2469318"/>
            <a:ext cx="103471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142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" altLang="en-US" sz="2000" dirty="0" smtClean="0">
                <a:latin typeface="Arial" panose="020B0604020202020204" pitchFamily="34" charset="0"/>
              </a:rPr>
              <a:t>Delete all columns except </a:t>
            </a:r>
            <a:r>
              <a:rPr lang="en" altLang="en-US" sz="2000" b="1" dirty="0" smtClean="0">
                <a:latin typeface="Arial" panose="020B0604020202020204" pitchFamily="34" charset="0"/>
              </a:rPr>
              <a:t>Locations</a:t>
            </a:r>
            <a:r>
              <a:rPr lang="en" altLang="en-US" sz="2000" dirty="0" smtClean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02508" y="3047168"/>
            <a:ext cx="103471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142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" altLang="en-US" sz="2000" b="1" dirty="0" smtClean="0">
                <a:latin typeface="Arial" panose="020B0604020202020204" pitchFamily="34" charset="0"/>
              </a:rPr>
              <a:t> </a:t>
            </a:r>
            <a:r>
              <a:rPr lang="en" altLang="en-US" sz="2000" dirty="0" smtClean="0">
                <a:latin typeface="Arial" panose="020B0604020202020204" pitchFamily="34" charset="0"/>
              </a:rPr>
              <a:t>Eliminate duplications in the </a:t>
            </a:r>
            <a:r>
              <a:rPr lang="en" altLang="en-US" sz="2000" b="1" dirty="0" smtClean="0">
                <a:latin typeface="Arial" panose="020B0604020202020204" pitchFamily="34" charset="0"/>
              </a:rPr>
              <a:t>Locations column</a:t>
            </a:r>
            <a:r>
              <a:rPr lang="en" altLang="en-US" sz="2000" dirty="0" smtClean="0"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089" y="3625018"/>
            <a:ext cx="4294614" cy="221063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295899" y="5251449"/>
            <a:ext cx="2460803" cy="260361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13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220005" y="281882"/>
            <a:ext cx="2798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Normal forms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02508" y="748468"/>
            <a:ext cx="103471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142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" altLang="en-US" sz="2000" dirty="0" smtClean="0">
                <a:latin typeface="Arial" panose="020B0604020202020204" pitchFamily="34" charset="0"/>
              </a:rPr>
              <a:t>Add a 0-based index column and position this column at the beginning</a:t>
            </a:r>
            <a:endParaRPr lang="fr-FR" altLang="en-US" sz="2000" b="1" dirty="0" smtClean="0"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82" y="2006418"/>
            <a:ext cx="4338868" cy="340107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876549" y="2063749"/>
            <a:ext cx="1168401" cy="260351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054349" y="2990849"/>
            <a:ext cx="1308101" cy="260351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036" y="2063749"/>
            <a:ext cx="5201245" cy="1917701"/>
          </a:xfrm>
          <a:prstGeom prst="rect">
            <a:avLst/>
          </a:prstGeom>
        </p:spPr>
      </p:pic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302508" y="1148578"/>
            <a:ext cx="103471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142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" altLang="en-US" sz="2000" dirty="0" smtClean="0">
                <a:latin typeface="Arial" panose="020B0604020202020204" pitchFamily="34" charset="0"/>
              </a:rPr>
              <a:t>Rename the two columns to </a:t>
            </a:r>
            <a:r>
              <a:rPr lang="en" altLang="en-US" sz="2000" b="1" dirty="0" err="1" smtClean="0">
                <a:latin typeface="Arial" panose="020B0604020202020204" pitchFamily="34" charset="0"/>
              </a:rPr>
              <a:t>LocationId </a:t>
            </a:r>
            <a:r>
              <a:rPr lang="en" altLang="en-US" sz="2000" dirty="0" smtClean="0">
                <a:latin typeface="Arial" panose="020B0604020202020204" pitchFamily="34" charset="0"/>
              </a:rPr>
              <a:t>and </a:t>
            </a:r>
            <a:r>
              <a:rPr lang="en" altLang="en-US" sz="2000" b="1" dirty="0" smtClean="0">
                <a:latin typeface="Arial" panose="020B0604020202020204" pitchFamily="34" charset="0"/>
              </a:rPr>
              <a:t>Location Name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905500" y="1612900"/>
            <a:ext cx="190500" cy="581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337550" y="1599426"/>
            <a:ext cx="190500" cy="581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093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</TotalTime>
  <Words>262</Words>
  <Application>Microsoft Office PowerPoint</Application>
  <PresentationFormat>Widescreen</PresentationFormat>
  <Paragraphs>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27</cp:revision>
  <dcterms:created xsi:type="dcterms:W3CDTF">2024-12-26T12:00:01Z</dcterms:created>
  <dcterms:modified xsi:type="dcterms:W3CDTF">2025-04-08T06:46:26Z</dcterms:modified>
</cp:coreProperties>
</file>