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59" r:id="rId6"/>
    <p:sldId id="264" r:id="rId7"/>
    <p:sldId id="260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7616" y="1649017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</a:t>
            </a:r>
            <a:r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calculated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2615" y="1649017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calculated</a:t>
            </a: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4950" y="25474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949" y="246536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867" y="725545"/>
            <a:ext cx="1083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 smtClean="0"/>
              <a:t>This lab uses the </a:t>
            </a:r>
            <a:r>
              <a:rPr lang="en" sz="2000" b="1" dirty="0" smtClean="0"/>
              <a:t>FactSales032025.csv </a:t>
            </a:r>
            <a:r>
              <a:rPr lang="en" sz="2000" dirty="0" smtClean="0"/>
              <a:t>and </a:t>
            </a:r>
            <a:r>
              <a:rPr lang="en" sz="2000" b="1" dirty="0" smtClean="0"/>
              <a:t>DimDate.csv </a:t>
            </a:r>
            <a:r>
              <a:rPr lang="en" sz="2000" dirty="0"/>
              <a:t>tables </a:t>
            </a:r>
            <a:r>
              <a:rPr lang="en" sz="2000" dirty="0" smtClean="0"/>
              <a:t>from </a:t>
            </a:r>
            <a:r>
              <a:rPr lang="en" sz="2000" b="1" dirty="0" err="1" smtClean="0"/>
              <a:t>resources </a:t>
            </a:r>
            <a:r>
              <a:rPr lang="en" sz="2000" b="1" dirty="0"/>
              <a:t>\ </a:t>
            </a:r>
            <a:r>
              <a:rPr lang="en" sz="2000" b="1" dirty="0" err="1" smtClean="0"/>
              <a:t>CSVSources</a:t>
            </a:r>
            <a:r>
              <a:rPr lang="en" sz="2000" dirty="0" smtClean="0"/>
              <a:t> </a:t>
            </a:r>
            <a:r>
              <a:rPr lang="en" sz="2000" dirty="0"/>
              <a:t>to demonstrate the difference between creating a calculated column and a measure.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0" y="1672039"/>
            <a:ext cx="6884326" cy="47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95" y="1452007"/>
            <a:ext cx="5639587" cy="43630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325" y="174503"/>
            <a:ext cx="502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calculated columns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91839" y="1452007"/>
            <a:ext cx="1053143" cy="43630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688" y="711518"/>
            <a:ext cx="11762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column </a:t>
            </a:r>
            <a:r>
              <a:rPr lang="en" sz="2000" dirty="0" smtClean="0"/>
              <a:t>called </a:t>
            </a:r>
            <a:r>
              <a:rPr lang="en" sz="2000" b="1" dirty="0" err="1" smtClean="0"/>
              <a:t>SalesAmount</a:t>
            </a:r>
            <a:r>
              <a:rPr lang="en" sz="2000" b="1" dirty="0" smtClean="0"/>
              <a:t> </a:t>
            </a:r>
            <a:r>
              <a:rPr lang="en" dirty="0"/>
              <a:t>= </a:t>
            </a:r>
            <a:r>
              <a:rPr lang="en" sz="2000" dirty="0" smtClean="0"/>
              <a:t>FactSales[ </a:t>
            </a:r>
            <a:r>
              <a:rPr lang="en" sz="2000" dirty="0" err="1" smtClean="0"/>
              <a:t>SalesQuantity </a:t>
            </a:r>
            <a:r>
              <a:rPr lang="en" sz="2000" dirty="0"/>
              <a:t>]*FactSales[ </a:t>
            </a:r>
            <a:r>
              <a:rPr lang="en" sz="2000" dirty="0" err="1"/>
              <a:t>UnitPrice </a:t>
            </a:r>
            <a:r>
              <a:rPr lang="en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431241"/>
            <a:ext cx="3850533" cy="34626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024" y="756183"/>
            <a:ext cx="99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also </a:t>
            </a:r>
            <a:r>
              <a:rPr lang="en" sz="2000" b="1" dirty="0" smtClean="0"/>
              <a:t>TotalProfit </a:t>
            </a:r>
            <a:r>
              <a:rPr lang="en" sz="2000" dirty="0"/>
              <a:t>measure at the </a:t>
            </a:r>
            <a:r>
              <a:rPr lang="en" sz="2000" b="1" dirty="0"/>
              <a:t>FactSales </a:t>
            </a:r>
            <a:r>
              <a:rPr lang="en" sz="2000" dirty="0"/>
              <a:t>table level that calculates total profit: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024" y="6165294"/>
            <a:ext cx="9254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</a:t>
            </a:r>
            <a:r>
              <a:rPr lang="en" sz="2000" dirty="0" smtClean="0"/>
              <a:t>the difference in using the </a:t>
            </a:r>
            <a:r>
              <a:rPr lang="en" sz="2000" b="1" dirty="0" smtClean="0"/>
              <a:t>SUM </a:t>
            </a:r>
            <a:r>
              <a:rPr lang="en" sz="2000" dirty="0" smtClean="0"/>
              <a:t>and </a:t>
            </a:r>
            <a:r>
              <a:rPr lang="en" sz="2000" b="1" dirty="0" smtClean="0"/>
              <a:t>SUMX functions</a:t>
            </a:r>
            <a:r>
              <a:rPr lang="en" sz="2000" dirty="0" smtClean="0"/>
              <a:t> </a:t>
            </a:r>
            <a:r>
              <a:rPr lang="en" sz="2000" dirty="0"/>
              <a:t>to aggregate data.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74" y="2564776"/>
            <a:ext cx="115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" y="2148148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6958" y="753952"/>
            <a:ext cx="863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the measure only takes into account aggregations. For example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3650" y="1307088"/>
            <a:ext cx="865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Total Profit = </a:t>
            </a:r>
            <a:r>
              <a:rPr lang="en" b="1" dirty="0">
                <a:latin typeface="Consolas" panose="020B0609020204030204" pitchFamily="49" charset="0"/>
              </a:rPr>
              <a:t>SUM </a:t>
            </a:r>
            <a:r>
              <a:rPr lang="en" dirty="0">
                <a:latin typeface="Consolas" panose="020B0609020204030204" pitchFamily="49" charset="0"/>
              </a:rPr>
              <a:t>(FactSales[ </a:t>
            </a:r>
            <a:r>
              <a:rPr lang="en" dirty="0" err="1">
                <a:latin typeface="Consolas" panose="020B0609020204030204" pitchFamily="49" charset="0"/>
              </a:rPr>
              <a:t>SalesAmount </a:t>
            </a:r>
            <a:r>
              <a:rPr lang="en" dirty="0">
                <a:latin typeface="Consolas" panose="020B0609020204030204" pitchFamily="49" charset="0"/>
              </a:rPr>
              <a:t>]) - </a:t>
            </a:r>
            <a:r>
              <a:rPr lang="en" b="1" dirty="0">
                <a:latin typeface="Consolas" panose="020B0609020204030204" pitchFamily="49" charset="0"/>
              </a:rPr>
              <a:t>SUMX </a:t>
            </a:r>
            <a:r>
              <a:rPr lang="en" dirty="0">
                <a:latin typeface="Consolas" panose="020B0609020204030204" pitchFamily="49" charset="0"/>
              </a:rPr>
              <a:t>( </a:t>
            </a:r>
            <a:r>
              <a:rPr lang="en" dirty="0" err="1">
                <a:latin typeface="Consolas" panose="020B0609020204030204" pitchFamily="49" charset="0"/>
              </a:rPr>
              <a:t>FactSales,FactSales </a:t>
            </a:r>
            <a:r>
              <a:rPr lang="en" dirty="0">
                <a:latin typeface="Consolas" panose="020B0609020204030204" pitchFamily="49" charset="0"/>
              </a:rPr>
              <a:t>[ </a:t>
            </a:r>
            <a:r>
              <a:rPr lang="en" dirty="0" err="1">
                <a:latin typeface="Consolas" panose="020B0609020204030204" pitchFamily="49" charset="0"/>
              </a:rPr>
              <a:t>SalesQuantity </a:t>
            </a:r>
            <a:r>
              <a:rPr lang="en" dirty="0">
                <a:latin typeface="Consolas" panose="020B0609020204030204" pitchFamily="49" charset="0"/>
              </a:rPr>
              <a:t>]*FactSales[ </a:t>
            </a:r>
            <a:r>
              <a:rPr lang="en" dirty="0" err="1">
                <a:latin typeface="Consolas" panose="020B0609020204030204" pitchFamily="49" charset="0"/>
              </a:rPr>
              <a:t>UnitCost </a:t>
            </a:r>
            <a:r>
              <a:rPr lang="en" dirty="0">
                <a:latin typeface="Consolas" panose="020B0609020204030204" pitchFamily="49" charset="0"/>
              </a:rPr>
              <a:t>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14704" y="1154062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048" y="1486050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324" y="746359"/>
            <a:ext cx="11273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 that the measure does not appear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like the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calculated column because the scope differs in the two cases.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7323" y="1225882"/>
            <a:ext cx="10804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</a:t>
            </a:r>
            <a:r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dimension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the DimDate.csv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 and check the relationship between </a:t>
            </a:r>
            <a:r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49" y="1950713"/>
            <a:ext cx="67351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0" y="1810247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263" y="3746977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262" y="4937530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25" y="731559"/>
            <a:ext cx="1168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Go back to the scene, add a Table type visualization and add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MonthName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respectively as well as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Profit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 the Columns parameter and observe the visualization change.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77" y="1775087"/>
            <a:ext cx="46012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Card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drag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Amount measurement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the Fields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8" y="1318144"/>
            <a:ext cx="2028444" cy="1949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3" y="1318144"/>
            <a:ext cx="173379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result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7" y="1237534"/>
            <a:ext cx="712569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259</Words>
  <Application>Microsoft Office PowerPoint</Application>
  <PresentationFormat>Widescreen</PresentationFormat>
  <Paragraphs>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2025-04-07T17:14:25Z</dcterms:modified>
</cp:coreProperties>
</file>