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88" autoAdjust="0"/>
    <p:restoredTop sz="93883" autoAdjust="0"/>
  </p:normalViewPr>
  <p:slideViewPr>
    <p:cSldViewPr snapToGrid="0">
      <p:cViewPr varScale="1">
        <p:scale>
          <a:sx n="64" d="100"/>
          <a:sy n="64" d="100"/>
        </p:scale>
        <p:origin x="66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62971" y="2573440"/>
            <a:ext cx="9199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UseRelationShip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8490" y="2573439"/>
            <a:ext cx="9199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UseRelationShip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383" y="261257"/>
            <a:ext cx="2019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UseRelationShip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041" y="3091704"/>
            <a:ext cx="7278116" cy="3048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309381" y="761650"/>
            <a:ext cx="102785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b="1" dirty="0"/>
              <a:t>Note: </a:t>
            </a:r>
            <a:r>
              <a:rPr lang="en" dirty="0"/>
              <a:t>This demo uses the </a:t>
            </a:r>
            <a:r>
              <a:rPr lang="en" b="1" dirty="0" smtClean="0"/>
              <a:t>AdventureWorksDW2016</a:t>
            </a:r>
            <a:r>
              <a:rPr lang="en" dirty="0" smtClean="0"/>
              <a:t> </a:t>
            </a:r>
            <a:r>
              <a:rPr lang="en" dirty="0"/>
              <a:t>database , specifically the </a:t>
            </a:r>
            <a:r>
              <a:rPr lang="en" b="1" dirty="0"/>
              <a:t>DimDate</a:t>
            </a:r>
            <a:r>
              <a:rPr lang="en" dirty="0"/>
              <a:t> and </a:t>
            </a:r>
            <a:r>
              <a:rPr lang="en" b="1" dirty="0"/>
              <a:t>FactInternetSales</a:t>
            </a:r>
            <a:r>
              <a:rPr lang="en" dirty="0"/>
              <a:t> tables 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9381" y="1446709"/>
            <a:ext cx="103191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/>
              <a:t>Note that there are at least two inactive relationships between </a:t>
            </a:r>
            <a:r>
              <a:rPr lang="en" b="1" dirty="0" err="1"/>
              <a:t>DimDate </a:t>
            </a:r>
            <a:r>
              <a:rPr lang="en" dirty="0"/>
              <a:t>on the one hand and </a:t>
            </a:r>
            <a:r>
              <a:rPr lang="en" b="1" dirty="0" err="1"/>
              <a:t>FactInternetSales </a:t>
            </a:r>
            <a:r>
              <a:rPr lang="en" dirty="0"/>
              <a:t>on the other, based on the </a:t>
            </a:r>
            <a:r>
              <a:rPr lang="en" b="1" dirty="0" err="1"/>
              <a:t>DateKey key </a:t>
            </a:r>
            <a:r>
              <a:rPr lang="en" dirty="0"/>
              <a:t>.</a:t>
            </a:r>
            <a:endParaRPr lang="en-US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09381" y="2224101"/>
            <a:ext cx="102785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</a:t>
            </a:r>
            <a:r>
              <a:rPr kumimoji="0" lang="e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UseRelationShip</a:t>
            </a:r>
            <a:r>
              <a:rPr kumimoji="0" lang="e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East</a:t>
            </a:r>
            <a:r>
              <a:rPr kumimoji="0" lang="e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used </a:t>
            </a:r>
            <a:r>
              <a:rPr kumimoji="0" lang="e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to exploit </a:t>
            </a:r>
            <a:r>
              <a:rPr kumimoji="0" lang="en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 </a:t>
            </a:r>
            <a:r>
              <a:rPr kumimoji="0" lang="e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relationship between </a:t>
            </a:r>
            <a:r>
              <a:rPr kumimoji="0" lang="en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two </a:t>
            </a:r>
            <a:r>
              <a:rPr kumimoji="0" lang="e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tables,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even</a:t>
            </a:r>
            <a:r>
              <a:rPr kumimoji="0" lang="e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if</a:t>
            </a:r>
            <a:r>
              <a:rPr kumimoji="0" lang="e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She</a:t>
            </a:r>
            <a:r>
              <a:rPr kumimoji="0" lang="e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is not </a:t>
            </a:r>
            <a:r>
              <a:rPr kumimoji="0" lang="e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fully </a:t>
            </a:r>
            <a:r>
              <a:rPr kumimoji="0" lang="en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active </a:t>
            </a:r>
            <a:r>
              <a:rPr kumimoji="0" lang="e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383" y="261257"/>
            <a:ext cx="2019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UseRelationShip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9383" y="1624844"/>
            <a:ext cx="114417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dirty="0">
                <a:solidFill>
                  <a:srgbClr val="000000"/>
                </a:solidFill>
                <a:latin typeface="Consolas" panose="020B0609020204030204" pitchFamily="49" charset="0"/>
              </a:rPr>
              <a:t>Sales First Quarter = </a:t>
            </a:r>
            <a:r>
              <a:rPr lang="en" sz="1600" dirty="0">
                <a:solidFill>
                  <a:srgbClr val="3165BB"/>
                </a:solidFill>
                <a:latin typeface="Consolas" panose="020B0609020204030204" pitchFamily="49" charset="0"/>
              </a:rPr>
              <a:t>CALCULATE </a:t>
            </a:r>
            <a:r>
              <a:rPr lang="en" sz="16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sz="1600" dirty="0">
                <a:solidFill>
                  <a:srgbClr val="3165BB"/>
                </a:solidFill>
                <a:latin typeface="Consolas" panose="020B0609020204030204" pitchFamily="49" charset="0"/>
              </a:rPr>
              <a:t>SUMX </a:t>
            </a:r>
            <a:r>
              <a:rPr lang="en" sz="16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FactInternetSales </a:t>
            </a:r>
            <a:r>
              <a:rPr lang="e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FactInternetSales </a:t>
            </a:r>
            <a:r>
              <a:rPr lang="en" sz="1600" dirty="0">
                <a:solidFill>
                  <a:srgbClr val="001080"/>
                </a:solidFill>
                <a:latin typeface="Consolas" panose="020B0609020204030204" pitchFamily="49" charset="0"/>
              </a:rPr>
              <a:t>[ </a:t>
            </a:r>
            <a:r>
              <a:rPr lang="en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OrderQuantity </a:t>
            </a:r>
            <a:r>
              <a:rPr lang="en" sz="1600" dirty="0">
                <a:solidFill>
                  <a:srgbClr val="001080"/>
                </a:solidFill>
                <a:latin typeface="Consolas" panose="020B0609020204030204" pitchFamily="49" charset="0"/>
              </a:rPr>
              <a:t>] </a:t>
            </a:r>
            <a:r>
              <a:rPr lang="en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FactInternetSales </a:t>
            </a:r>
            <a:r>
              <a:rPr lang="en" sz="1600" dirty="0">
                <a:solidFill>
                  <a:srgbClr val="001080"/>
                </a:solidFill>
                <a:latin typeface="Consolas" panose="020B0609020204030204" pitchFamily="49" charset="0"/>
              </a:rPr>
              <a:t>[ </a:t>
            </a:r>
            <a:r>
              <a:rPr lang="en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UnitPrice </a:t>
            </a:r>
            <a:r>
              <a:rPr lang="en" sz="1600" dirty="0">
                <a:solidFill>
                  <a:srgbClr val="001080"/>
                </a:solidFill>
                <a:latin typeface="Consolas" panose="020B0609020204030204" pitchFamily="49" charset="0"/>
              </a:rPr>
              <a:t>] </a:t>
            </a:r>
            <a:r>
              <a:rPr lang="en" sz="16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" sz="1600" dirty="0">
                <a:solidFill>
                  <a:srgbClr val="3165BB"/>
                </a:solidFill>
                <a:latin typeface="Consolas" panose="020B0609020204030204" pitchFamily="49" charset="0"/>
              </a:rPr>
              <a:t>FILTER </a:t>
            </a:r>
            <a:r>
              <a:rPr lang="en" sz="16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DimDate </a:t>
            </a:r>
            <a:r>
              <a:rPr lang="en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DimDate </a:t>
            </a:r>
            <a:r>
              <a:rPr lang="en" sz="1600" dirty="0">
                <a:solidFill>
                  <a:srgbClr val="001080"/>
                </a:solidFill>
                <a:latin typeface="Consolas" panose="020B0609020204030204" pitchFamily="49" charset="0"/>
              </a:rPr>
              <a:t>[ </a:t>
            </a:r>
            <a:r>
              <a:rPr lang="en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CalendarQuarter </a:t>
            </a:r>
            <a:r>
              <a:rPr lang="en" sz="1600" dirty="0">
                <a:solidFill>
                  <a:srgbClr val="001080"/>
                </a:solidFill>
                <a:latin typeface="Consolas" panose="020B0609020204030204" pitchFamily="49" charset="0"/>
              </a:rPr>
              <a:t>] </a:t>
            </a:r>
            <a:r>
              <a:rPr lang="en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" sz="1600" dirty="0">
                <a:solidFill>
                  <a:srgbClr val="098658"/>
                </a:solidFill>
                <a:latin typeface="Consolas" panose="020B0609020204030204" pitchFamily="49" charset="0"/>
              </a:rPr>
              <a:t>1 </a:t>
            </a:r>
            <a:r>
              <a:rPr lang="en" sz="1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9383" y="3187521"/>
            <a:ext cx="1084125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dirty="0">
                <a:solidFill>
                  <a:srgbClr val="000000"/>
                </a:solidFill>
                <a:latin typeface="Consolas" panose="020B0609020204030204" pitchFamily="49" charset="0"/>
              </a:rPr>
              <a:t>Sales First </a:t>
            </a:r>
            <a:r>
              <a:rPr lang="en" sz="1600" dirty="0">
                <a:solidFill>
                  <a:srgbClr val="3165BB"/>
                </a:solidFill>
                <a:latin typeface="Consolas" panose="020B0609020204030204" pitchFamily="49" charset="0"/>
              </a:rPr>
              <a:t>Quarter </a:t>
            </a:r>
            <a:r>
              <a:rPr lang="en" sz="1600" dirty="0">
                <a:solidFill>
                  <a:srgbClr val="000000"/>
                </a:solidFill>
                <a:latin typeface="Consolas" panose="020B0609020204030204" pitchFamily="49" charset="0"/>
              </a:rPr>
              <a:t>(Due Date) = </a:t>
            </a:r>
            <a:r>
              <a:rPr lang="en" sz="1600" dirty="0">
                <a:solidFill>
                  <a:srgbClr val="3165BB"/>
                </a:solidFill>
                <a:latin typeface="Consolas" panose="020B0609020204030204" pitchFamily="49" charset="0"/>
              </a:rPr>
              <a:t>CALCULATE </a:t>
            </a:r>
            <a:r>
              <a:rPr lang="en" sz="16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sz="1600" dirty="0">
                <a:solidFill>
                  <a:srgbClr val="3165BB"/>
                </a:solidFill>
                <a:latin typeface="Consolas" panose="020B0609020204030204" pitchFamily="49" charset="0"/>
              </a:rPr>
              <a:t>SUMX </a:t>
            </a:r>
            <a:r>
              <a:rPr lang="en" sz="16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FactInternetSales,FactInternetSales </a:t>
            </a:r>
            <a:r>
              <a:rPr lang="en" sz="1600" dirty="0">
                <a:solidFill>
                  <a:srgbClr val="000000"/>
                </a:solidFill>
                <a:latin typeface="Consolas" panose="020B0609020204030204" pitchFamily="49" charset="0"/>
              </a:rPr>
              <a:t>[ </a:t>
            </a:r>
            <a:r>
              <a:rPr lang="e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OrderQuantity </a:t>
            </a:r>
            <a:r>
              <a:rPr lang="en" sz="1600" dirty="0">
                <a:solidFill>
                  <a:srgbClr val="000000"/>
                </a:solidFill>
                <a:latin typeface="Consolas" panose="020B0609020204030204" pitchFamily="49" charset="0"/>
              </a:rPr>
              <a:t>]* </a:t>
            </a:r>
            <a:r>
              <a:rPr lang="e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FactInternetSales </a:t>
            </a:r>
            <a:r>
              <a:rPr lang="en" sz="1600" dirty="0">
                <a:solidFill>
                  <a:srgbClr val="000000"/>
                </a:solidFill>
                <a:latin typeface="Consolas" panose="020B0609020204030204" pitchFamily="49" charset="0"/>
              </a:rPr>
              <a:t>[ </a:t>
            </a:r>
            <a:r>
              <a:rPr lang="e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UnitPrice </a:t>
            </a:r>
            <a:r>
              <a:rPr lang="en" sz="1600" dirty="0">
                <a:solidFill>
                  <a:srgbClr val="000000"/>
                </a:solidFill>
                <a:latin typeface="Consolas" panose="020B0609020204030204" pitchFamily="49" charset="0"/>
              </a:rPr>
              <a:t>]), </a:t>
            </a:r>
            <a:r>
              <a:rPr lang="en" b="1" i="1" dirty="0">
                <a:solidFill>
                  <a:srgbClr val="3165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USERELATIONSHIP </a:t>
            </a:r>
            <a:r>
              <a:rPr lang="en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 </a:t>
            </a:r>
            <a:r>
              <a:rPr lang="en" b="1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DimDate </a:t>
            </a:r>
            <a:r>
              <a:rPr lang="en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 </a:t>
            </a:r>
            <a:r>
              <a:rPr lang="en" b="1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DateKey </a:t>
            </a:r>
            <a:r>
              <a:rPr lang="en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], </a:t>
            </a:r>
            <a:r>
              <a:rPr lang="en" b="1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FactInternetSales </a:t>
            </a:r>
            <a:r>
              <a:rPr lang="en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 </a:t>
            </a:r>
            <a:r>
              <a:rPr lang="en" b="1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DueDateKey </a:t>
            </a:r>
            <a:r>
              <a:rPr lang="en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]) </a:t>
            </a:r>
            <a:r>
              <a:rPr lang="en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" sz="1600" dirty="0">
                <a:solidFill>
                  <a:srgbClr val="3165BB"/>
                </a:solidFill>
                <a:latin typeface="Consolas" panose="020B0609020204030204" pitchFamily="49" charset="0"/>
              </a:rPr>
              <a:t>FILTER </a:t>
            </a:r>
            <a:r>
              <a:rPr lang="en" sz="16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DimDate </a:t>
            </a:r>
            <a:r>
              <a:rPr lang="en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DimDate </a:t>
            </a:r>
            <a:r>
              <a:rPr lang="en" sz="1600" dirty="0">
                <a:solidFill>
                  <a:srgbClr val="000000"/>
                </a:solidFill>
                <a:latin typeface="Consolas" panose="020B0609020204030204" pitchFamily="49" charset="0"/>
              </a:rPr>
              <a:t>[ </a:t>
            </a:r>
            <a:r>
              <a:rPr lang="e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CalendarQuarter </a:t>
            </a:r>
            <a:r>
              <a:rPr lang="en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" sz="1600" dirty="0">
                <a:solidFill>
                  <a:srgbClr val="098658"/>
                </a:solidFill>
                <a:latin typeface="Consolas" panose="020B0609020204030204" pitchFamily="49" charset="0"/>
              </a:rPr>
              <a:t>1 </a:t>
            </a:r>
            <a:r>
              <a:rPr lang="en" sz="1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7377" y="737752"/>
            <a:ext cx="107018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/>
              <a:t>Start by creating a measure that returns the sum of sales for the first half of the year in the </a:t>
            </a:r>
            <a:r>
              <a:rPr lang="en" b="1" dirty="0" err="1"/>
              <a:t>FactInternetSales table </a:t>
            </a:r>
            <a:r>
              <a:rPr lang="en" dirty="0"/>
              <a:t>.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11219" y="2383801"/>
            <a:ext cx="1107867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Use </a:t>
            </a:r>
            <a:r>
              <a:rPr kumimoji="0" lang="e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the </a:t>
            </a:r>
            <a:r>
              <a:rPr kumimoji="0" lang="en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function</a:t>
            </a:r>
            <a:r>
              <a:rPr kumimoji="0" lang="e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 </a:t>
            </a:r>
            <a:r>
              <a:rPr kumimoji="0" lang="e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USERELATIONSHIP </a:t>
            </a:r>
            <a:r>
              <a:rPr kumimoji="0" lang="e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to force the </a:t>
            </a:r>
            <a:r>
              <a:rPr kumimoji="0" lang="en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calculation </a:t>
            </a:r>
            <a:r>
              <a:rPr kumimoji="0" lang="e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to go through </a:t>
            </a:r>
            <a:r>
              <a:rPr kumimoji="0" lang="en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DueDateKey </a:t>
            </a:r>
            <a:r>
              <a:rPr kumimoji="0" lang="e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instead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from </a:t>
            </a:r>
            <a:r>
              <a:rPr kumimoji="0" lang="en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DateKey</a:t>
            </a:r>
            <a:r>
              <a:rPr kumimoji="0" lang="e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 </a:t>
            </a:r>
            <a:r>
              <a:rPr kumimoji="0" lang="en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in</a:t>
            </a:r>
            <a:r>
              <a:rPr kumimoji="0" lang="e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 </a:t>
            </a:r>
            <a:r>
              <a:rPr kumimoji="0" lang="en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creating </a:t>
            </a:r>
            <a:r>
              <a:rPr kumimoji="0" lang="e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the relationship between </a:t>
            </a:r>
            <a:r>
              <a:rPr kumimoji="0" lang="en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DimDate</a:t>
            </a:r>
            <a:r>
              <a:rPr kumimoji="0" lang="e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 </a:t>
            </a:r>
            <a:r>
              <a:rPr kumimoji="0" lang="en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on the one </a:t>
            </a:r>
            <a:r>
              <a:rPr kumimoji="0" lang="e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hand and </a:t>
            </a:r>
            <a:r>
              <a:rPr kumimoji="0" lang="en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FactInternetSales</a:t>
            </a:r>
            <a:r>
              <a:rPr kumimoji="0" lang="e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 </a:t>
            </a:r>
            <a:r>
              <a:rPr kumimoji="0" lang="en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on the other </a:t>
            </a:r>
            <a:r>
              <a:rPr kumimoji="0" lang="e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hand.</a:t>
            </a:r>
          </a:p>
        </p:txBody>
      </p:sp>
    </p:spTree>
    <p:extLst>
      <p:ext uri="{BB962C8B-B14F-4D97-AF65-F5344CB8AC3E}">
        <p14:creationId xmlns:p14="http://schemas.microsoft.com/office/powerpoint/2010/main" val="339012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383" y="261257"/>
            <a:ext cx="2019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UseRelationShip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65" y="2918510"/>
            <a:ext cx="5720952" cy="1161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1"/>
          <p:cNvSpPr/>
          <p:nvPr/>
        </p:nvSpPr>
        <p:spPr>
          <a:xfrm>
            <a:off x="381465" y="1489740"/>
            <a:ext cx="1084125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dirty="0">
                <a:solidFill>
                  <a:srgbClr val="000000"/>
                </a:solidFill>
                <a:latin typeface="Consolas" panose="020B0609020204030204" pitchFamily="49" charset="0"/>
              </a:rPr>
              <a:t>Sales First </a:t>
            </a:r>
            <a:r>
              <a:rPr lang="en" sz="1600" dirty="0">
                <a:solidFill>
                  <a:srgbClr val="3165BB"/>
                </a:solidFill>
                <a:latin typeface="Consolas" panose="020B0609020204030204" pitchFamily="49" charset="0"/>
              </a:rPr>
              <a:t>Quarter</a:t>
            </a:r>
            <a:r>
              <a:rPr lang="e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(Ship </a:t>
            </a:r>
            <a:r>
              <a:rPr lang="en" sz="1600" dirty="0">
                <a:solidFill>
                  <a:srgbClr val="000000"/>
                </a:solidFill>
                <a:latin typeface="Consolas" panose="020B0609020204030204" pitchFamily="49" charset="0"/>
              </a:rPr>
              <a:t>Date) = </a:t>
            </a:r>
            <a:r>
              <a:rPr lang="en" sz="1600" dirty="0">
                <a:solidFill>
                  <a:srgbClr val="3165BB"/>
                </a:solidFill>
                <a:latin typeface="Consolas" panose="020B0609020204030204" pitchFamily="49" charset="0"/>
              </a:rPr>
              <a:t>CALCULATE </a:t>
            </a:r>
            <a:r>
              <a:rPr lang="en" sz="16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sz="1600" dirty="0">
                <a:solidFill>
                  <a:srgbClr val="3165BB"/>
                </a:solidFill>
                <a:latin typeface="Consolas" panose="020B0609020204030204" pitchFamily="49" charset="0"/>
              </a:rPr>
              <a:t>SUMX </a:t>
            </a:r>
            <a:r>
              <a:rPr lang="en" sz="16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FactInternetSales,FactInternetSales </a:t>
            </a:r>
            <a:r>
              <a:rPr lang="en" sz="1600" dirty="0">
                <a:solidFill>
                  <a:srgbClr val="000000"/>
                </a:solidFill>
                <a:latin typeface="Consolas" panose="020B0609020204030204" pitchFamily="49" charset="0"/>
              </a:rPr>
              <a:t>[ </a:t>
            </a:r>
            <a:r>
              <a:rPr lang="e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OrderQuantity </a:t>
            </a:r>
            <a:r>
              <a:rPr lang="en" sz="1600" dirty="0">
                <a:solidFill>
                  <a:srgbClr val="000000"/>
                </a:solidFill>
                <a:latin typeface="Consolas" panose="020B0609020204030204" pitchFamily="49" charset="0"/>
              </a:rPr>
              <a:t>]* </a:t>
            </a:r>
            <a:r>
              <a:rPr lang="e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FactInternetSales </a:t>
            </a:r>
            <a:r>
              <a:rPr lang="en" sz="1600" dirty="0">
                <a:solidFill>
                  <a:srgbClr val="000000"/>
                </a:solidFill>
                <a:latin typeface="Consolas" panose="020B0609020204030204" pitchFamily="49" charset="0"/>
              </a:rPr>
              <a:t>[ </a:t>
            </a:r>
            <a:r>
              <a:rPr lang="e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UnitPrice </a:t>
            </a:r>
            <a:r>
              <a:rPr lang="en" sz="1600" dirty="0">
                <a:solidFill>
                  <a:srgbClr val="000000"/>
                </a:solidFill>
                <a:latin typeface="Consolas" panose="020B0609020204030204" pitchFamily="49" charset="0"/>
              </a:rPr>
              <a:t>]), </a:t>
            </a:r>
            <a:r>
              <a:rPr lang="en" b="1" i="1" dirty="0">
                <a:solidFill>
                  <a:srgbClr val="3165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USERELATIONSHIP </a:t>
            </a:r>
            <a:r>
              <a:rPr lang="en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 </a:t>
            </a:r>
            <a:r>
              <a:rPr lang="en" b="1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DimDate </a:t>
            </a:r>
            <a:r>
              <a:rPr lang="en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 </a:t>
            </a:r>
            <a:r>
              <a:rPr lang="en" b="1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DateKey </a:t>
            </a:r>
            <a:r>
              <a:rPr lang="en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], </a:t>
            </a:r>
            <a:r>
              <a:rPr lang="en" b="1" i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FactInternetSales </a:t>
            </a:r>
            <a:r>
              <a:rPr lang="en" b="1" i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 </a:t>
            </a:r>
            <a:r>
              <a:rPr lang="en" b="1" i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ShipDateKey </a:t>
            </a:r>
            <a:r>
              <a:rPr lang="en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]) </a:t>
            </a:r>
            <a:r>
              <a:rPr lang="en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" sz="1600" dirty="0">
                <a:solidFill>
                  <a:srgbClr val="3165BB"/>
                </a:solidFill>
                <a:latin typeface="Consolas" panose="020B0609020204030204" pitchFamily="49" charset="0"/>
              </a:rPr>
              <a:t>FILTER </a:t>
            </a:r>
            <a:r>
              <a:rPr lang="en" sz="16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DimDate </a:t>
            </a:r>
            <a:r>
              <a:rPr lang="en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DimDate </a:t>
            </a:r>
            <a:r>
              <a:rPr lang="en" sz="1600" dirty="0">
                <a:solidFill>
                  <a:srgbClr val="000000"/>
                </a:solidFill>
                <a:latin typeface="Consolas" panose="020B0609020204030204" pitchFamily="49" charset="0"/>
              </a:rPr>
              <a:t>[ </a:t>
            </a:r>
            <a:r>
              <a:rPr lang="e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CalendarQuarter </a:t>
            </a:r>
            <a:r>
              <a:rPr lang="en" sz="1600" dirty="0">
                <a:solidFill>
                  <a:srgbClr val="000000"/>
                </a:solidFill>
                <a:latin typeface="Consolas" panose="020B0609020204030204" pitchFamily="49" charset="0"/>
              </a:rPr>
              <a:t>]= </a:t>
            </a:r>
            <a:r>
              <a:rPr lang="en" sz="1600" dirty="0">
                <a:solidFill>
                  <a:srgbClr val="098658"/>
                </a:solidFill>
                <a:latin typeface="Consolas" panose="020B0609020204030204" pitchFamily="49" charset="0"/>
              </a:rPr>
              <a:t>1 </a:t>
            </a:r>
            <a:r>
              <a:rPr lang="en" sz="1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465" y="783165"/>
            <a:ext cx="104276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/>
              <a:t>Repeat the previous step, replacing </a:t>
            </a:r>
            <a:r>
              <a:rPr lang="en" b="1" dirty="0" err="1"/>
              <a:t>DueDateKey </a:t>
            </a:r>
            <a:r>
              <a:rPr lang="en" dirty="0"/>
              <a:t>with </a:t>
            </a:r>
            <a:r>
              <a:rPr lang="en" b="1" dirty="0" err="1"/>
              <a:t>ShipDateKey </a:t>
            </a:r>
            <a:r>
              <a:rPr lang="en" dirty="0"/>
              <a:t>, which also represents an inactive relationship.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81465" y="2490180"/>
            <a:ext cx="6664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/>
              <a:t>Place the three measurements side by side and try to compare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547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272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Arial Unicode MS</vt:lpstr>
      <vt:lpstr>Calibri</vt:lpstr>
      <vt:lpstr>Calibri </vt:lpstr>
      <vt:lpstr>Calibri Light</vt:lpstr>
      <vt:lpstr>Consolas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23</cp:revision>
  <dcterms:created xsi:type="dcterms:W3CDTF">2024-12-26T12:00:01Z</dcterms:created>
  <dcterms:modified xsi:type="dcterms:W3CDTF">2025-04-07T17:24:38Z</dcterms:modified>
</cp:coreProperties>
</file>