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90" r:id="rId2"/>
    <p:sldId id="257" r:id="rId3"/>
    <p:sldId id="326" r:id="rId4"/>
    <p:sldId id="327" r:id="rId5"/>
    <p:sldId id="259" r:id="rId6"/>
    <p:sldId id="328" r:id="rId7"/>
    <p:sldId id="301" r:id="rId8"/>
    <p:sldId id="329" r:id="rId9"/>
    <p:sldId id="330" r:id="rId10"/>
    <p:sldId id="302" r:id="rId11"/>
    <p:sldId id="303" r:id="rId12"/>
    <p:sldId id="304" r:id="rId13"/>
    <p:sldId id="331" r:id="rId14"/>
    <p:sldId id="305" r:id="rId15"/>
    <p:sldId id="306" r:id="rId16"/>
    <p:sldId id="307" r:id="rId17"/>
    <p:sldId id="308" r:id="rId18"/>
    <p:sldId id="309" r:id="rId19"/>
    <p:sldId id="310" r:id="rId20"/>
    <p:sldId id="311" r:id="rId21"/>
    <p:sldId id="317" r:id="rId22"/>
    <p:sldId id="332" r:id="rId23"/>
    <p:sldId id="333" r:id="rId24"/>
    <p:sldId id="334" r:id="rId25"/>
    <p:sldId id="335" r:id="rId26"/>
    <p:sldId id="336" r:id="rId27"/>
    <p:sldId id="337" r:id="rId28"/>
    <p:sldId id="338" r:id="rId29"/>
    <p:sldId id="339" r:id="rId30"/>
    <p:sldId id="340" r:id="rId31"/>
    <p:sldId id="312" r:id="rId32"/>
    <p:sldId id="313" r:id="rId33"/>
    <p:sldId id="350" r:id="rId34"/>
    <p:sldId id="351" r:id="rId35"/>
    <p:sldId id="352" r:id="rId36"/>
    <p:sldId id="358" r:id="rId37"/>
    <p:sldId id="349" r:id="rId38"/>
    <p:sldId id="345" r:id="rId39"/>
    <p:sldId id="346" r:id="rId40"/>
    <p:sldId id="347" r:id="rId41"/>
    <p:sldId id="348" r:id="rId42"/>
    <p:sldId id="325" r:id="rId43"/>
    <p:sldId id="341" r:id="rId44"/>
    <p:sldId id="353" r:id="rId45"/>
    <p:sldId id="354" r:id="rId46"/>
    <p:sldId id="355" r:id="rId47"/>
    <p:sldId id="356" r:id="rId48"/>
    <p:sldId id="357" r:id="rId49"/>
    <p:sldId id="342" r:id="rId50"/>
    <p:sldId id="359" r:id="rId51"/>
    <p:sldId id="344" r:id="rId5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730A24-D1A7-472F-907E-E329CF4A1525}">
          <p14:sldIdLst>
            <p14:sldId id="290"/>
          </p14:sldIdLst>
        </p14:section>
        <p14:section name="Installation" id="{8393150E-E736-424D-AA98-006069F7EC19}">
          <p14:sldIdLst>
            <p14:sldId id="257"/>
            <p14:sldId id="326"/>
            <p14:sldId id="327"/>
            <p14:sldId id="259"/>
            <p14:sldId id="328"/>
            <p14:sldId id="301"/>
            <p14:sldId id="329"/>
            <p14:sldId id="330"/>
            <p14:sldId id="302"/>
            <p14:sldId id="303"/>
            <p14:sldId id="304"/>
            <p14:sldId id="331"/>
            <p14:sldId id="305"/>
            <p14:sldId id="306"/>
            <p14:sldId id="307"/>
            <p14:sldId id="308"/>
            <p14:sldId id="309"/>
            <p14:sldId id="310"/>
            <p14:sldId id="311"/>
            <p14:sldId id="317"/>
            <p14:sldId id="332"/>
            <p14:sldId id="333"/>
            <p14:sldId id="334"/>
            <p14:sldId id="335"/>
          </p14:sldIdLst>
        </p14:section>
        <p14:section name="Commandes" id="{82072FB4-C7C8-43D3-A739-BC0B1C10647F}">
          <p14:sldIdLst>
            <p14:sldId id="336"/>
            <p14:sldId id="337"/>
            <p14:sldId id="338"/>
            <p14:sldId id="339"/>
            <p14:sldId id="340"/>
          </p14:sldIdLst>
        </p14:section>
        <p14:section name="Dockerfile" id="{7A65A5F1-A921-4B3B-B739-02EEEF05BC6E}">
          <p14:sldIdLst>
            <p14:sldId id="312"/>
            <p14:sldId id="313"/>
            <p14:sldId id="350"/>
            <p14:sldId id="351"/>
            <p14:sldId id="352"/>
            <p14:sldId id="358"/>
            <p14:sldId id="349"/>
            <p14:sldId id="345"/>
            <p14:sldId id="346"/>
            <p14:sldId id="347"/>
            <p14:sldId id="348"/>
            <p14:sldId id="325"/>
            <p14:sldId id="341"/>
            <p14:sldId id="353"/>
            <p14:sldId id="354"/>
            <p14:sldId id="355"/>
            <p14:sldId id="356"/>
            <p14:sldId id="357"/>
          </p14:sldIdLst>
        </p14:section>
        <p14:section name="Docker compose" id="{D3724C55-7C95-4B41-B779-2948405F574C}">
          <p14:sldIdLst>
            <p14:sldId id="342"/>
            <p14:sldId id="359"/>
            <p14:sldId id="34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85" autoAdjust="0"/>
  </p:normalViewPr>
  <p:slideViewPr>
    <p:cSldViewPr>
      <p:cViewPr>
        <p:scale>
          <a:sx n="100" d="100"/>
          <a:sy n="100" d="100"/>
        </p:scale>
        <p:origin x="216" y="-384"/>
      </p:cViewPr>
      <p:guideLst>
        <p:guide orient="horz" pos="2160"/>
        <p:guide pos="2880"/>
      </p:guideLst>
    </p:cSldViewPr>
  </p:slideViewPr>
  <p:outlineViewPr>
    <p:cViewPr>
      <p:scale>
        <a:sx n="33" d="100"/>
        <a:sy n="33" d="100"/>
      </p:scale>
      <p:origin x="0" y="-15884"/>
    </p:cViewPr>
  </p:outlineViewPr>
  <p:notesTextViewPr>
    <p:cViewPr>
      <p:scale>
        <a:sx n="100" d="100"/>
        <a:sy n="100" d="100"/>
      </p:scale>
      <p:origin x="0" y="0"/>
    </p:cViewPr>
  </p:notesTextViewPr>
  <p:notesViewPr>
    <p:cSldViewPr>
      <p:cViewPr varScale="1">
        <p:scale>
          <a:sx n="86" d="100"/>
          <a:sy n="86" d="100"/>
        </p:scale>
        <p:origin x="3792"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560F5-0CD8-45B7-B419-D9DED90AB4D6}" type="datetimeFigureOut">
              <a:rPr lang="fr-FR" smtClean="0"/>
              <a:t>16/10/2025</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E30523-0B77-4D94-886F-AFE8AB193AEC}" type="slidenum">
              <a:rPr lang="fr-FR" smtClean="0"/>
              <a:t>‹#›</a:t>
            </a:fld>
            <a:endParaRPr lang="fr-FR"/>
          </a:p>
        </p:txBody>
      </p:sp>
    </p:spTree>
    <p:extLst>
      <p:ext uri="{BB962C8B-B14F-4D97-AF65-F5344CB8AC3E}">
        <p14:creationId xmlns:p14="http://schemas.microsoft.com/office/powerpoint/2010/main" val="3983930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FBA48-6482-4940-A8BD-98D2278B94FD}" type="datetimeFigureOut">
              <a:rPr lang="fr-FR" smtClean="0"/>
              <a:t>16/10/2025</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9B6CC-CEC2-4BBA-B867-D80F18847B80}" type="slidenum">
              <a:rPr lang="fr-FR" smtClean="0"/>
              <a:t>‹#›</a:t>
            </a:fld>
            <a:endParaRPr lang="fr-FR"/>
          </a:p>
        </p:txBody>
      </p:sp>
    </p:spTree>
    <p:extLst>
      <p:ext uri="{BB962C8B-B14F-4D97-AF65-F5344CB8AC3E}">
        <p14:creationId xmlns:p14="http://schemas.microsoft.com/office/powerpoint/2010/main" val="39355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1" dirty="0" smtClean="0"/>
              <a:t>Une première</a:t>
            </a:r>
            <a:r>
              <a:rPr lang="en-US" sz="3200" b="1" baseline="0" dirty="0" smtClean="0"/>
              <a:t> application </a:t>
            </a:r>
            <a:r>
              <a:rPr lang="en-US" sz="3200" b="1" baseline="0" dirty="0" err="1" smtClean="0"/>
              <a:t>dockerisée</a:t>
            </a:r>
            <a:r>
              <a:rPr lang="en-US" sz="3200" b="1" baseline="0" dirty="0" smtClean="0"/>
              <a:t>:</a:t>
            </a:r>
          </a:p>
          <a:p>
            <a:endParaRPr lang="en-US" sz="3200" b="1" baseline="0" dirty="0" smtClean="0"/>
          </a:p>
          <a:p>
            <a:endParaRPr lang="en-US" sz="3200" b="1" baseline="0" dirty="0" smtClean="0"/>
          </a:p>
          <a:p>
            <a:endParaRPr lang="en-US" sz="3200" b="1" baseline="0" dirty="0" smtClean="0"/>
          </a:p>
          <a:p>
            <a:endParaRPr lang="en-US" sz="3200" b="1" dirty="0"/>
          </a:p>
        </p:txBody>
      </p:sp>
      <p:sp>
        <p:nvSpPr>
          <p:cNvPr id="4" name="Slide Number Placeholder 3"/>
          <p:cNvSpPr>
            <a:spLocks noGrp="1"/>
          </p:cNvSpPr>
          <p:nvPr>
            <p:ph type="sldNum" sz="quarter" idx="10"/>
          </p:nvPr>
        </p:nvSpPr>
        <p:spPr/>
        <p:txBody>
          <a:bodyPr/>
          <a:lstStyle/>
          <a:p>
            <a:fld id="{2159B6CC-CEC2-4BBA-B867-D80F18847B80}" type="slidenum">
              <a:rPr lang="fr-FR" smtClean="0"/>
              <a:t>21</a:t>
            </a:fld>
            <a:endParaRPr lang="fr-FR"/>
          </a:p>
        </p:txBody>
      </p:sp>
    </p:spTree>
    <p:extLst>
      <p:ext uri="{BB962C8B-B14F-4D97-AF65-F5344CB8AC3E}">
        <p14:creationId xmlns:p14="http://schemas.microsoft.com/office/powerpoint/2010/main" val="2711875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Exemple</a:t>
            </a:r>
            <a:r>
              <a:rPr lang="en-US" b="1" baseline="0" dirty="0" smtClean="0"/>
              <a:t> de deployment </a:t>
            </a:r>
            <a:r>
              <a:rPr lang="en-US" b="1" baseline="0" dirty="0" err="1" smtClean="0"/>
              <a:t>vers</a:t>
            </a:r>
            <a:r>
              <a:rPr lang="en-US" b="1" baseline="0" dirty="0" smtClean="0"/>
              <a:t> </a:t>
            </a:r>
            <a:r>
              <a:rPr lang="en-US" b="1" baseline="0" dirty="0" err="1" smtClean="0"/>
              <a:t>docker</a:t>
            </a:r>
            <a:r>
              <a:rPr lang="en-US" b="1" baseline="0" dirty="0" smtClean="0"/>
              <a:t> hub:</a:t>
            </a:r>
          </a:p>
          <a:p>
            <a:endParaRPr lang="en-US" baseline="0" dirty="0" smtClean="0"/>
          </a:p>
          <a:p>
            <a:r>
              <a:rPr lang="en-US" dirty="0" smtClean="0"/>
              <a:t>job1:</a:t>
            </a:r>
          </a:p>
          <a:p>
            <a:r>
              <a:rPr lang="en-US" dirty="0" smtClean="0"/>
              <a:t>  image: </a:t>
            </a:r>
            <a:r>
              <a:rPr lang="en-US" dirty="0" err="1" smtClean="0"/>
              <a:t>docker</a:t>
            </a:r>
            <a:endParaRPr lang="en-US" dirty="0" smtClean="0"/>
          </a:p>
          <a:p>
            <a:r>
              <a:rPr lang="en-US" dirty="0" smtClean="0"/>
              <a:t>  services:</a:t>
            </a:r>
          </a:p>
          <a:p>
            <a:r>
              <a:rPr lang="en-US" dirty="0" smtClean="0"/>
              <a:t>    - name: </a:t>
            </a:r>
            <a:r>
              <a:rPr lang="en-US" dirty="0" err="1" smtClean="0"/>
              <a:t>docker:dind</a:t>
            </a:r>
            <a:endParaRPr lang="en-US" dirty="0" smtClean="0"/>
          </a:p>
          <a:p>
            <a:r>
              <a:rPr lang="en-US" dirty="0" smtClean="0"/>
              <a:t>  </a:t>
            </a:r>
          </a:p>
          <a:p>
            <a:r>
              <a:rPr lang="en-US" dirty="0" smtClean="0"/>
              <a:t>  </a:t>
            </a:r>
            <a:r>
              <a:rPr lang="en-US" dirty="0" err="1" smtClean="0"/>
              <a:t>before_script</a:t>
            </a:r>
            <a:r>
              <a:rPr lang="en-US" dirty="0" smtClean="0"/>
              <a:t>:</a:t>
            </a:r>
          </a:p>
          <a:p>
            <a:r>
              <a:rPr lang="en-US" dirty="0" smtClean="0"/>
              <a:t>    - echo '</a:t>
            </a:r>
            <a:r>
              <a:rPr lang="en-US" dirty="0" err="1" smtClean="0"/>
              <a:t>procédure</a:t>
            </a:r>
            <a:r>
              <a:rPr lang="en-US" dirty="0" smtClean="0"/>
              <a:t> </a:t>
            </a:r>
            <a:r>
              <a:rPr lang="en-US" dirty="0" err="1" smtClean="0"/>
              <a:t>autehntification</a:t>
            </a:r>
            <a:r>
              <a:rPr lang="en-US" dirty="0" smtClean="0"/>
              <a:t>'</a:t>
            </a:r>
          </a:p>
          <a:p>
            <a:r>
              <a:rPr lang="en-US" dirty="0" smtClean="0"/>
              <a:t>    - echo $CI_ACCESS_TOKEN | </a:t>
            </a:r>
            <a:r>
              <a:rPr lang="en-US" dirty="0" err="1" smtClean="0"/>
              <a:t>docker</a:t>
            </a:r>
            <a:r>
              <a:rPr lang="en-US" dirty="0" smtClean="0"/>
              <a:t> login -u $CI_REGISTRY_USER $CI_REGISTRY --password-</a:t>
            </a:r>
            <a:r>
              <a:rPr lang="en-US" dirty="0" err="1" smtClean="0"/>
              <a:t>stdin</a:t>
            </a:r>
            <a:endParaRPr lang="en-US" dirty="0" smtClean="0"/>
          </a:p>
          <a:p>
            <a:r>
              <a:rPr lang="en-US" dirty="0" smtClean="0"/>
              <a:t>    #- </a:t>
            </a:r>
            <a:r>
              <a:rPr lang="en-US" dirty="0" err="1" smtClean="0"/>
              <a:t>docker</a:t>
            </a:r>
            <a:r>
              <a:rPr lang="en-US" dirty="0" smtClean="0"/>
              <a:t> login -u $CI_REGISTRY_USER -p $CI_REGISTRY_PASSWORD  $CI_REGISTRY # </a:t>
            </a:r>
            <a:r>
              <a:rPr lang="en-US" dirty="0" err="1" smtClean="0"/>
              <a:t>sa</a:t>
            </a:r>
            <a:r>
              <a:rPr lang="en-US" dirty="0" smtClean="0"/>
              <a:t> </a:t>
            </a:r>
            <a:r>
              <a:rPr lang="en-US" dirty="0" err="1" smtClean="0"/>
              <a:t>marche</a:t>
            </a:r>
            <a:r>
              <a:rPr lang="en-US" dirty="0" smtClean="0"/>
              <a:t> </a:t>
            </a:r>
            <a:r>
              <a:rPr lang="en-US" dirty="0" err="1" smtClean="0"/>
              <a:t>mais</a:t>
            </a:r>
            <a:r>
              <a:rPr lang="en-US" dirty="0" smtClean="0"/>
              <a:t> avec des </a:t>
            </a:r>
            <a:r>
              <a:rPr lang="en-US" dirty="0" err="1" smtClean="0"/>
              <a:t>risques</a:t>
            </a:r>
            <a:r>
              <a:rPr lang="en-US" dirty="0" smtClean="0"/>
              <a:t> de </a:t>
            </a:r>
            <a:r>
              <a:rPr lang="en-US" dirty="0" err="1" smtClean="0"/>
              <a:t>sécurité</a:t>
            </a:r>
            <a:r>
              <a:rPr lang="en-US" dirty="0" smtClean="0"/>
              <a:t> </a:t>
            </a:r>
          </a:p>
          <a:p>
            <a:r>
              <a:rPr lang="en-US" dirty="0" smtClean="0"/>
              <a:t>  </a:t>
            </a:r>
          </a:p>
          <a:p>
            <a:r>
              <a:rPr lang="en-US" dirty="0" smtClean="0"/>
              <a:t>  script:</a:t>
            </a:r>
          </a:p>
          <a:p>
            <a:r>
              <a:rPr lang="en-US" dirty="0" smtClean="0"/>
              <a:t>    - echo '</a:t>
            </a:r>
            <a:r>
              <a:rPr lang="en-US" dirty="0" err="1" smtClean="0"/>
              <a:t>Procédure</a:t>
            </a:r>
            <a:r>
              <a:rPr lang="en-US" dirty="0" smtClean="0"/>
              <a:t> de </a:t>
            </a:r>
            <a:r>
              <a:rPr lang="en-US" dirty="0" err="1" smtClean="0"/>
              <a:t>génération</a:t>
            </a:r>
            <a:r>
              <a:rPr lang="en-US" dirty="0" smtClean="0"/>
              <a:t> image'</a:t>
            </a:r>
          </a:p>
          <a:p>
            <a:r>
              <a:rPr lang="en-US" dirty="0" smtClean="0"/>
              <a:t>    - </a:t>
            </a:r>
            <a:r>
              <a:rPr lang="en-US" dirty="0" err="1" smtClean="0"/>
              <a:t>docker</a:t>
            </a:r>
            <a:r>
              <a:rPr lang="en-US" dirty="0" smtClean="0"/>
              <a:t> build -t registry.gitlab.com/bechir888/</a:t>
            </a:r>
            <a:r>
              <a:rPr lang="en-US" dirty="0" err="1" smtClean="0"/>
              <a:t>dockerproject</a:t>
            </a:r>
            <a:r>
              <a:rPr lang="en-US" dirty="0" smtClean="0"/>
              <a:t> . </a:t>
            </a:r>
          </a:p>
          <a:p>
            <a:r>
              <a:rPr lang="en-US" dirty="0" smtClean="0"/>
              <a:t>    - echo '</a:t>
            </a:r>
            <a:r>
              <a:rPr lang="en-US" dirty="0" err="1" smtClean="0"/>
              <a:t>Procédure</a:t>
            </a:r>
            <a:r>
              <a:rPr lang="en-US" dirty="0" smtClean="0"/>
              <a:t> de publication image'</a:t>
            </a:r>
          </a:p>
          <a:p>
            <a:r>
              <a:rPr lang="en-US" dirty="0" smtClean="0"/>
              <a:t>    - </a:t>
            </a:r>
            <a:r>
              <a:rPr lang="en-US" dirty="0" err="1" smtClean="0"/>
              <a:t>docker</a:t>
            </a:r>
            <a:r>
              <a:rPr lang="en-US" dirty="0" smtClean="0"/>
              <a:t> push registry.gitlab.com/bechir888/</a:t>
            </a:r>
            <a:r>
              <a:rPr lang="en-US" dirty="0" err="1" smtClean="0"/>
              <a:t>dockerproject</a:t>
            </a:r>
            <a:endParaRPr lang="en-US"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48</a:t>
            </a:fld>
            <a:endParaRPr lang="fr-FR"/>
          </a:p>
        </p:txBody>
      </p:sp>
    </p:spTree>
    <p:extLst>
      <p:ext uri="{BB962C8B-B14F-4D97-AF65-F5344CB8AC3E}">
        <p14:creationId xmlns:p14="http://schemas.microsoft.com/office/powerpoint/2010/main" val="58887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49</a:t>
            </a:fld>
            <a:endParaRPr lang="fr-FR"/>
          </a:p>
        </p:txBody>
      </p:sp>
    </p:spTree>
    <p:extLst>
      <p:ext uri="{BB962C8B-B14F-4D97-AF65-F5344CB8AC3E}">
        <p14:creationId xmlns:p14="http://schemas.microsoft.com/office/powerpoint/2010/main" val="137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50</a:t>
            </a:fld>
            <a:endParaRPr lang="fr-FR"/>
          </a:p>
        </p:txBody>
      </p:sp>
    </p:spTree>
    <p:extLst>
      <p:ext uri="{BB962C8B-B14F-4D97-AF65-F5344CB8AC3E}">
        <p14:creationId xmlns:p14="http://schemas.microsoft.com/office/powerpoint/2010/main" val="412412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51</a:t>
            </a:fld>
            <a:endParaRPr lang="fr-FR"/>
          </a:p>
        </p:txBody>
      </p:sp>
    </p:spTree>
    <p:extLst>
      <p:ext uri="{BB962C8B-B14F-4D97-AF65-F5344CB8AC3E}">
        <p14:creationId xmlns:p14="http://schemas.microsoft.com/office/powerpoint/2010/main" val="16685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fichier</a:t>
            </a:r>
            <a:r>
              <a:rPr lang="fr-FR" baseline="0" dirty="0" smtClean="0"/>
              <a:t> </a:t>
            </a:r>
            <a:r>
              <a:rPr lang="fr-FR" baseline="0" dirty="0" err="1" smtClean="0"/>
              <a:t>nginx.conf</a:t>
            </a:r>
            <a:endParaRPr lang="fr-FR" baseline="0" dirty="0" smtClean="0"/>
          </a:p>
          <a:p>
            <a:endParaRPr lang="fr-FR" baseline="0" dirty="0" smtClean="0"/>
          </a:p>
          <a:p>
            <a:r>
              <a:rPr lang="fr-FR" dirty="0" smtClean="0"/>
              <a:t># on alpine, copy to /</a:t>
            </a:r>
            <a:r>
              <a:rPr lang="fr-FR" dirty="0" err="1" smtClean="0"/>
              <a:t>etc</a:t>
            </a:r>
            <a:r>
              <a:rPr lang="fr-FR" dirty="0" smtClean="0"/>
              <a:t>/</a:t>
            </a:r>
            <a:r>
              <a:rPr lang="fr-FR" dirty="0" err="1" smtClean="0"/>
              <a:t>nginx</a:t>
            </a:r>
            <a:r>
              <a:rPr lang="fr-FR" dirty="0" smtClean="0"/>
              <a:t>/</a:t>
            </a:r>
            <a:r>
              <a:rPr lang="fr-FR" dirty="0" err="1" smtClean="0"/>
              <a:t>nginx.conf</a:t>
            </a:r>
            <a:endParaRPr lang="fr-FR" dirty="0" smtClean="0"/>
          </a:p>
          <a:p>
            <a:r>
              <a:rPr lang="fr-FR" dirty="0" smtClean="0"/>
              <a:t>user                            </a:t>
            </a:r>
            <a:r>
              <a:rPr lang="fr-FR" dirty="0" err="1" smtClean="0"/>
              <a:t>root</a:t>
            </a:r>
            <a:r>
              <a:rPr lang="fr-FR" dirty="0" smtClean="0"/>
              <a:t>;</a:t>
            </a:r>
          </a:p>
          <a:p>
            <a:r>
              <a:rPr lang="fr-FR" dirty="0" err="1" smtClean="0"/>
              <a:t>worker_processes</a:t>
            </a:r>
            <a:r>
              <a:rPr lang="fr-FR" dirty="0" smtClean="0"/>
              <a:t>                auto;</a:t>
            </a:r>
          </a:p>
          <a:p>
            <a:endParaRPr lang="fr-FR" dirty="0" smtClean="0"/>
          </a:p>
          <a:p>
            <a:r>
              <a:rPr lang="fr-FR" dirty="0" err="1" smtClean="0"/>
              <a:t>error_log</a:t>
            </a:r>
            <a:r>
              <a:rPr lang="fr-FR" dirty="0" smtClean="0"/>
              <a:t>                       /var/log/</a:t>
            </a:r>
            <a:r>
              <a:rPr lang="fr-FR" dirty="0" err="1" smtClean="0"/>
              <a:t>nginx</a:t>
            </a:r>
            <a:r>
              <a:rPr lang="fr-FR" dirty="0" smtClean="0"/>
              <a:t>/error.log </a:t>
            </a:r>
            <a:r>
              <a:rPr lang="fr-FR" dirty="0" err="1" smtClean="0"/>
              <a:t>warn</a:t>
            </a:r>
            <a:r>
              <a:rPr lang="fr-FR" dirty="0" smtClean="0"/>
              <a:t>;</a:t>
            </a:r>
          </a:p>
          <a:p>
            <a:endParaRPr lang="fr-FR" dirty="0" smtClean="0"/>
          </a:p>
          <a:p>
            <a:r>
              <a:rPr lang="fr-FR" dirty="0" err="1" smtClean="0"/>
              <a:t>events</a:t>
            </a:r>
            <a:r>
              <a:rPr lang="fr-FR" dirty="0" smtClean="0"/>
              <a:t> {</a:t>
            </a:r>
          </a:p>
          <a:p>
            <a:r>
              <a:rPr lang="fr-FR" dirty="0" smtClean="0"/>
              <a:t>    </a:t>
            </a:r>
            <a:r>
              <a:rPr lang="fr-FR" dirty="0" err="1" smtClean="0"/>
              <a:t>worker_connections</a:t>
            </a:r>
            <a:r>
              <a:rPr lang="fr-FR" dirty="0" smtClean="0"/>
              <a:t>          1024;</a:t>
            </a:r>
          </a:p>
          <a:p>
            <a:r>
              <a:rPr lang="fr-FR" dirty="0" smtClean="0"/>
              <a:t>}</a:t>
            </a:r>
          </a:p>
          <a:p>
            <a:endParaRPr lang="fr-FR" dirty="0" smtClean="0"/>
          </a:p>
          <a:p>
            <a:r>
              <a:rPr lang="fr-FR" dirty="0" smtClean="0"/>
              <a:t>http {</a:t>
            </a:r>
          </a:p>
          <a:p>
            <a:r>
              <a:rPr lang="fr-FR" dirty="0" smtClean="0"/>
              <a:t>    </a:t>
            </a:r>
            <a:r>
              <a:rPr lang="fr-FR" dirty="0" err="1" smtClean="0"/>
              <a:t>include</a:t>
            </a:r>
            <a:r>
              <a:rPr lang="fr-FR" dirty="0" smtClean="0"/>
              <a:t>                     /</a:t>
            </a:r>
            <a:r>
              <a:rPr lang="fr-FR" dirty="0" err="1" smtClean="0"/>
              <a:t>etc</a:t>
            </a:r>
            <a:r>
              <a:rPr lang="fr-FR" dirty="0" smtClean="0"/>
              <a:t>/</a:t>
            </a:r>
            <a:r>
              <a:rPr lang="fr-FR" dirty="0" err="1" smtClean="0"/>
              <a:t>nginx</a:t>
            </a:r>
            <a:r>
              <a:rPr lang="fr-FR" dirty="0" smtClean="0"/>
              <a:t>/</a:t>
            </a:r>
            <a:r>
              <a:rPr lang="fr-FR" dirty="0" err="1" smtClean="0"/>
              <a:t>mime.types</a:t>
            </a:r>
            <a:r>
              <a:rPr lang="fr-FR" dirty="0" smtClean="0"/>
              <a:t>;</a:t>
            </a:r>
          </a:p>
          <a:p>
            <a:r>
              <a:rPr lang="fr-FR" dirty="0" smtClean="0"/>
              <a:t>    </a:t>
            </a:r>
            <a:r>
              <a:rPr lang="fr-FR" dirty="0" err="1" smtClean="0"/>
              <a:t>default_type</a:t>
            </a:r>
            <a:r>
              <a:rPr lang="fr-FR" dirty="0" smtClean="0"/>
              <a:t>                application/octet-</a:t>
            </a:r>
            <a:r>
              <a:rPr lang="fr-FR" dirty="0" err="1" smtClean="0"/>
              <a:t>stream</a:t>
            </a:r>
            <a:r>
              <a:rPr lang="fr-FR" dirty="0" smtClean="0"/>
              <a:t>;</a:t>
            </a:r>
          </a:p>
          <a:p>
            <a:r>
              <a:rPr lang="fr-FR" dirty="0" smtClean="0"/>
              <a:t>    </a:t>
            </a:r>
            <a:r>
              <a:rPr lang="fr-FR" dirty="0" err="1" smtClean="0"/>
              <a:t>sendfile</a:t>
            </a:r>
            <a:r>
              <a:rPr lang="fr-FR" dirty="0" smtClean="0"/>
              <a:t>                    off;</a:t>
            </a:r>
          </a:p>
          <a:p>
            <a:r>
              <a:rPr lang="fr-FR" dirty="0" smtClean="0"/>
              <a:t>    </a:t>
            </a:r>
            <a:r>
              <a:rPr lang="fr-FR" dirty="0" err="1" smtClean="0"/>
              <a:t>access_log</a:t>
            </a:r>
            <a:r>
              <a:rPr lang="fr-FR" dirty="0" smtClean="0"/>
              <a:t>                  off;</a:t>
            </a:r>
          </a:p>
          <a:p>
            <a:r>
              <a:rPr lang="fr-FR" dirty="0" smtClean="0"/>
              <a:t>    </a:t>
            </a:r>
            <a:r>
              <a:rPr lang="fr-FR" dirty="0" err="1" smtClean="0"/>
              <a:t>keepalive_timeout</a:t>
            </a:r>
            <a:r>
              <a:rPr lang="fr-FR" dirty="0" smtClean="0"/>
              <a:t>           3000;</a:t>
            </a:r>
          </a:p>
          <a:p>
            <a:r>
              <a:rPr lang="fr-FR" dirty="0" smtClean="0"/>
              <a:t>    server {</a:t>
            </a:r>
          </a:p>
          <a:p>
            <a:r>
              <a:rPr lang="fr-FR" dirty="0" smtClean="0"/>
              <a:t>        </a:t>
            </a:r>
            <a:r>
              <a:rPr lang="fr-FR" dirty="0" err="1" smtClean="0"/>
              <a:t>listen</a:t>
            </a:r>
            <a:r>
              <a:rPr lang="fr-FR" dirty="0" smtClean="0"/>
              <a:t>                  8000;</a:t>
            </a:r>
          </a:p>
          <a:p>
            <a:r>
              <a:rPr lang="fr-FR" dirty="0" smtClean="0"/>
              <a:t>        </a:t>
            </a:r>
            <a:r>
              <a:rPr lang="fr-FR" dirty="0" err="1" smtClean="0"/>
              <a:t>root</a:t>
            </a:r>
            <a:r>
              <a:rPr lang="fr-FR" dirty="0" smtClean="0"/>
              <a:t>                    /</a:t>
            </a:r>
            <a:r>
              <a:rPr lang="fr-FR" dirty="0" err="1" smtClean="0"/>
              <a:t>usr</a:t>
            </a:r>
            <a:r>
              <a:rPr lang="fr-FR" dirty="0" smtClean="0"/>
              <a:t>/</a:t>
            </a:r>
            <a:r>
              <a:rPr lang="fr-FR" dirty="0" err="1" smtClean="0"/>
              <a:t>share</a:t>
            </a:r>
            <a:r>
              <a:rPr lang="fr-FR" dirty="0" smtClean="0"/>
              <a:t>/</a:t>
            </a:r>
            <a:r>
              <a:rPr lang="fr-FR" dirty="0" err="1" smtClean="0"/>
              <a:t>nginx</a:t>
            </a:r>
            <a:r>
              <a:rPr lang="fr-FR" dirty="0" smtClean="0"/>
              <a:t>/html;</a:t>
            </a:r>
          </a:p>
          <a:p>
            <a:r>
              <a:rPr lang="fr-FR" dirty="0" smtClean="0"/>
              <a:t>        index                   index.html;</a:t>
            </a:r>
          </a:p>
          <a:p>
            <a:r>
              <a:rPr lang="fr-FR" dirty="0" smtClean="0"/>
              <a:t>        </a:t>
            </a:r>
            <a:r>
              <a:rPr lang="fr-FR" dirty="0" err="1" smtClean="0"/>
              <a:t>server_name</a:t>
            </a:r>
            <a:r>
              <a:rPr lang="fr-FR" dirty="0" smtClean="0"/>
              <a:t>             </a:t>
            </a:r>
            <a:r>
              <a:rPr lang="fr-FR" dirty="0" err="1" smtClean="0"/>
              <a:t>localhost</a:t>
            </a:r>
            <a:r>
              <a:rPr lang="fr-FR" dirty="0" smtClean="0"/>
              <a:t>;</a:t>
            </a:r>
          </a:p>
          <a:p>
            <a:r>
              <a:rPr lang="fr-FR" dirty="0" smtClean="0"/>
              <a:t>        </a:t>
            </a:r>
            <a:r>
              <a:rPr lang="fr-FR" dirty="0" err="1" smtClean="0"/>
              <a:t>client_max_body_size</a:t>
            </a:r>
            <a:r>
              <a:rPr lang="fr-FR" dirty="0" smtClean="0"/>
              <a:t>    16m;</a:t>
            </a:r>
          </a:p>
          <a:p>
            <a:r>
              <a:rPr lang="fr-FR" dirty="0" smtClean="0"/>
              <a:t>    }</a:t>
            </a:r>
          </a:p>
          <a:p>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40</a:t>
            </a:fld>
            <a:endParaRPr lang="fr-FR"/>
          </a:p>
        </p:txBody>
      </p:sp>
    </p:spTree>
    <p:extLst>
      <p:ext uri="{BB962C8B-B14F-4D97-AF65-F5344CB8AC3E}">
        <p14:creationId xmlns:p14="http://schemas.microsoft.com/office/powerpoint/2010/main" val="108637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fichier</a:t>
            </a:r>
            <a:r>
              <a:rPr lang="fr-FR" baseline="0" dirty="0" smtClean="0"/>
              <a:t> </a:t>
            </a:r>
            <a:r>
              <a:rPr lang="fr-FR" baseline="0" dirty="0" err="1" smtClean="0"/>
              <a:t>nginx.conf</a:t>
            </a:r>
            <a:endParaRPr lang="fr-FR" baseline="0" dirty="0" smtClean="0"/>
          </a:p>
          <a:p>
            <a:endParaRPr lang="fr-FR" baseline="0" dirty="0" smtClean="0"/>
          </a:p>
          <a:p>
            <a:r>
              <a:rPr lang="fr-FR" dirty="0" smtClean="0"/>
              <a:t># on alpine, copy to /</a:t>
            </a:r>
            <a:r>
              <a:rPr lang="fr-FR" dirty="0" err="1" smtClean="0"/>
              <a:t>etc</a:t>
            </a:r>
            <a:r>
              <a:rPr lang="fr-FR" dirty="0" smtClean="0"/>
              <a:t>/</a:t>
            </a:r>
            <a:r>
              <a:rPr lang="fr-FR" dirty="0" err="1" smtClean="0"/>
              <a:t>nginx</a:t>
            </a:r>
            <a:r>
              <a:rPr lang="fr-FR" dirty="0" smtClean="0"/>
              <a:t>/</a:t>
            </a:r>
            <a:r>
              <a:rPr lang="fr-FR" dirty="0" err="1" smtClean="0"/>
              <a:t>nginx.conf</a:t>
            </a:r>
            <a:endParaRPr lang="fr-FR" dirty="0" smtClean="0"/>
          </a:p>
          <a:p>
            <a:r>
              <a:rPr lang="fr-FR" dirty="0" smtClean="0"/>
              <a:t>user                            </a:t>
            </a:r>
            <a:r>
              <a:rPr lang="fr-FR" dirty="0" err="1" smtClean="0"/>
              <a:t>root</a:t>
            </a:r>
            <a:r>
              <a:rPr lang="fr-FR" dirty="0" smtClean="0"/>
              <a:t>;</a:t>
            </a:r>
          </a:p>
          <a:p>
            <a:r>
              <a:rPr lang="fr-FR" dirty="0" err="1" smtClean="0"/>
              <a:t>worker_processes</a:t>
            </a:r>
            <a:r>
              <a:rPr lang="fr-FR" dirty="0" smtClean="0"/>
              <a:t>                auto;</a:t>
            </a:r>
          </a:p>
          <a:p>
            <a:endParaRPr lang="fr-FR" dirty="0" smtClean="0"/>
          </a:p>
          <a:p>
            <a:r>
              <a:rPr lang="fr-FR" dirty="0" err="1" smtClean="0"/>
              <a:t>error_log</a:t>
            </a:r>
            <a:r>
              <a:rPr lang="fr-FR" dirty="0" smtClean="0"/>
              <a:t>                       /var/log/</a:t>
            </a:r>
            <a:r>
              <a:rPr lang="fr-FR" dirty="0" err="1" smtClean="0"/>
              <a:t>nginx</a:t>
            </a:r>
            <a:r>
              <a:rPr lang="fr-FR" dirty="0" smtClean="0"/>
              <a:t>/error.log </a:t>
            </a:r>
            <a:r>
              <a:rPr lang="fr-FR" dirty="0" err="1" smtClean="0"/>
              <a:t>warn</a:t>
            </a:r>
            <a:r>
              <a:rPr lang="fr-FR" dirty="0" smtClean="0"/>
              <a:t>;</a:t>
            </a:r>
          </a:p>
          <a:p>
            <a:endParaRPr lang="fr-FR" dirty="0" smtClean="0"/>
          </a:p>
          <a:p>
            <a:r>
              <a:rPr lang="fr-FR" dirty="0" err="1" smtClean="0"/>
              <a:t>events</a:t>
            </a:r>
            <a:r>
              <a:rPr lang="fr-FR" dirty="0" smtClean="0"/>
              <a:t> {</a:t>
            </a:r>
          </a:p>
          <a:p>
            <a:r>
              <a:rPr lang="fr-FR" dirty="0" smtClean="0"/>
              <a:t>    </a:t>
            </a:r>
            <a:r>
              <a:rPr lang="fr-FR" dirty="0" err="1" smtClean="0"/>
              <a:t>worker_connections</a:t>
            </a:r>
            <a:r>
              <a:rPr lang="fr-FR" dirty="0" smtClean="0"/>
              <a:t>          1024;</a:t>
            </a:r>
          </a:p>
          <a:p>
            <a:r>
              <a:rPr lang="fr-FR" dirty="0" smtClean="0"/>
              <a:t>}</a:t>
            </a:r>
          </a:p>
          <a:p>
            <a:endParaRPr lang="fr-FR" dirty="0" smtClean="0"/>
          </a:p>
          <a:p>
            <a:r>
              <a:rPr lang="fr-FR" dirty="0" smtClean="0"/>
              <a:t>http {</a:t>
            </a:r>
          </a:p>
          <a:p>
            <a:r>
              <a:rPr lang="fr-FR" dirty="0" smtClean="0"/>
              <a:t>    </a:t>
            </a:r>
            <a:r>
              <a:rPr lang="fr-FR" dirty="0" err="1" smtClean="0"/>
              <a:t>include</a:t>
            </a:r>
            <a:r>
              <a:rPr lang="fr-FR" dirty="0" smtClean="0"/>
              <a:t>                     /</a:t>
            </a:r>
            <a:r>
              <a:rPr lang="fr-FR" dirty="0" err="1" smtClean="0"/>
              <a:t>etc</a:t>
            </a:r>
            <a:r>
              <a:rPr lang="fr-FR" dirty="0" smtClean="0"/>
              <a:t>/</a:t>
            </a:r>
            <a:r>
              <a:rPr lang="fr-FR" dirty="0" err="1" smtClean="0"/>
              <a:t>nginx</a:t>
            </a:r>
            <a:r>
              <a:rPr lang="fr-FR" dirty="0" smtClean="0"/>
              <a:t>/</a:t>
            </a:r>
            <a:r>
              <a:rPr lang="fr-FR" dirty="0" err="1" smtClean="0"/>
              <a:t>mime.types</a:t>
            </a:r>
            <a:r>
              <a:rPr lang="fr-FR" dirty="0" smtClean="0"/>
              <a:t>;</a:t>
            </a:r>
          </a:p>
          <a:p>
            <a:r>
              <a:rPr lang="fr-FR" dirty="0" smtClean="0"/>
              <a:t>    </a:t>
            </a:r>
            <a:r>
              <a:rPr lang="fr-FR" dirty="0" err="1" smtClean="0"/>
              <a:t>default_type</a:t>
            </a:r>
            <a:r>
              <a:rPr lang="fr-FR" dirty="0" smtClean="0"/>
              <a:t>                application/octet-</a:t>
            </a:r>
            <a:r>
              <a:rPr lang="fr-FR" dirty="0" err="1" smtClean="0"/>
              <a:t>stream</a:t>
            </a:r>
            <a:r>
              <a:rPr lang="fr-FR" dirty="0" smtClean="0"/>
              <a:t>;</a:t>
            </a:r>
          </a:p>
          <a:p>
            <a:r>
              <a:rPr lang="fr-FR" dirty="0" smtClean="0"/>
              <a:t>    </a:t>
            </a:r>
            <a:r>
              <a:rPr lang="fr-FR" dirty="0" err="1" smtClean="0"/>
              <a:t>sendfile</a:t>
            </a:r>
            <a:r>
              <a:rPr lang="fr-FR" dirty="0" smtClean="0"/>
              <a:t>                    off;</a:t>
            </a:r>
          </a:p>
          <a:p>
            <a:r>
              <a:rPr lang="fr-FR" dirty="0" smtClean="0"/>
              <a:t>    </a:t>
            </a:r>
            <a:r>
              <a:rPr lang="fr-FR" dirty="0" err="1" smtClean="0"/>
              <a:t>access_log</a:t>
            </a:r>
            <a:r>
              <a:rPr lang="fr-FR" dirty="0" smtClean="0"/>
              <a:t>                  off;</a:t>
            </a:r>
          </a:p>
          <a:p>
            <a:r>
              <a:rPr lang="fr-FR" dirty="0" smtClean="0"/>
              <a:t>    </a:t>
            </a:r>
            <a:r>
              <a:rPr lang="fr-FR" dirty="0" err="1" smtClean="0"/>
              <a:t>keepalive_timeout</a:t>
            </a:r>
            <a:r>
              <a:rPr lang="fr-FR" dirty="0" smtClean="0"/>
              <a:t>           3000;</a:t>
            </a:r>
          </a:p>
          <a:p>
            <a:r>
              <a:rPr lang="fr-FR" dirty="0" smtClean="0"/>
              <a:t>    server {</a:t>
            </a:r>
          </a:p>
          <a:p>
            <a:r>
              <a:rPr lang="fr-FR" dirty="0" smtClean="0"/>
              <a:t>        </a:t>
            </a:r>
            <a:r>
              <a:rPr lang="fr-FR" dirty="0" err="1" smtClean="0"/>
              <a:t>listen</a:t>
            </a:r>
            <a:r>
              <a:rPr lang="fr-FR" dirty="0" smtClean="0"/>
              <a:t>                  8000;</a:t>
            </a:r>
          </a:p>
          <a:p>
            <a:r>
              <a:rPr lang="fr-FR" dirty="0" smtClean="0"/>
              <a:t>        </a:t>
            </a:r>
            <a:r>
              <a:rPr lang="fr-FR" dirty="0" err="1" smtClean="0"/>
              <a:t>root</a:t>
            </a:r>
            <a:r>
              <a:rPr lang="fr-FR" dirty="0" smtClean="0"/>
              <a:t>                    /</a:t>
            </a:r>
            <a:r>
              <a:rPr lang="fr-FR" dirty="0" err="1" smtClean="0"/>
              <a:t>usr</a:t>
            </a:r>
            <a:r>
              <a:rPr lang="fr-FR" dirty="0" smtClean="0"/>
              <a:t>/</a:t>
            </a:r>
            <a:r>
              <a:rPr lang="fr-FR" dirty="0" err="1" smtClean="0"/>
              <a:t>share</a:t>
            </a:r>
            <a:r>
              <a:rPr lang="fr-FR" dirty="0" smtClean="0"/>
              <a:t>/</a:t>
            </a:r>
            <a:r>
              <a:rPr lang="fr-FR" dirty="0" err="1" smtClean="0"/>
              <a:t>nginx</a:t>
            </a:r>
            <a:r>
              <a:rPr lang="fr-FR" dirty="0" smtClean="0"/>
              <a:t>/html;</a:t>
            </a:r>
          </a:p>
          <a:p>
            <a:r>
              <a:rPr lang="fr-FR" dirty="0" smtClean="0"/>
              <a:t>        index                   index.html;</a:t>
            </a:r>
          </a:p>
          <a:p>
            <a:r>
              <a:rPr lang="fr-FR" dirty="0" smtClean="0"/>
              <a:t>        </a:t>
            </a:r>
            <a:r>
              <a:rPr lang="fr-FR" dirty="0" err="1" smtClean="0"/>
              <a:t>server_name</a:t>
            </a:r>
            <a:r>
              <a:rPr lang="fr-FR" dirty="0" smtClean="0"/>
              <a:t>             </a:t>
            </a:r>
            <a:r>
              <a:rPr lang="fr-FR" dirty="0" err="1" smtClean="0"/>
              <a:t>localhost</a:t>
            </a:r>
            <a:r>
              <a:rPr lang="fr-FR" dirty="0" smtClean="0"/>
              <a:t>;</a:t>
            </a:r>
          </a:p>
          <a:p>
            <a:r>
              <a:rPr lang="fr-FR" dirty="0" smtClean="0"/>
              <a:t>        </a:t>
            </a:r>
            <a:r>
              <a:rPr lang="fr-FR" dirty="0" err="1" smtClean="0"/>
              <a:t>client_max_body_size</a:t>
            </a:r>
            <a:r>
              <a:rPr lang="fr-FR" dirty="0" smtClean="0"/>
              <a:t>    16m;</a:t>
            </a:r>
          </a:p>
          <a:p>
            <a:r>
              <a:rPr lang="fr-FR" dirty="0" smtClean="0"/>
              <a:t>    }</a:t>
            </a:r>
          </a:p>
          <a:p>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41</a:t>
            </a:fld>
            <a:endParaRPr lang="fr-FR"/>
          </a:p>
        </p:txBody>
      </p:sp>
    </p:spTree>
    <p:extLst>
      <p:ext uri="{BB962C8B-B14F-4D97-AF65-F5344CB8AC3E}">
        <p14:creationId xmlns:p14="http://schemas.microsoft.com/office/powerpoint/2010/main" val="16717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42</a:t>
            </a:fld>
            <a:endParaRPr lang="fr-FR"/>
          </a:p>
        </p:txBody>
      </p:sp>
    </p:spTree>
    <p:extLst>
      <p:ext uri="{BB962C8B-B14F-4D97-AF65-F5344CB8AC3E}">
        <p14:creationId xmlns:p14="http://schemas.microsoft.com/office/powerpoint/2010/main" val="360650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43</a:t>
            </a:fld>
            <a:endParaRPr lang="fr-FR"/>
          </a:p>
        </p:txBody>
      </p:sp>
    </p:spTree>
    <p:extLst>
      <p:ext uri="{BB962C8B-B14F-4D97-AF65-F5344CB8AC3E}">
        <p14:creationId xmlns:p14="http://schemas.microsoft.com/office/powerpoint/2010/main" val="16311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44</a:t>
            </a:fld>
            <a:endParaRPr lang="fr-FR"/>
          </a:p>
        </p:txBody>
      </p:sp>
    </p:spTree>
    <p:extLst>
      <p:ext uri="{BB962C8B-B14F-4D97-AF65-F5344CB8AC3E}">
        <p14:creationId xmlns:p14="http://schemas.microsoft.com/office/powerpoint/2010/main" val="35500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45</a:t>
            </a:fld>
            <a:endParaRPr lang="fr-FR"/>
          </a:p>
        </p:txBody>
      </p:sp>
    </p:spTree>
    <p:extLst>
      <p:ext uri="{BB962C8B-B14F-4D97-AF65-F5344CB8AC3E}">
        <p14:creationId xmlns:p14="http://schemas.microsoft.com/office/powerpoint/2010/main" val="10226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glpat-L6UGBXCbg-i4uqa54RyY</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46</a:t>
            </a:fld>
            <a:endParaRPr lang="fr-FR"/>
          </a:p>
        </p:txBody>
      </p:sp>
    </p:spTree>
    <p:extLst>
      <p:ext uri="{BB962C8B-B14F-4D97-AF65-F5344CB8AC3E}">
        <p14:creationId xmlns:p14="http://schemas.microsoft.com/office/powerpoint/2010/main" val="129921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glpat-L6UGBXCbg-i4uqa54RyY</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47</a:t>
            </a:fld>
            <a:endParaRPr lang="fr-FR"/>
          </a:p>
        </p:txBody>
      </p:sp>
    </p:spTree>
    <p:extLst>
      <p:ext uri="{BB962C8B-B14F-4D97-AF65-F5344CB8AC3E}">
        <p14:creationId xmlns:p14="http://schemas.microsoft.com/office/powerpoint/2010/main" val="116297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1600202"/>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a:prstGeom prst="rect">
            <a:avLst/>
          </a:prstGeo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40"/>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idx="1"/>
          </p:nvPr>
        </p:nvSpPr>
        <p:spPr>
          <a:xfrm>
            <a:off x="457200" y="1600202"/>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8" name="Espace réservé du pied de page 7"/>
          <p:cNvSpPr>
            <a:spLocks noGrp="1"/>
          </p:cNvSpPr>
          <p:nvPr>
            <p:ph type="ftr" sz="quarter" idx="11"/>
          </p:nvPr>
        </p:nvSpPr>
        <p:spPr>
          <a:xfrm>
            <a:off x="3124200" y="6356352"/>
            <a:ext cx="2895600" cy="365125"/>
          </a:xfrm>
          <a:prstGeom prst="rect">
            <a:avLst/>
          </a:prstGeom>
        </p:spPr>
        <p:txBody>
          <a:bodyPr/>
          <a:lstStyle/>
          <a:p>
            <a:endParaRPr lang="fr-BE"/>
          </a:p>
        </p:txBody>
      </p:sp>
      <p:sp>
        <p:nvSpPr>
          <p:cNvPr id="9" name="Espace réservé du numéro de diapositive 8"/>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4" name="Espace réservé du pied de page 3"/>
          <p:cNvSpPr>
            <a:spLocks noGrp="1"/>
          </p:cNvSpPr>
          <p:nvPr>
            <p:ph type="ftr" sz="quarter" idx="11"/>
          </p:nvPr>
        </p:nvSpPr>
        <p:spPr>
          <a:xfrm>
            <a:off x="3124200" y="6356352"/>
            <a:ext cx="2895600" cy="365125"/>
          </a:xfrm>
          <a:prstGeom prst="rect">
            <a:avLst/>
          </a:prstGeom>
        </p:spPr>
        <p:txBody>
          <a:bodyPr/>
          <a:lstStyle/>
          <a:p>
            <a:endParaRPr lang="fr-BE"/>
          </a:p>
        </p:txBody>
      </p:sp>
      <p:sp>
        <p:nvSpPr>
          <p:cNvPr id="5" name="Espace réservé du numéro de diapositive 4"/>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3" name="Espace réservé du pied de page 2"/>
          <p:cNvSpPr>
            <a:spLocks noGrp="1"/>
          </p:cNvSpPr>
          <p:nvPr>
            <p:ph type="ftr" sz="quarter" idx="11"/>
          </p:nvPr>
        </p:nvSpPr>
        <p:spPr>
          <a:xfrm>
            <a:off x="3124200" y="6356352"/>
            <a:ext cx="2895600" cy="365125"/>
          </a:xfrm>
          <a:prstGeom prst="rect">
            <a:avLst/>
          </a:prstGeom>
        </p:spPr>
        <p:txBody>
          <a:bodyPr/>
          <a:lstStyle/>
          <a:p>
            <a:endParaRPr lang="fr-BE"/>
          </a:p>
        </p:txBody>
      </p:sp>
      <p:sp>
        <p:nvSpPr>
          <p:cNvPr id="4" name="Espace réservé du numéro de diapositive 3"/>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16/10/2025</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27113"/>
            <a:ext cx="8791897" cy="430887"/>
          </a:xfrm>
          <a:prstGeom prst="rect">
            <a:avLst/>
          </a:prstGeom>
        </p:spPr>
        <p:txBody>
          <a:bodyPr wrap="square">
            <a:spAutoFit/>
          </a:bodyPr>
          <a:lstStyle/>
          <a:p>
            <a:r>
              <a:rPr lang="fr-FR" sz="1100" dirty="0" smtClean="0"/>
              <a:t>Architecture orientée service:  </a:t>
            </a:r>
          </a:p>
          <a:p>
            <a:r>
              <a:rPr lang="fr-FR" sz="1100" dirty="0" smtClean="0"/>
              <a:t>Ce support de cours est la propriété intellectuelle de Béchir </a:t>
            </a:r>
            <a:r>
              <a:rPr lang="fr-FR" sz="1100" dirty="0" err="1" smtClean="0"/>
              <a:t>Béjaoui</a:t>
            </a:r>
            <a:r>
              <a:rPr lang="fr-FR" sz="1100" dirty="0" smtClean="0"/>
              <a:t>, il n’est utilisé qu’avec l’accord du propriétaire © 2022-2023 </a:t>
            </a:r>
            <a:endParaRPr lang="en-US" sz="11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desktop/install/mac-instal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docker/compo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evhints.io/docker-compose" TargetMode="External"/><Relationship Id="rId4" Type="http://schemas.openxmlformats.org/officeDocument/2006/relationships/hyperlink" Target="https://docs.docker.com/compose/gettingstart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6680" y="2533172"/>
            <a:ext cx="2526654" cy="415498"/>
          </a:xfrm>
          <a:prstGeom prst="rect">
            <a:avLst/>
          </a:prstGeom>
        </p:spPr>
        <p:txBody>
          <a:bodyPr wrap="none">
            <a:spAutoFit/>
          </a:bodyPr>
          <a:lstStyle/>
          <a:p>
            <a:pPr algn="ctr"/>
            <a:r>
              <a:rPr lang="fr-FR" sz="2100" dirty="0" smtClean="0">
                <a:solidFill>
                  <a:srgbClr val="1C3158"/>
                </a:solidFill>
                <a:latin typeface="Comic Sans MS" pitchFamily="66" charset="0"/>
              </a:rPr>
              <a:t>Les Micro services</a:t>
            </a:r>
            <a:endParaRPr lang="fr-FR" sz="2100" dirty="0">
              <a:solidFill>
                <a:srgbClr val="1C3158"/>
              </a:solidFill>
              <a:latin typeface="Comic Sans MS" pitchFamily="66" charset="0"/>
            </a:endParaRPr>
          </a:p>
        </p:txBody>
      </p:sp>
      <p:cxnSp>
        <p:nvCxnSpPr>
          <p:cNvPr id="4" name="Connecteur droit 3"/>
          <p:cNvCxnSpPr>
            <a:cxnSpLocks/>
          </p:cNvCxnSpPr>
          <p:nvPr/>
        </p:nvCxnSpPr>
        <p:spPr>
          <a:xfrm flipH="1">
            <a:off x="4758930" y="3109223"/>
            <a:ext cx="3882150" cy="13038"/>
          </a:xfrm>
          <a:prstGeom prst="line">
            <a:avLst/>
          </a:prstGeom>
          <a:ln w="22225">
            <a:solidFill>
              <a:srgbClr val="1C3158"/>
            </a:solidFill>
          </a:ln>
        </p:spPr>
        <p:style>
          <a:lnRef idx="1">
            <a:schemeClr val="accent1"/>
          </a:lnRef>
          <a:fillRef idx="0">
            <a:schemeClr val="accent1"/>
          </a:fillRef>
          <a:effectRef idx="0">
            <a:schemeClr val="accent1"/>
          </a:effectRef>
          <a:fontRef idx="minor">
            <a:schemeClr val="tx1"/>
          </a:fontRef>
        </p:style>
      </p:cxnSp>
      <p:pic>
        <p:nvPicPr>
          <p:cNvPr id="1027" name="Picture 3" descr="C:\Users\bepro-17\AppData\Roaming\Skype\live#3ambenalaya.bepro\media_messaging\media_cache_v3\^2DF5C670F0A42E46084157BFD3139AC68F80CB1B7C725AE391^pimgpsh_fullsize_di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95" y="4900958"/>
            <a:ext cx="1164186" cy="115980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47100" y="5523433"/>
            <a:ext cx="3222654" cy="507831"/>
          </a:xfrm>
          <a:prstGeom prst="rect">
            <a:avLst/>
          </a:prstGeom>
        </p:spPr>
        <p:txBody>
          <a:bodyPr wrap="square">
            <a:spAutoFit/>
          </a:bodyPr>
          <a:lstStyle/>
          <a:p>
            <a:pPr algn="ctr"/>
            <a:r>
              <a:rPr lang="fr-FR" sz="1350" b="1" i="1" dirty="0">
                <a:solidFill>
                  <a:srgbClr val="1C3158"/>
                </a:solidFill>
              </a:rPr>
              <a:t>Béchir BEJAOUI</a:t>
            </a:r>
          </a:p>
          <a:p>
            <a:pPr algn="ctr"/>
            <a:r>
              <a:rPr lang="fr-FR" sz="1350" dirty="0">
                <a:solidFill>
                  <a:srgbClr val="1C3158"/>
                </a:solidFill>
              </a:rPr>
              <a:t>Formateur et consultant indépendant</a:t>
            </a:r>
          </a:p>
        </p:txBody>
      </p:sp>
      <p:sp>
        <p:nvSpPr>
          <p:cNvPr id="3" name="Rectangle 2"/>
          <p:cNvSpPr/>
          <p:nvPr/>
        </p:nvSpPr>
        <p:spPr>
          <a:xfrm>
            <a:off x="5264171" y="3259909"/>
            <a:ext cx="3011169" cy="646331"/>
          </a:xfrm>
          <a:prstGeom prst="rect">
            <a:avLst/>
          </a:prstGeom>
        </p:spPr>
        <p:txBody>
          <a:bodyPr wrap="square">
            <a:spAutoFit/>
          </a:bodyPr>
          <a:lstStyle/>
          <a:p>
            <a:pPr lvl="0" algn="ctr"/>
            <a:r>
              <a:rPr lang="fr-FR" dirty="0" smtClean="0">
                <a:solidFill>
                  <a:srgbClr val="1C3158"/>
                </a:solidFill>
                <a:latin typeface="Comic Sans MS" pitchFamily="66" charset="0"/>
              </a:rPr>
              <a:t>La Dockerisation des micro services</a:t>
            </a:r>
            <a:endParaRPr lang="fr-FR" dirty="0">
              <a:solidFill>
                <a:srgbClr val="1C3158"/>
              </a:solidFill>
              <a:latin typeface="Comic Sans MS" pitchFamily="66" charset="0"/>
            </a:endParaRPr>
          </a:p>
        </p:txBody>
      </p:sp>
      <p:pic>
        <p:nvPicPr>
          <p:cNvPr id="1026" name="Picture 2" descr="What is a Microservice? | Out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46" y="154748"/>
            <a:ext cx="5395934" cy="25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61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2040639"/>
          </a:xfrm>
        </p:spPr>
        <p:txBody>
          <a:bodyPr>
            <a:noAutofit/>
          </a:bodyPr>
          <a:lstStyle/>
          <a:p>
            <a:r>
              <a:rPr lang="fr-FR" sz="2000" dirty="0" smtClean="0"/>
              <a:t>Dans le contexte du Mac OS, il faut </a:t>
            </a:r>
            <a:r>
              <a:rPr lang="fr-FR" sz="2000" dirty="0"/>
              <a:t>visiter le lien </a:t>
            </a:r>
            <a:r>
              <a:rPr lang="fr-FR" sz="2000" dirty="0">
                <a:hlinkClick r:id="rId2"/>
              </a:rPr>
              <a:t>https://docs.docker.com/desktop/install/mac-install</a:t>
            </a:r>
            <a:r>
              <a:rPr lang="fr-FR" sz="2000" dirty="0" smtClean="0">
                <a:hlinkClick r:id="rId2"/>
              </a:rPr>
              <a:t>/</a:t>
            </a:r>
            <a:endParaRPr lang="fr-FR" sz="2000" dirty="0" smtClean="0"/>
          </a:p>
          <a:p>
            <a:endParaRPr lang="fr-FR" sz="2000" dirty="0"/>
          </a:p>
          <a:p>
            <a:r>
              <a:rPr lang="fr-FR" sz="2000" dirty="0" smtClean="0"/>
              <a:t>Il faut choisir le package convenable </a:t>
            </a:r>
          </a:p>
          <a:p>
            <a:pPr lvl="1"/>
            <a:r>
              <a:rPr lang="fr-FR" sz="1600" dirty="0" smtClean="0"/>
              <a:t> Architecture Intel </a:t>
            </a:r>
          </a:p>
          <a:p>
            <a:pPr lvl="1"/>
            <a:r>
              <a:rPr lang="fr-FR" sz="1600" dirty="0" smtClean="0"/>
              <a:t>Architecture MAC</a:t>
            </a:r>
          </a:p>
          <a:p>
            <a:pPr marL="457200" lvl="1" indent="0">
              <a:buNone/>
            </a:pPr>
            <a:endParaRPr lang="fr-FR" sz="2000" b="1" dirty="0" smtClean="0"/>
          </a:p>
          <a:p>
            <a:pPr marL="457200" lvl="1" indent="0">
              <a:buNone/>
            </a:pPr>
            <a:endParaRPr lang="fr-FR" sz="2000" b="1" dirty="0" smtClean="0"/>
          </a:p>
          <a:p>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3"/>
          <a:stretch>
            <a:fillRect/>
          </a:stretch>
        </p:blipFill>
        <p:spPr>
          <a:xfrm>
            <a:off x="539552" y="3573016"/>
            <a:ext cx="7272808" cy="2333205"/>
          </a:xfrm>
          <a:prstGeom prst="rect">
            <a:avLst/>
          </a:prstGeom>
        </p:spPr>
      </p:pic>
      <p:pic>
        <p:nvPicPr>
          <p:cNvPr id="4" name="Picture 3"/>
          <p:cNvPicPr>
            <a:picLocks noChangeAspect="1"/>
          </p:cNvPicPr>
          <p:nvPr/>
        </p:nvPicPr>
        <p:blipFill>
          <a:blip r:embed="rId4"/>
          <a:stretch>
            <a:fillRect/>
          </a:stretch>
        </p:blipFill>
        <p:spPr>
          <a:xfrm>
            <a:off x="6207596" y="3789040"/>
            <a:ext cx="2374750" cy="2448272"/>
          </a:xfrm>
          <a:prstGeom prst="rect">
            <a:avLst/>
          </a:prstGeom>
        </p:spPr>
      </p:pic>
    </p:spTree>
    <p:extLst>
      <p:ext uri="{BB962C8B-B14F-4D97-AF65-F5344CB8AC3E}">
        <p14:creationId xmlns:p14="http://schemas.microsoft.com/office/powerpoint/2010/main" val="100852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2040639"/>
          </a:xfrm>
        </p:spPr>
        <p:txBody>
          <a:bodyPr>
            <a:noAutofit/>
          </a:bodyPr>
          <a:lstStyle/>
          <a:p>
            <a:r>
              <a:rPr lang="fr-FR" sz="2000" dirty="0" smtClean="0"/>
              <a:t>Télécharger le fichier </a:t>
            </a:r>
            <a:r>
              <a:rPr lang="fr-FR" sz="2000" dirty="0" err="1" smtClean="0"/>
              <a:t>dmg</a:t>
            </a:r>
            <a:r>
              <a:rPr lang="fr-FR" sz="2000" dirty="0" smtClean="0"/>
              <a:t> et glisser déposer le au niveau des applications</a:t>
            </a:r>
            <a:endParaRPr lang="fr-FR" sz="2000" b="1" dirty="0" smtClean="0"/>
          </a:p>
          <a:p>
            <a:pPr marL="457200" lvl="1" indent="0">
              <a:buNone/>
            </a:pPr>
            <a:endParaRPr lang="fr-FR" sz="2000" b="1" dirty="0" smtClean="0"/>
          </a:p>
          <a:p>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2"/>
          <a:stretch>
            <a:fillRect/>
          </a:stretch>
        </p:blipFill>
        <p:spPr>
          <a:xfrm>
            <a:off x="456705" y="1844824"/>
            <a:ext cx="8054380" cy="2743260"/>
          </a:xfrm>
          <a:prstGeom prst="rect">
            <a:avLst/>
          </a:prstGeom>
        </p:spPr>
      </p:pic>
      <p:pic>
        <p:nvPicPr>
          <p:cNvPr id="6" name="Picture 5"/>
          <p:cNvPicPr>
            <a:picLocks noChangeAspect="1"/>
          </p:cNvPicPr>
          <p:nvPr/>
        </p:nvPicPr>
        <p:blipFill>
          <a:blip r:embed="rId3"/>
          <a:stretch>
            <a:fillRect/>
          </a:stretch>
        </p:blipFill>
        <p:spPr>
          <a:xfrm>
            <a:off x="3059832" y="4725144"/>
            <a:ext cx="5349981" cy="1152128"/>
          </a:xfrm>
          <a:prstGeom prst="rect">
            <a:avLst/>
          </a:prstGeom>
        </p:spPr>
      </p:pic>
    </p:spTree>
    <p:extLst>
      <p:ext uri="{BB962C8B-B14F-4D97-AF65-F5344CB8AC3E}">
        <p14:creationId xmlns:p14="http://schemas.microsoft.com/office/powerpoint/2010/main" val="307945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1176543"/>
          </a:xfrm>
        </p:spPr>
        <p:txBody>
          <a:bodyPr>
            <a:noAutofit/>
          </a:bodyPr>
          <a:lstStyle/>
          <a:p>
            <a:r>
              <a:rPr lang="fr-FR" sz="2000" dirty="0" smtClean="0"/>
              <a:t>Toujours dans Mac OS lancer le </a:t>
            </a:r>
            <a:r>
              <a:rPr lang="fr-FR" sz="2000" b="1" dirty="0" err="1" smtClean="0"/>
              <a:t>LaunchPad</a:t>
            </a:r>
            <a:r>
              <a:rPr lang="fr-FR" sz="2000" dirty="0" smtClean="0"/>
              <a:t>, taper Docker et lancer le Docker </a:t>
            </a:r>
          </a:p>
          <a:p>
            <a:r>
              <a:rPr lang="fr-FR" sz="2000" dirty="0" smtClean="0"/>
              <a:t>Attribuer les droits d’accès </a:t>
            </a:r>
          </a:p>
          <a:p>
            <a:pPr marL="457200" lvl="1" indent="0">
              <a:buNone/>
            </a:pPr>
            <a:endParaRPr lang="fr-FR" sz="2000" b="1" dirty="0" smtClean="0"/>
          </a:p>
          <a:p>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2"/>
          <a:stretch>
            <a:fillRect/>
          </a:stretch>
        </p:blipFill>
        <p:spPr>
          <a:xfrm>
            <a:off x="827584" y="2780928"/>
            <a:ext cx="2552390" cy="3181747"/>
          </a:xfrm>
          <a:prstGeom prst="rect">
            <a:avLst/>
          </a:prstGeom>
        </p:spPr>
      </p:pic>
      <p:pic>
        <p:nvPicPr>
          <p:cNvPr id="4" name="Picture 3"/>
          <p:cNvPicPr>
            <a:picLocks noChangeAspect="1"/>
          </p:cNvPicPr>
          <p:nvPr/>
        </p:nvPicPr>
        <p:blipFill>
          <a:blip r:embed="rId3"/>
          <a:stretch>
            <a:fillRect/>
          </a:stretch>
        </p:blipFill>
        <p:spPr>
          <a:xfrm>
            <a:off x="3635896" y="2780928"/>
            <a:ext cx="4768664" cy="1401886"/>
          </a:xfrm>
          <a:prstGeom prst="rect">
            <a:avLst/>
          </a:prstGeom>
        </p:spPr>
      </p:pic>
      <p:pic>
        <p:nvPicPr>
          <p:cNvPr id="7" name="Picture 6"/>
          <p:cNvPicPr>
            <a:picLocks noChangeAspect="1"/>
          </p:cNvPicPr>
          <p:nvPr/>
        </p:nvPicPr>
        <p:blipFill>
          <a:blip r:embed="rId4"/>
          <a:stretch>
            <a:fillRect/>
          </a:stretch>
        </p:blipFill>
        <p:spPr>
          <a:xfrm>
            <a:off x="3637033" y="4509121"/>
            <a:ext cx="4767527" cy="578867"/>
          </a:xfrm>
          <a:prstGeom prst="rect">
            <a:avLst/>
          </a:prstGeom>
        </p:spPr>
      </p:pic>
    </p:spTree>
    <p:extLst>
      <p:ext uri="{BB962C8B-B14F-4D97-AF65-F5344CB8AC3E}">
        <p14:creationId xmlns:p14="http://schemas.microsoft.com/office/powerpoint/2010/main" val="3579505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4545219" cy="738664"/>
          </a:xfrm>
          <a:prstGeom prst="rect">
            <a:avLst/>
          </a:prstGeom>
        </p:spPr>
        <p:txBody>
          <a:bodyPr wrap="none">
            <a:spAutoFit/>
          </a:bodyPr>
          <a:lstStyle/>
          <a:p>
            <a:r>
              <a:rPr lang="fr-FR" sz="2400" b="1" i="1" dirty="0" smtClean="0"/>
              <a:t>Installation Docker  sous Windows</a:t>
            </a:r>
          </a:p>
          <a:p>
            <a:pPr algn="ctr"/>
            <a:r>
              <a:rPr lang="fr-FR" b="1" i="1" dirty="0" smtClean="0"/>
              <a:t>Avec Windows </a:t>
            </a:r>
            <a:r>
              <a:rPr lang="fr-FR" b="1" i="1" dirty="0" err="1" smtClean="0"/>
              <a:t>Sub</a:t>
            </a:r>
            <a:r>
              <a:rPr lang="fr-FR" b="1" i="1" dirty="0" smtClean="0"/>
              <a:t> System Linux</a:t>
            </a:r>
            <a:endParaRPr lang="en-US" b="1" dirty="0"/>
          </a:p>
        </p:txBody>
      </p:sp>
    </p:spTree>
    <p:extLst>
      <p:ext uri="{BB962C8B-B14F-4D97-AF65-F5344CB8AC3E}">
        <p14:creationId xmlns:p14="http://schemas.microsoft.com/office/powerpoint/2010/main" val="309807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1548224"/>
          </a:xfrm>
        </p:spPr>
        <p:txBody>
          <a:bodyPr>
            <a:noAutofit/>
          </a:bodyPr>
          <a:lstStyle/>
          <a:p>
            <a:r>
              <a:rPr lang="fr-FR" sz="2000" dirty="0" smtClean="0"/>
              <a:t>Dans un contexte Windows, il faut installer soit </a:t>
            </a:r>
          </a:p>
          <a:p>
            <a:pPr lvl="1"/>
            <a:r>
              <a:rPr lang="fr-FR" sz="1800" dirty="0" smtClean="0"/>
              <a:t>Linux Subsystem </a:t>
            </a:r>
            <a:r>
              <a:rPr lang="fr-FR" sz="1800" b="1" dirty="0" smtClean="0"/>
              <a:t>WSL</a:t>
            </a:r>
          </a:p>
          <a:p>
            <a:pPr marL="347663" lvl="1" indent="-347663">
              <a:buFont typeface="Arial" panose="020B0604020202020204" pitchFamily="34" charset="0"/>
              <a:buChar char="•"/>
            </a:pPr>
            <a:r>
              <a:rPr lang="fr-FR" sz="1800" dirty="0" smtClean="0"/>
              <a:t>Pour installer Linux Subsystem, il faut ajouter la fonctionnalité à partir du panneau de configuration et redémarrer le système  </a:t>
            </a:r>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6" name="Image 5"/>
          <p:cNvPicPr>
            <a:picLocks noChangeAspect="1"/>
          </p:cNvPicPr>
          <p:nvPr/>
        </p:nvPicPr>
        <p:blipFill rotWithShape="1">
          <a:blip r:embed="rId2"/>
          <a:srcRect t="1901"/>
          <a:stretch/>
        </p:blipFill>
        <p:spPr>
          <a:xfrm>
            <a:off x="2483768" y="2708920"/>
            <a:ext cx="4248472" cy="3715676"/>
          </a:xfrm>
          <a:prstGeom prst="rect">
            <a:avLst/>
          </a:prstGeom>
        </p:spPr>
      </p:pic>
      <p:cxnSp>
        <p:nvCxnSpPr>
          <p:cNvPr id="8" name="Connecteur droit avec flèche 7"/>
          <p:cNvCxnSpPr/>
          <p:nvPr/>
        </p:nvCxnSpPr>
        <p:spPr>
          <a:xfrm flipH="1">
            <a:off x="4716016" y="5157192"/>
            <a:ext cx="648072"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150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2184655"/>
          </a:xfrm>
        </p:spPr>
        <p:txBody>
          <a:bodyPr>
            <a:noAutofit/>
          </a:bodyPr>
          <a:lstStyle/>
          <a:p>
            <a:r>
              <a:rPr lang="fr-FR" sz="1800" dirty="0" smtClean="0"/>
              <a:t>Après redémarrage, il faut bien vérifier que la commande </a:t>
            </a:r>
            <a:r>
              <a:rPr lang="fr-FR" sz="1800" dirty="0" err="1" smtClean="0"/>
              <a:t>wsl</a:t>
            </a:r>
            <a:r>
              <a:rPr lang="fr-FR" sz="1800" dirty="0" smtClean="0"/>
              <a:t> est existante</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2"/>
          <a:stretch>
            <a:fillRect/>
          </a:stretch>
        </p:blipFill>
        <p:spPr>
          <a:xfrm>
            <a:off x="899592" y="1772816"/>
            <a:ext cx="6697580" cy="2160240"/>
          </a:xfrm>
          <a:prstGeom prst="rect">
            <a:avLst/>
          </a:prstGeom>
        </p:spPr>
      </p:pic>
    </p:spTree>
    <p:extLst>
      <p:ext uri="{BB962C8B-B14F-4D97-AF65-F5344CB8AC3E}">
        <p14:creationId xmlns:p14="http://schemas.microsoft.com/office/powerpoint/2010/main" val="659575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693556"/>
          </a:xfrm>
        </p:spPr>
        <p:txBody>
          <a:bodyPr>
            <a:noAutofit/>
          </a:bodyPr>
          <a:lstStyle/>
          <a:p>
            <a:r>
              <a:rPr lang="fr-FR" sz="1800" dirty="0" smtClean="0"/>
              <a:t>Lancer en suite l’installation de la distribution Linux de choix, après avoir effectuer l’identification au niveau du Windows Store </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2"/>
          <a:stretch>
            <a:fillRect/>
          </a:stretch>
        </p:blipFill>
        <p:spPr>
          <a:xfrm>
            <a:off x="755576" y="2150838"/>
            <a:ext cx="5492005" cy="3932019"/>
          </a:xfrm>
          <a:prstGeom prst="rect">
            <a:avLst/>
          </a:prstGeom>
        </p:spPr>
      </p:pic>
      <p:pic>
        <p:nvPicPr>
          <p:cNvPr id="4" name="Picture 3"/>
          <p:cNvPicPr>
            <a:picLocks noChangeAspect="1"/>
          </p:cNvPicPr>
          <p:nvPr/>
        </p:nvPicPr>
        <p:blipFill>
          <a:blip r:embed="rId3"/>
          <a:stretch>
            <a:fillRect/>
          </a:stretch>
        </p:blipFill>
        <p:spPr>
          <a:xfrm>
            <a:off x="3707904" y="3776465"/>
            <a:ext cx="4113386" cy="2279923"/>
          </a:xfrm>
          <a:prstGeom prst="rect">
            <a:avLst/>
          </a:prstGeom>
        </p:spPr>
      </p:pic>
    </p:spTree>
    <p:extLst>
      <p:ext uri="{BB962C8B-B14F-4D97-AF65-F5344CB8AC3E}">
        <p14:creationId xmlns:p14="http://schemas.microsoft.com/office/powerpoint/2010/main" val="321834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693556"/>
          </a:xfrm>
        </p:spPr>
        <p:txBody>
          <a:bodyPr>
            <a:noAutofit/>
          </a:bodyPr>
          <a:lstStyle/>
          <a:p>
            <a:r>
              <a:rPr lang="fr-FR" sz="2000" dirty="0" smtClean="0"/>
              <a:t>Lancer en suite l’installation de la distribution Linux de choix, après avoir effectuer l’identification au niveau du Windows Store </a:t>
            </a:r>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2"/>
          <a:stretch>
            <a:fillRect/>
          </a:stretch>
        </p:blipFill>
        <p:spPr>
          <a:xfrm>
            <a:off x="1097757" y="2132856"/>
            <a:ext cx="6772275" cy="3952875"/>
          </a:xfrm>
          <a:prstGeom prst="rect">
            <a:avLst/>
          </a:prstGeom>
        </p:spPr>
      </p:pic>
      <p:sp>
        <p:nvSpPr>
          <p:cNvPr id="7" name="Rectangle 6"/>
          <p:cNvSpPr/>
          <p:nvPr/>
        </p:nvSpPr>
        <p:spPr>
          <a:xfrm>
            <a:off x="5436096" y="2276872"/>
            <a:ext cx="1944216" cy="432048"/>
          </a:xfrm>
          <a:prstGeom prst="rect">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455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8576" y="2057755"/>
            <a:ext cx="8053771" cy="4176682"/>
          </a:xfrm>
          <a:prstGeom prst="rect">
            <a:avLst/>
          </a:prstGeom>
        </p:spPr>
      </p:pic>
      <p:sp>
        <p:nvSpPr>
          <p:cNvPr id="3" name="Espace réservé du contenu 2"/>
          <p:cNvSpPr>
            <a:spLocks noGrp="1"/>
          </p:cNvSpPr>
          <p:nvPr>
            <p:ph idx="1"/>
          </p:nvPr>
        </p:nvSpPr>
        <p:spPr>
          <a:xfrm>
            <a:off x="415443" y="1295284"/>
            <a:ext cx="8136904" cy="693556"/>
          </a:xfrm>
        </p:spPr>
        <p:txBody>
          <a:bodyPr>
            <a:noAutofit/>
          </a:bodyPr>
          <a:lstStyle/>
          <a:p>
            <a:r>
              <a:rPr lang="fr-FR" sz="1800" dirty="0" smtClean="0"/>
              <a:t>Lancer en suite l’installation de la distribution Linux de choix, après avoir effectuer l’identification au niveau du Windows Store </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7" name="Rectangle 6"/>
          <p:cNvSpPr/>
          <p:nvPr/>
        </p:nvSpPr>
        <p:spPr>
          <a:xfrm>
            <a:off x="7020271" y="2780928"/>
            <a:ext cx="1556673" cy="432048"/>
          </a:xfrm>
          <a:prstGeom prst="rect">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951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693556"/>
          </a:xfrm>
        </p:spPr>
        <p:txBody>
          <a:bodyPr>
            <a:noAutofit/>
          </a:bodyPr>
          <a:lstStyle/>
          <a:p>
            <a:r>
              <a:rPr lang="fr-FR" sz="1800" dirty="0" smtClean="0"/>
              <a:t>Un fois la version est Linux est installée, il est possible de la lancer via l’</a:t>
            </a:r>
            <a:r>
              <a:rPr lang="fr-FR" sz="1800" dirty="0" err="1" smtClean="0"/>
              <a:t>utillitaire</a:t>
            </a:r>
            <a:r>
              <a:rPr lang="fr-FR" sz="1800" dirty="0" smtClean="0"/>
              <a:t> </a:t>
            </a:r>
            <a:r>
              <a:rPr lang="fr-FR" sz="1800" dirty="0" err="1" smtClean="0"/>
              <a:t>bash</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4" name="Picture 3"/>
          <p:cNvPicPr>
            <a:picLocks noChangeAspect="1"/>
          </p:cNvPicPr>
          <p:nvPr/>
        </p:nvPicPr>
        <p:blipFill rotWithShape="1">
          <a:blip r:embed="rId2"/>
          <a:srcRect t="1433"/>
          <a:stretch/>
        </p:blipFill>
        <p:spPr>
          <a:xfrm>
            <a:off x="3287504" y="2441654"/>
            <a:ext cx="5267325" cy="2807154"/>
          </a:xfrm>
          <a:prstGeom prst="rect">
            <a:avLst/>
          </a:prstGeom>
        </p:spPr>
      </p:pic>
      <p:pic>
        <p:nvPicPr>
          <p:cNvPr id="5" name="Picture 4"/>
          <p:cNvPicPr>
            <a:picLocks noChangeAspect="1"/>
          </p:cNvPicPr>
          <p:nvPr/>
        </p:nvPicPr>
        <p:blipFill rotWithShape="1">
          <a:blip r:embed="rId3"/>
          <a:srcRect r="3909"/>
          <a:stretch/>
        </p:blipFill>
        <p:spPr>
          <a:xfrm>
            <a:off x="415443" y="2348881"/>
            <a:ext cx="2572381" cy="2880320"/>
          </a:xfrm>
          <a:prstGeom prst="rect">
            <a:avLst/>
          </a:prstGeom>
        </p:spPr>
      </p:pic>
    </p:spTree>
    <p:extLst>
      <p:ext uri="{BB962C8B-B14F-4D97-AF65-F5344CB8AC3E}">
        <p14:creationId xmlns:p14="http://schemas.microsoft.com/office/powerpoint/2010/main" val="2941075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33264" y="1556792"/>
            <a:ext cx="7077472" cy="1800198"/>
          </a:xfrm>
        </p:spPr>
        <p:txBody>
          <a:bodyPr>
            <a:noAutofit/>
          </a:bodyPr>
          <a:lstStyle/>
          <a:p>
            <a:r>
              <a:rPr lang="fr-FR" sz="2400" dirty="0" smtClean="0">
                <a:latin typeface="Candara" panose="020E0502030303020204" pitchFamily="34" charset="0"/>
              </a:rPr>
              <a:t>Présentation du Docker</a:t>
            </a:r>
          </a:p>
          <a:p>
            <a:r>
              <a:rPr lang="fr-FR" sz="2400" dirty="0" smtClean="0">
                <a:latin typeface="Candara" panose="020E0502030303020204" pitchFamily="34" charset="0"/>
              </a:rPr>
              <a:t>Préparation de l’environnement</a:t>
            </a:r>
            <a:endParaRPr lang="fr-FR" sz="2400" dirty="0">
              <a:latin typeface="Candara" panose="020E0502030303020204" pitchFamily="34" charset="0"/>
            </a:endParaRPr>
          </a:p>
          <a:p>
            <a:r>
              <a:rPr lang="fr-FR" sz="2400" dirty="0" smtClean="0">
                <a:latin typeface="Candara" panose="020E0502030303020204" pitchFamily="34" charset="0"/>
              </a:rPr>
              <a:t>Le docker file</a:t>
            </a:r>
          </a:p>
          <a:p>
            <a:r>
              <a:rPr lang="fr-FR" sz="2400" dirty="0" smtClean="0">
                <a:latin typeface="Candara" panose="020E0502030303020204" pitchFamily="34" charset="0"/>
              </a:rPr>
              <a:t>La gestion des </a:t>
            </a:r>
            <a:r>
              <a:rPr lang="fr-FR" sz="2400" dirty="0">
                <a:latin typeface="Candara" panose="020E0502030303020204" pitchFamily="34" charset="0"/>
              </a:rPr>
              <a:t>images et les </a:t>
            </a:r>
            <a:r>
              <a:rPr lang="fr-FR" sz="2400" dirty="0" smtClean="0">
                <a:latin typeface="Candara" panose="020E0502030303020204" pitchFamily="34" charset="0"/>
              </a:rPr>
              <a:t>conteneurs</a:t>
            </a:r>
          </a:p>
        </p:txBody>
      </p:sp>
      <p:sp>
        <p:nvSpPr>
          <p:cNvPr id="5" name="ZoneTexte 1"/>
          <p:cNvSpPr txBox="1"/>
          <p:nvPr/>
        </p:nvSpPr>
        <p:spPr>
          <a:xfrm>
            <a:off x="107504" y="811528"/>
            <a:ext cx="1375698" cy="584775"/>
          </a:xfrm>
          <a:prstGeom prst="rect">
            <a:avLst/>
          </a:prstGeom>
          <a:noFill/>
        </p:spPr>
        <p:txBody>
          <a:bodyPr wrap="square" rtlCol="0">
            <a:spAutoFit/>
          </a:bodyPr>
          <a:lstStyle/>
          <a:p>
            <a:r>
              <a:rPr lang="fr-FR" sz="3200" i="1" dirty="0"/>
              <a:t>Le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405524"/>
          </a:xfrm>
        </p:spPr>
        <p:txBody>
          <a:bodyPr>
            <a:noAutofit/>
          </a:bodyPr>
          <a:lstStyle/>
          <a:p>
            <a:r>
              <a:rPr lang="fr-FR" sz="2000" dirty="0" smtClean="0"/>
              <a:t>L’</a:t>
            </a:r>
            <a:r>
              <a:rPr lang="fr-FR" sz="2000" dirty="0"/>
              <a:t>é</a:t>
            </a:r>
            <a:r>
              <a:rPr lang="fr-FR" sz="2000" dirty="0" smtClean="0"/>
              <a:t>tape suivante consiste à installer le Docker Desktop </a:t>
            </a:r>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2"/>
          <a:stretch>
            <a:fillRect/>
          </a:stretch>
        </p:blipFill>
        <p:spPr>
          <a:xfrm>
            <a:off x="942072" y="2204864"/>
            <a:ext cx="7083645" cy="3120263"/>
          </a:xfrm>
          <a:prstGeom prst="rect">
            <a:avLst/>
          </a:prstGeom>
        </p:spPr>
      </p:pic>
      <p:sp>
        <p:nvSpPr>
          <p:cNvPr id="6" name="Rectangle 5"/>
          <p:cNvSpPr/>
          <p:nvPr/>
        </p:nvSpPr>
        <p:spPr>
          <a:xfrm>
            <a:off x="827584" y="1681511"/>
            <a:ext cx="6624736" cy="369332"/>
          </a:xfrm>
          <a:prstGeom prst="rect">
            <a:avLst/>
          </a:prstGeom>
        </p:spPr>
        <p:txBody>
          <a:bodyPr wrap="square">
            <a:spAutoFit/>
          </a:bodyPr>
          <a:lstStyle/>
          <a:p>
            <a:r>
              <a:rPr lang="en-US" dirty="0"/>
              <a:t>https://docs.docker.com/desktop/install/windows-install</a:t>
            </a:r>
            <a:r>
              <a:rPr lang="en-US" dirty="0" smtClean="0"/>
              <a:t>/</a:t>
            </a:r>
          </a:p>
        </p:txBody>
      </p:sp>
    </p:spTree>
    <p:extLst>
      <p:ext uri="{BB962C8B-B14F-4D97-AF65-F5344CB8AC3E}">
        <p14:creationId xmlns:p14="http://schemas.microsoft.com/office/powerpoint/2010/main" val="101789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3"/>
          <a:stretch>
            <a:fillRect/>
          </a:stretch>
        </p:blipFill>
        <p:spPr>
          <a:xfrm>
            <a:off x="899592" y="1412776"/>
            <a:ext cx="7560840" cy="4331545"/>
          </a:xfrm>
          <a:prstGeom prst="rect">
            <a:avLst/>
          </a:prstGeom>
        </p:spPr>
      </p:pic>
      <p:sp>
        <p:nvSpPr>
          <p:cNvPr id="7" name="Rectangle 6"/>
          <p:cNvSpPr/>
          <p:nvPr/>
        </p:nvSpPr>
        <p:spPr>
          <a:xfrm>
            <a:off x="3712247" y="5805264"/>
            <a:ext cx="1980414" cy="369332"/>
          </a:xfrm>
          <a:prstGeom prst="rect">
            <a:avLst/>
          </a:prstGeom>
        </p:spPr>
        <p:txBody>
          <a:bodyPr wrap="none">
            <a:spAutoFit/>
          </a:bodyPr>
          <a:lstStyle/>
          <a:p>
            <a:r>
              <a:rPr lang="fr-FR" dirty="0" smtClean="0"/>
              <a:t>Le </a:t>
            </a:r>
            <a:r>
              <a:rPr lang="fr-FR" dirty="0"/>
              <a:t>Docker Desktop </a:t>
            </a:r>
            <a:endParaRPr lang="en-US" dirty="0"/>
          </a:p>
        </p:txBody>
      </p:sp>
      <p:pic>
        <p:nvPicPr>
          <p:cNvPr id="8" name="Picture 7"/>
          <p:cNvPicPr>
            <a:picLocks noChangeAspect="1"/>
          </p:cNvPicPr>
          <p:nvPr/>
        </p:nvPicPr>
        <p:blipFill>
          <a:blip r:embed="rId4"/>
          <a:stretch>
            <a:fillRect/>
          </a:stretch>
        </p:blipFill>
        <p:spPr>
          <a:xfrm>
            <a:off x="3712247" y="4509120"/>
            <a:ext cx="5229225" cy="1933575"/>
          </a:xfrm>
          <a:prstGeom prst="rect">
            <a:avLst/>
          </a:prstGeom>
        </p:spPr>
      </p:pic>
    </p:spTree>
    <p:extLst>
      <p:ext uri="{BB962C8B-B14F-4D97-AF65-F5344CB8AC3E}">
        <p14:creationId xmlns:p14="http://schemas.microsoft.com/office/powerpoint/2010/main" val="2171118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4545219" cy="738664"/>
          </a:xfrm>
          <a:prstGeom prst="rect">
            <a:avLst/>
          </a:prstGeom>
        </p:spPr>
        <p:txBody>
          <a:bodyPr wrap="none">
            <a:spAutoFit/>
          </a:bodyPr>
          <a:lstStyle/>
          <a:p>
            <a:r>
              <a:rPr lang="fr-FR" sz="2400" b="1" i="1" dirty="0" smtClean="0"/>
              <a:t>Installation Docker  sous Windows</a:t>
            </a:r>
          </a:p>
          <a:p>
            <a:pPr algn="ctr"/>
            <a:r>
              <a:rPr lang="fr-FR" b="1" i="1" dirty="0" smtClean="0"/>
              <a:t>Avec Chocolatey</a:t>
            </a:r>
            <a:endParaRPr lang="en-US" b="1" dirty="0"/>
          </a:p>
        </p:txBody>
      </p:sp>
    </p:spTree>
    <p:extLst>
      <p:ext uri="{BB962C8B-B14F-4D97-AF65-F5344CB8AC3E}">
        <p14:creationId xmlns:p14="http://schemas.microsoft.com/office/powerpoint/2010/main" val="429100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405524"/>
          </a:xfrm>
        </p:spPr>
        <p:txBody>
          <a:bodyPr>
            <a:noAutofit/>
          </a:bodyPr>
          <a:lstStyle/>
          <a:p>
            <a:r>
              <a:rPr lang="fr-FR" sz="1800" dirty="0" smtClean="0"/>
              <a:t>Il faut installer Chocolatey</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4" name="Rectangle 3"/>
          <p:cNvSpPr/>
          <p:nvPr/>
        </p:nvSpPr>
        <p:spPr>
          <a:xfrm>
            <a:off x="755576" y="1664914"/>
            <a:ext cx="7344816" cy="4524315"/>
          </a:xfrm>
          <a:prstGeom prst="rect">
            <a:avLst/>
          </a:prstGeom>
        </p:spPr>
        <p:txBody>
          <a:bodyPr wrap="square">
            <a:spAutoFit/>
          </a:bodyPr>
          <a:lstStyle/>
          <a:p>
            <a:r>
              <a:rPr lang="fr-FR" b="1" dirty="0" smtClean="0"/>
              <a:t>Installation: </a:t>
            </a:r>
          </a:p>
          <a:p>
            <a:endParaRPr lang="fr-FR" dirty="0" smtClean="0"/>
          </a:p>
          <a:p>
            <a:r>
              <a:rPr lang="fr-FR" dirty="0" smtClean="0"/>
              <a:t>Set-</a:t>
            </a:r>
            <a:r>
              <a:rPr lang="fr-FR" dirty="0" err="1" smtClean="0"/>
              <a:t>ExecutionPolicy</a:t>
            </a:r>
            <a:r>
              <a:rPr lang="fr-FR" dirty="0" smtClean="0"/>
              <a:t> </a:t>
            </a:r>
            <a:r>
              <a:rPr lang="fr-FR" dirty="0" err="1" smtClean="0"/>
              <a:t>AllSigned</a:t>
            </a:r>
            <a:r>
              <a:rPr lang="fr-FR" dirty="0" smtClean="0"/>
              <a:t> </a:t>
            </a:r>
            <a:endParaRPr lang="fr-FR" dirty="0"/>
          </a:p>
          <a:p>
            <a:r>
              <a:rPr lang="fr-FR" dirty="0" smtClean="0"/>
              <a:t>ou</a:t>
            </a:r>
            <a:endParaRPr lang="fr-FR" dirty="0"/>
          </a:p>
          <a:p>
            <a:r>
              <a:rPr lang="fr-FR" dirty="0"/>
              <a:t>Set-</a:t>
            </a:r>
            <a:r>
              <a:rPr lang="fr-FR" dirty="0" err="1"/>
              <a:t>ExecutionPolicy</a:t>
            </a:r>
            <a:r>
              <a:rPr lang="fr-FR" dirty="0"/>
              <a:t> Bypass -Scope Process</a:t>
            </a:r>
          </a:p>
          <a:p>
            <a:endParaRPr lang="fr-FR" dirty="0"/>
          </a:p>
          <a:p>
            <a:r>
              <a:rPr lang="fr-FR" dirty="0"/>
              <a:t>Set-</a:t>
            </a:r>
            <a:r>
              <a:rPr lang="fr-FR" dirty="0" err="1"/>
              <a:t>ExecutionPolicy</a:t>
            </a:r>
            <a:r>
              <a:rPr lang="fr-FR" dirty="0"/>
              <a:t> Bypass -Scope Process -Force; [</a:t>
            </a:r>
            <a:r>
              <a:rPr lang="fr-FR" dirty="0" err="1"/>
              <a:t>System.Net.ServicePointManager</a:t>
            </a:r>
            <a:r>
              <a:rPr lang="fr-FR" dirty="0"/>
              <a:t>]::</a:t>
            </a:r>
            <a:r>
              <a:rPr lang="fr-FR" dirty="0" err="1"/>
              <a:t>SecurityProtocol</a:t>
            </a:r>
            <a:r>
              <a:rPr lang="fr-FR" dirty="0"/>
              <a:t> = [</a:t>
            </a:r>
            <a:r>
              <a:rPr lang="fr-FR" dirty="0" err="1"/>
              <a:t>System.Net.ServicePointManager</a:t>
            </a:r>
            <a:r>
              <a:rPr lang="fr-FR" dirty="0"/>
              <a:t>]::</a:t>
            </a:r>
            <a:r>
              <a:rPr lang="fr-FR" dirty="0" err="1"/>
              <a:t>SecurityProtocol</a:t>
            </a:r>
            <a:r>
              <a:rPr lang="fr-FR" dirty="0"/>
              <a:t> -</a:t>
            </a:r>
            <a:r>
              <a:rPr lang="fr-FR" dirty="0" err="1"/>
              <a:t>bor</a:t>
            </a:r>
            <a:r>
              <a:rPr lang="fr-FR" dirty="0"/>
              <a:t> 3072; </a:t>
            </a:r>
            <a:r>
              <a:rPr lang="fr-FR" dirty="0" err="1"/>
              <a:t>iex</a:t>
            </a:r>
            <a:r>
              <a:rPr lang="fr-FR" dirty="0"/>
              <a:t> ((New-Object </a:t>
            </a:r>
            <a:r>
              <a:rPr lang="fr-FR" dirty="0" err="1"/>
              <a:t>System.Net.WebClient</a:t>
            </a:r>
            <a:r>
              <a:rPr lang="fr-FR" dirty="0"/>
              <a:t>).</a:t>
            </a:r>
            <a:r>
              <a:rPr lang="fr-FR" dirty="0" err="1"/>
              <a:t>DownloadString</a:t>
            </a:r>
            <a:r>
              <a:rPr lang="fr-FR" dirty="0"/>
              <a:t>('https://chocolatey.org/install.ps1')) </a:t>
            </a:r>
          </a:p>
          <a:p>
            <a:endParaRPr lang="fr-FR" dirty="0"/>
          </a:p>
          <a:p>
            <a:endParaRPr lang="fr-FR" dirty="0"/>
          </a:p>
          <a:p>
            <a:r>
              <a:rPr lang="fr-FR" b="1" dirty="0"/>
              <a:t>Post </a:t>
            </a:r>
            <a:r>
              <a:rPr lang="fr-FR" b="1" dirty="0" smtClean="0"/>
              <a:t>installation:</a:t>
            </a:r>
          </a:p>
          <a:p>
            <a:endParaRPr lang="fr-FR" b="1" dirty="0"/>
          </a:p>
          <a:p>
            <a:r>
              <a:rPr lang="fr-FR" dirty="0" err="1"/>
              <a:t>choco</a:t>
            </a:r>
            <a:r>
              <a:rPr lang="fr-FR" dirty="0"/>
              <a:t> --version </a:t>
            </a:r>
          </a:p>
        </p:txBody>
      </p:sp>
    </p:spTree>
    <p:extLst>
      <p:ext uri="{BB962C8B-B14F-4D97-AF65-F5344CB8AC3E}">
        <p14:creationId xmlns:p14="http://schemas.microsoft.com/office/powerpoint/2010/main" val="1949997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412776"/>
            <a:ext cx="8136904" cy="720080"/>
          </a:xfrm>
        </p:spPr>
        <p:txBody>
          <a:bodyPr>
            <a:noAutofit/>
          </a:bodyPr>
          <a:lstStyle/>
          <a:p>
            <a:r>
              <a:rPr lang="fr-FR" sz="1800" dirty="0" smtClean="0"/>
              <a:t>Il faut installer Virtual Box et ajouter le chemin du Virtual </a:t>
            </a:r>
            <a:r>
              <a:rPr lang="fr-FR" sz="1800" dirty="0"/>
              <a:t>B</a:t>
            </a:r>
            <a:r>
              <a:rPr lang="fr-FR" sz="1800" dirty="0" smtClean="0"/>
              <a:t>ox à la variable d'</a:t>
            </a:r>
            <a:r>
              <a:rPr lang="fr-FR" sz="1800" dirty="0" err="1" smtClean="0"/>
              <a:t>envrionnement</a:t>
            </a:r>
            <a:r>
              <a:rPr lang="fr-FR" sz="1800" dirty="0" smtClean="0"/>
              <a:t> PATH</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2" name="Rectangle 1"/>
          <p:cNvSpPr>
            <a:spLocks noChangeArrowheads="1"/>
          </p:cNvSpPr>
          <p:nvPr/>
        </p:nvSpPr>
        <p:spPr bwMode="auto">
          <a:xfrm>
            <a:off x="827584" y="2194880"/>
            <a:ext cx="4824536"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273239"/>
                </a:solidFill>
                <a:effectLst/>
                <a:latin typeface="Consolas" panose="020B0609020204030204" pitchFamily="49" charset="0"/>
              </a:rPr>
              <a:t>set PATH=%PATH%;"C:\Program Files\Oracle\</a:t>
            </a:r>
            <a:r>
              <a:rPr kumimoji="0" lang="fr-FR" altLang="fr-FR" sz="1200" b="0" i="0" u="none" strike="noStrike" cap="none" normalizeH="0" baseline="0" dirty="0" err="1" smtClean="0">
                <a:ln>
                  <a:noFill/>
                </a:ln>
                <a:solidFill>
                  <a:srgbClr val="273239"/>
                </a:solidFill>
                <a:effectLst/>
                <a:latin typeface="Consolas" panose="020B0609020204030204" pitchFamily="49" charset="0"/>
              </a:rPr>
              <a:t>VirtualBox</a:t>
            </a:r>
            <a:r>
              <a:rPr kumimoji="0" lang="fr-FR" altLang="fr-FR" sz="1200" b="0" i="0" u="none" strike="noStrike" cap="none" normalizeH="0" baseline="0" dirty="0" smtClean="0">
                <a:ln>
                  <a:noFill/>
                </a:ln>
                <a:solidFill>
                  <a:srgbClr val="273239"/>
                </a:solidFill>
                <a:effectLst/>
                <a:latin typeface="Consolas" panose="020B0609020204030204" pitchFamily="49" charset="0"/>
              </a:rPr>
              <a:t>"</a:t>
            </a: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2"/>
          <a:stretch>
            <a:fillRect/>
          </a:stretch>
        </p:blipFill>
        <p:spPr>
          <a:xfrm>
            <a:off x="827584" y="2708920"/>
            <a:ext cx="6264696" cy="3299922"/>
          </a:xfrm>
          <a:prstGeom prst="rect">
            <a:avLst/>
          </a:prstGeom>
        </p:spPr>
      </p:pic>
      <p:pic>
        <p:nvPicPr>
          <p:cNvPr id="7" name="Image 6"/>
          <p:cNvPicPr>
            <a:picLocks noChangeAspect="1"/>
          </p:cNvPicPr>
          <p:nvPr/>
        </p:nvPicPr>
        <p:blipFill>
          <a:blip r:embed="rId3"/>
          <a:stretch>
            <a:fillRect/>
          </a:stretch>
        </p:blipFill>
        <p:spPr>
          <a:xfrm>
            <a:off x="4644008" y="3645024"/>
            <a:ext cx="3652027" cy="1342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6581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53047"/>
            <a:ext cx="8136904" cy="405524"/>
          </a:xfrm>
        </p:spPr>
        <p:txBody>
          <a:bodyPr>
            <a:noAutofit/>
          </a:bodyPr>
          <a:lstStyle/>
          <a:p>
            <a:pPr marL="0" indent="0">
              <a:buNone/>
            </a:pPr>
            <a:r>
              <a:rPr lang="fr-FR" sz="1400" dirty="0" smtClean="0"/>
              <a:t>Il faut installer la machine docker</a:t>
            </a:r>
            <a:endParaRPr lang="fr-FR" sz="14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2" name="Rectangle 1"/>
          <p:cNvSpPr/>
          <p:nvPr/>
        </p:nvSpPr>
        <p:spPr>
          <a:xfrm>
            <a:off x="467544" y="1769723"/>
            <a:ext cx="8208912" cy="3539430"/>
          </a:xfrm>
          <a:prstGeom prst="rect">
            <a:avLst/>
          </a:prstGeom>
        </p:spPr>
        <p:txBody>
          <a:bodyPr wrap="square">
            <a:spAutoFit/>
          </a:bodyPr>
          <a:lstStyle/>
          <a:p>
            <a:r>
              <a:rPr lang="fr-FR" sz="1400" dirty="0"/>
              <a:t>Activer le paramètre </a:t>
            </a:r>
            <a:r>
              <a:rPr lang="fr-FR" sz="1400" dirty="0" err="1"/>
              <a:t>VTx</a:t>
            </a:r>
            <a:r>
              <a:rPr lang="fr-FR" sz="1400" dirty="0"/>
              <a:t> dans le BIOS. Cela peut être vérifié et activé en appuyant sur certaines touches spécifiques comme F2 ou F10 ou autres au moment du démarrage du système</a:t>
            </a:r>
          </a:p>
          <a:p>
            <a:endParaRPr lang="fr-FR" sz="1400" dirty="0"/>
          </a:p>
          <a:p>
            <a:r>
              <a:rPr lang="fr-FR" sz="1400" dirty="0"/>
              <a:t>Créer la machine Docker:</a:t>
            </a:r>
          </a:p>
          <a:p>
            <a:r>
              <a:rPr lang="fr-FR" sz="1400" b="1" dirty="0"/>
              <a:t>docker-machine </a:t>
            </a:r>
            <a:r>
              <a:rPr lang="fr-FR" sz="1400" b="1" dirty="0" err="1"/>
              <a:t>create</a:t>
            </a:r>
            <a:r>
              <a:rPr lang="fr-FR" sz="1400" b="1" dirty="0"/>
              <a:t> --driver </a:t>
            </a:r>
            <a:r>
              <a:rPr lang="fr-FR" sz="1400" b="1" dirty="0" err="1"/>
              <a:t>virtualbox</a:t>
            </a:r>
            <a:r>
              <a:rPr lang="fr-FR" sz="1400" b="1" dirty="0"/>
              <a:t> default</a:t>
            </a:r>
          </a:p>
          <a:p>
            <a:endParaRPr lang="fr-FR" sz="1400" dirty="0"/>
          </a:p>
          <a:p>
            <a:r>
              <a:rPr lang="fr-FR" sz="1400" dirty="0"/>
              <a:t>Si erreur il faut </a:t>
            </a:r>
            <a:r>
              <a:rPr lang="fr-FR" sz="1400" dirty="0" err="1"/>
              <a:t>executer</a:t>
            </a:r>
            <a:r>
              <a:rPr lang="fr-FR" sz="1400" dirty="0"/>
              <a:t> la commande: </a:t>
            </a:r>
          </a:p>
          <a:p>
            <a:endParaRPr lang="fr-FR" sz="1400" dirty="0"/>
          </a:p>
          <a:p>
            <a:r>
              <a:rPr lang="fr-FR" sz="1400" b="1" dirty="0"/>
              <a:t>docker-machine </a:t>
            </a:r>
            <a:r>
              <a:rPr lang="fr-FR" sz="1400" b="1" dirty="0" err="1"/>
              <a:t>create</a:t>
            </a:r>
            <a:r>
              <a:rPr lang="fr-FR" sz="1400" b="1" dirty="0"/>
              <a:t> -d </a:t>
            </a:r>
            <a:r>
              <a:rPr lang="fr-FR" sz="1400" b="1" dirty="0" err="1"/>
              <a:t>virtualbox</a:t>
            </a:r>
            <a:r>
              <a:rPr lang="fr-FR" sz="1400" b="1" dirty="0"/>
              <a:t> --</a:t>
            </a:r>
            <a:r>
              <a:rPr lang="fr-FR" sz="1400" b="1" dirty="0" err="1"/>
              <a:t>virtualbox</a:t>
            </a:r>
            <a:r>
              <a:rPr lang="fr-FR" sz="1400" b="1" dirty="0"/>
              <a:t>-no-</a:t>
            </a:r>
            <a:r>
              <a:rPr lang="fr-FR" sz="1400" b="1" dirty="0" err="1"/>
              <a:t>vtx</a:t>
            </a:r>
            <a:r>
              <a:rPr lang="fr-FR" sz="1400" b="1" dirty="0"/>
              <a:t>-check default</a:t>
            </a:r>
          </a:p>
          <a:p>
            <a:endParaRPr lang="fr-FR" sz="1400" dirty="0"/>
          </a:p>
          <a:p>
            <a:r>
              <a:rPr lang="fr-FR" sz="1400" dirty="0"/>
              <a:t>Lancer la machine </a:t>
            </a:r>
            <a:r>
              <a:rPr lang="fr-FR" sz="1400" dirty="0" smtClean="0"/>
              <a:t>docker:</a:t>
            </a:r>
            <a:endParaRPr lang="fr-FR" sz="1400" dirty="0"/>
          </a:p>
          <a:p>
            <a:endParaRPr lang="fr-FR" sz="1400" dirty="0"/>
          </a:p>
          <a:p>
            <a:r>
              <a:rPr lang="fr-FR" sz="1400" b="1" dirty="0"/>
              <a:t>docker-machine </a:t>
            </a:r>
            <a:r>
              <a:rPr lang="fr-FR" sz="1400" b="1" dirty="0" err="1"/>
              <a:t>env</a:t>
            </a:r>
            <a:r>
              <a:rPr lang="fr-FR" sz="1400" b="1" dirty="0"/>
              <a:t> default | </a:t>
            </a:r>
            <a:r>
              <a:rPr lang="fr-FR" sz="1400" b="1" dirty="0" err="1"/>
              <a:t>Invoke</a:t>
            </a:r>
            <a:r>
              <a:rPr lang="fr-FR" sz="1400" b="1" dirty="0"/>
              <a:t>-Expression</a:t>
            </a:r>
          </a:p>
          <a:p>
            <a:endParaRPr lang="fr-FR" sz="1400" dirty="0"/>
          </a:p>
          <a:p>
            <a:r>
              <a:rPr lang="fr-FR" sz="1400" dirty="0"/>
              <a:t>Tester le </a:t>
            </a:r>
            <a:r>
              <a:rPr lang="fr-FR" sz="1400" dirty="0" smtClean="0"/>
              <a:t>docker: </a:t>
            </a:r>
            <a:endParaRPr lang="fr-FR" sz="1400" dirty="0"/>
          </a:p>
          <a:p>
            <a:r>
              <a:rPr lang="fr-FR" sz="1400" b="1" dirty="0"/>
              <a:t>docker </a:t>
            </a:r>
            <a:r>
              <a:rPr lang="fr-FR" sz="1400" b="1" dirty="0" err="1"/>
              <a:t>run</a:t>
            </a:r>
            <a:r>
              <a:rPr lang="fr-FR" sz="1400" b="1" dirty="0"/>
              <a:t> hello-world</a:t>
            </a:r>
          </a:p>
        </p:txBody>
      </p:sp>
    </p:spTree>
    <p:extLst>
      <p:ext uri="{BB962C8B-B14F-4D97-AF65-F5344CB8AC3E}">
        <p14:creationId xmlns:p14="http://schemas.microsoft.com/office/powerpoint/2010/main" val="227980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3143425" cy="461665"/>
          </a:xfrm>
          <a:prstGeom prst="rect">
            <a:avLst/>
          </a:prstGeom>
        </p:spPr>
        <p:txBody>
          <a:bodyPr wrap="none">
            <a:spAutoFit/>
          </a:bodyPr>
          <a:lstStyle/>
          <a:p>
            <a:r>
              <a:rPr lang="fr-FR" sz="2400" b="1" i="1" dirty="0" smtClean="0"/>
              <a:t>Les commandes Docker</a:t>
            </a:r>
            <a:endParaRPr lang="en-US" b="1" dirty="0"/>
          </a:p>
        </p:txBody>
      </p:sp>
    </p:spTree>
    <p:extLst>
      <p:ext uri="{BB962C8B-B14F-4D97-AF65-F5344CB8AC3E}">
        <p14:creationId xmlns:p14="http://schemas.microsoft.com/office/powerpoint/2010/main" val="4197174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1520" y="116632"/>
            <a:ext cx="3042436" cy="461665"/>
          </a:xfrm>
          <a:prstGeom prst="rect">
            <a:avLst/>
          </a:prstGeom>
        </p:spPr>
        <p:txBody>
          <a:bodyPr wrap="none">
            <a:spAutoFit/>
          </a:bodyPr>
          <a:lstStyle/>
          <a:p>
            <a:r>
              <a:rPr lang="fr-FR" sz="2400" b="1" i="1" dirty="0" smtClean="0"/>
              <a:t>La gestion des images </a:t>
            </a:r>
            <a:endParaRPr lang="en-US" b="1" dirty="0"/>
          </a:p>
        </p:txBody>
      </p:sp>
      <p:sp>
        <p:nvSpPr>
          <p:cNvPr id="2" name="Rectangle 1"/>
          <p:cNvSpPr/>
          <p:nvPr/>
        </p:nvSpPr>
        <p:spPr>
          <a:xfrm>
            <a:off x="467544" y="692696"/>
            <a:ext cx="3528392" cy="4339650"/>
          </a:xfrm>
          <a:prstGeom prst="rect">
            <a:avLst/>
          </a:prstGeom>
        </p:spPr>
        <p:txBody>
          <a:bodyPr wrap="square">
            <a:spAutoFit/>
          </a:bodyPr>
          <a:lstStyle/>
          <a:p>
            <a:r>
              <a:rPr lang="fr-FR" sz="1200" dirty="0"/>
              <a:t>#Chercher des images</a:t>
            </a:r>
          </a:p>
          <a:p>
            <a:r>
              <a:rPr lang="fr-FR" sz="1200" b="1" dirty="0" err="1"/>
              <a:t>sudo</a:t>
            </a:r>
            <a:r>
              <a:rPr lang="fr-FR" sz="1200" b="1" dirty="0"/>
              <a:t> docker </a:t>
            </a:r>
            <a:r>
              <a:rPr lang="fr-FR" sz="1200" b="1" dirty="0" err="1"/>
              <a:t>search</a:t>
            </a:r>
            <a:r>
              <a:rPr lang="fr-FR" sz="1200" b="1" dirty="0"/>
              <a:t> </a:t>
            </a:r>
            <a:r>
              <a:rPr lang="fr-FR" sz="1200" b="1" dirty="0" err="1"/>
              <a:t>sqlserver</a:t>
            </a:r>
            <a:endParaRPr lang="fr-FR" sz="1200" b="1" dirty="0"/>
          </a:p>
          <a:p>
            <a:r>
              <a:rPr lang="fr-FR" sz="1200" b="1" dirty="0" err="1"/>
              <a:t>sudo</a:t>
            </a:r>
            <a:r>
              <a:rPr lang="fr-FR" sz="1200" b="1" dirty="0"/>
              <a:t> docker </a:t>
            </a:r>
            <a:r>
              <a:rPr lang="fr-FR" sz="1200" b="1" dirty="0" err="1"/>
              <a:t>search</a:t>
            </a:r>
            <a:r>
              <a:rPr lang="fr-FR" sz="1200" b="1" dirty="0"/>
              <a:t> </a:t>
            </a:r>
            <a:r>
              <a:rPr lang="fr-FR" sz="1200" b="1" dirty="0" err="1"/>
              <a:t>httpd</a:t>
            </a:r>
            <a:endParaRPr lang="fr-FR" sz="1200" b="1" dirty="0"/>
          </a:p>
          <a:p>
            <a:r>
              <a:rPr lang="fr-FR" sz="1200" b="1" dirty="0" err="1"/>
              <a:t>sudo</a:t>
            </a:r>
            <a:r>
              <a:rPr lang="fr-FR" sz="1200" b="1" dirty="0"/>
              <a:t> docker </a:t>
            </a:r>
            <a:r>
              <a:rPr lang="fr-FR" sz="1200" b="1" dirty="0" err="1"/>
              <a:t>search</a:t>
            </a:r>
            <a:r>
              <a:rPr lang="fr-FR" sz="1200" b="1" dirty="0"/>
              <a:t> </a:t>
            </a:r>
            <a:r>
              <a:rPr lang="fr-FR" sz="1200" b="1" dirty="0" err="1"/>
              <a:t>phpmyadmin</a:t>
            </a:r>
            <a:endParaRPr lang="fr-FR" sz="1200" b="1" dirty="0"/>
          </a:p>
          <a:p>
            <a:endParaRPr lang="fr-FR" sz="1200" dirty="0"/>
          </a:p>
          <a:p>
            <a:r>
              <a:rPr lang="fr-FR" sz="1200" dirty="0"/>
              <a:t>#Lancer la commande de recherche </a:t>
            </a:r>
          </a:p>
          <a:p>
            <a:r>
              <a:rPr lang="fr-FR" sz="1200" b="1" dirty="0"/>
              <a:t>docker image --help </a:t>
            </a:r>
          </a:p>
          <a:p>
            <a:endParaRPr lang="fr-FR" sz="1200" dirty="0"/>
          </a:p>
          <a:p>
            <a:r>
              <a:rPr lang="fr-FR" sz="1200" dirty="0"/>
              <a:t>#Télécharger une image</a:t>
            </a:r>
          </a:p>
          <a:p>
            <a:r>
              <a:rPr lang="fr-FR" sz="1200" b="1" dirty="0"/>
              <a:t>docker pull </a:t>
            </a:r>
            <a:r>
              <a:rPr lang="fr-FR" sz="1200" b="1" dirty="0" err="1"/>
              <a:t>httpd</a:t>
            </a:r>
            <a:r>
              <a:rPr lang="fr-FR" sz="1200" b="1" dirty="0"/>
              <a:t> </a:t>
            </a:r>
          </a:p>
          <a:p>
            <a:endParaRPr lang="fr-FR" sz="1200" dirty="0"/>
          </a:p>
          <a:p>
            <a:r>
              <a:rPr lang="fr-FR" sz="1200" dirty="0"/>
              <a:t>#Télécharger une image pour une </a:t>
            </a:r>
            <a:r>
              <a:rPr lang="fr-FR" sz="1200" dirty="0" err="1"/>
              <a:t>verion</a:t>
            </a:r>
            <a:r>
              <a:rPr lang="fr-FR" sz="1200" dirty="0"/>
              <a:t> particulière</a:t>
            </a:r>
          </a:p>
          <a:p>
            <a:r>
              <a:rPr lang="fr-FR" sz="1200" b="1" dirty="0"/>
              <a:t>docker pull httpd:2</a:t>
            </a:r>
          </a:p>
          <a:p>
            <a:endParaRPr lang="fr-FR" sz="1200" dirty="0"/>
          </a:p>
          <a:p>
            <a:r>
              <a:rPr lang="fr-FR" sz="1200" dirty="0"/>
              <a:t>#Lister les images </a:t>
            </a:r>
          </a:p>
          <a:p>
            <a:r>
              <a:rPr lang="fr-FR" sz="1200" b="1" dirty="0" err="1"/>
              <a:t>sudo</a:t>
            </a:r>
            <a:r>
              <a:rPr lang="fr-FR" sz="1200" b="1" dirty="0"/>
              <a:t> docker images</a:t>
            </a:r>
          </a:p>
          <a:p>
            <a:endParaRPr lang="fr-FR" sz="1200" dirty="0"/>
          </a:p>
          <a:p>
            <a:r>
              <a:rPr lang="fr-FR" sz="1200" dirty="0"/>
              <a:t>#supprimer une image </a:t>
            </a:r>
            <a:r>
              <a:rPr lang="fr-FR" sz="1200" dirty="0" err="1"/>
              <a:t>image</a:t>
            </a:r>
            <a:r>
              <a:rPr lang="fr-FR" sz="1200" dirty="0"/>
              <a:t> </a:t>
            </a:r>
          </a:p>
          <a:p>
            <a:r>
              <a:rPr lang="fr-FR" sz="1200" b="1" dirty="0" err="1"/>
              <a:t>sudo</a:t>
            </a:r>
            <a:r>
              <a:rPr lang="fr-FR" sz="1200" b="1" dirty="0"/>
              <a:t> docker image </a:t>
            </a:r>
            <a:r>
              <a:rPr lang="fr-FR" sz="1200" b="1" dirty="0" err="1"/>
              <a:t>rm</a:t>
            </a:r>
            <a:r>
              <a:rPr lang="fr-FR" sz="1200" b="1" dirty="0"/>
              <a:t> httpd:2</a:t>
            </a:r>
          </a:p>
          <a:p>
            <a:r>
              <a:rPr lang="fr-FR" sz="1200" b="1" dirty="0" err="1"/>
              <a:t>sudo</a:t>
            </a:r>
            <a:r>
              <a:rPr lang="fr-FR" sz="1200" b="1" dirty="0"/>
              <a:t> docker </a:t>
            </a:r>
            <a:r>
              <a:rPr lang="fr-FR" sz="1200" b="1" dirty="0" err="1"/>
              <a:t>rmi</a:t>
            </a:r>
            <a:r>
              <a:rPr lang="fr-FR" sz="1200" b="1" dirty="0"/>
              <a:t> httpd:2</a:t>
            </a:r>
          </a:p>
          <a:p>
            <a:endParaRPr lang="fr-FR" sz="1200" b="1" dirty="0"/>
          </a:p>
          <a:p>
            <a:r>
              <a:rPr lang="fr-FR" sz="1200" dirty="0"/>
              <a:t>#Supprimer les images qui ne sont pas utilisées</a:t>
            </a:r>
          </a:p>
          <a:p>
            <a:r>
              <a:rPr lang="fr-FR" sz="1200" b="1" dirty="0"/>
              <a:t>docker image prune -a</a:t>
            </a:r>
          </a:p>
        </p:txBody>
      </p:sp>
      <p:sp>
        <p:nvSpPr>
          <p:cNvPr id="4" name="Rectangle 3"/>
          <p:cNvSpPr/>
          <p:nvPr/>
        </p:nvSpPr>
        <p:spPr>
          <a:xfrm>
            <a:off x="4355976" y="692696"/>
            <a:ext cx="4572000" cy="5693866"/>
          </a:xfrm>
          <a:prstGeom prst="rect">
            <a:avLst/>
          </a:prstGeom>
        </p:spPr>
        <p:txBody>
          <a:bodyPr>
            <a:spAutoFit/>
          </a:bodyPr>
          <a:lstStyle/>
          <a:p>
            <a:r>
              <a:rPr lang="fr-FR" sz="1200" dirty="0" smtClean="0"/>
              <a:t>#Construire une image</a:t>
            </a:r>
          </a:p>
          <a:p>
            <a:r>
              <a:rPr lang="fr-FR" sz="1200" b="1" dirty="0" err="1" smtClean="0"/>
              <a:t>Sudo</a:t>
            </a:r>
            <a:r>
              <a:rPr lang="fr-FR" sz="1200" b="1" dirty="0" smtClean="0"/>
              <a:t> docker </a:t>
            </a:r>
            <a:r>
              <a:rPr lang="fr-FR" sz="1200" b="1" dirty="0" err="1" smtClean="0"/>
              <a:t>build</a:t>
            </a:r>
            <a:r>
              <a:rPr lang="fr-FR" sz="1200" b="1" dirty="0" smtClean="0"/>
              <a:t> –t  </a:t>
            </a:r>
            <a:r>
              <a:rPr lang="fr-FR" sz="1600" b="1" dirty="0" smtClean="0"/>
              <a:t>.</a:t>
            </a:r>
            <a:r>
              <a:rPr lang="fr-FR" sz="1200" b="1" dirty="0" smtClean="0"/>
              <a:t> </a:t>
            </a:r>
            <a:r>
              <a:rPr lang="fr-FR" sz="1200" dirty="0" smtClean="0"/>
              <a:t>&lt;- point</a:t>
            </a:r>
            <a:endParaRPr lang="fr-FR" sz="1200" dirty="0"/>
          </a:p>
          <a:p>
            <a:endParaRPr lang="fr-FR" sz="1200" dirty="0" smtClean="0"/>
          </a:p>
          <a:p>
            <a:r>
              <a:rPr lang="fr-FR" sz="1200" dirty="0" smtClean="0"/>
              <a:t>#Supprimer toutes les  </a:t>
            </a:r>
            <a:r>
              <a:rPr lang="fr-FR" sz="1200" dirty="0"/>
              <a:t>images</a:t>
            </a:r>
          </a:p>
          <a:p>
            <a:r>
              <a:rPr lang="fr-FR" sz="1200" b="1" dirty="0" err="1"/>
              <a:t>sudo</a:t>
            </a:r>
            <a:r>
              <a:rPr lang="fr-FR" sz="1200" b="1" dirty="0"/>
              <a:t> </a:t>
            </a:r>
            <a:r>
              <a:rPr lang="fr-FR" sz="1200" b="1" dirty="0" smtClean="0"/>
              <a:t>docker </a:t>
            </a:r>
            <a:r>
              <a:rPr lang="fr-FR" sz="1200" b="1" dirty="0" err="1" smtClean="0"/>
              <a:t>rmi</a:t>
            </a:r>
            <a:r>
              <a:rPr lang="fr-FR" sz="1200" b="1" dirty="0" smtClean="0"/>
              <a:t> $(docker images –a –q)</a:t>
            </a:r>
          </a:p>
          <a:p>
            <a:r>
              <a:rPr lang="fr-FR" sz="1200" b="1" dirty="0" err="1"/>
              <a:t>sudo</a:t>
            </a:r>
            <a:r>
              <a:rPr lang="fr-FR" sz="1200" b="1" dirty="0"/>
              <a:t> docker </a:t>
            </a:r>
            <a:r>
              <a:rPr lang="fr-FR" sz="1200" b="1" dirty="0" err="1"/>
              <a:t>rmi</a:t>
            </a:r>
            <a:r>
              <a:rPr lang="fr-FR" sz="1200" b="1" dirty="0"/>
              <a:t> $(docker images –</a:t>
            </a:r>
            <a:r>
              <a:rPr lang="fr-FR" sz="1200" b="1" dirty="0" err="1"/>
              <a:t>ls</a:t>
            </a:r>
            <a:r>
              <a:rPr lang="fr-FR" sz="1200" b="1" dirty="0"/>
              <a:t> –q) </a:t>
            </a:r>
            <a:r>
              <a:rPr lang="fr-FR" sz="1200" b="1" dirty="0" smtClean="0"/>
              <a:t> </a:t>
            </a:r>
          </a:p>
          <a:p>
            <a:endParaRPr lang="fr-FR" sz="1200" dirty="0" smtClean="0"/>
          </a:p>
          <a:p>
            <a:r>
              <a:rPr lang="fr-FR" sz="1200" dirty="0" smtClean="0"/>
              <a:t>#Inspecter des  </a:t>
            </a:r>
            <a:r>
              <a:rPr lang="fr-FR" sz="1200" dirty="0"/>
              <a:t>images</a:t>
            </a:r>
          </a:p>
          <a:p>
            <a:r>
              <a:rPr lang="fr-FR" sz="1200" b="1" dirty="0" err="1"/>
              <a:t>sudo</a:t>
            </a:r>
            <a:r>
              <a:rPr lang="fr-FR" sz="1200" b="1" dirty="0"/>
              <a:t> docker </a:t>
            </a:r>
            <a:r>
              <a:rPr lang="fr-FR" sz="1200" b="1" dirty="0" err="1" smtClean="0"/>
              <a:t>inspect</a:t>
            </a:r>
            <a:r>
              <a:rPr lang="fr-FR" sz="1200" b="1" dirty="0" smtClean="0"/>
              <a:t> </a:t>
            </a:r>
            <a:r>
              <a:rPr lang="fr-FR" sz="1200" b="1" dirty="0" err="1" smtClean="0"/>
              <a:t>ubuntu</a:t>
            </a:r>
            <a:endParaRPr lang="fr-FR" sz="1200" b="1" dirty="0"/>
          </a:p>
          <a:p>
            <a:endParaRPr lang="fr-FR" sz="1200" dirty="0"/>
          </a:p>
          <a:p>
            <a:r>
              <a:rPr lang="fr-FR" sz="1200" dirty="0"/>
              <a:t>#</a:t>
            </a:r>
            <a:r>
              <a:rPr lang="fr-FR" sz="1200" dirty="0" smtClean="0"/>
              <a:t>Lister les images installées</a:t>
            </a:r>
            <a:endParaRPr lang="fr-FR" sz="1200" dirty="0"/>
          </a:p>
          <a:p>
            <a:r>
              <a:rPr lang="fr-FR" sz="1200" b="1" dirty="0"/>
              <a:t>docker </a:t>
            </a:r>
            <a:r>
              <a:rPr lang="fr-FR" sz="1200" b="1" dirty="0" smtClean="0"/>
              <a:t>image </a:t>
            </a:r>
            <a:r>
              <a:rPr lang="fr-FR" sz="1200" b="1" dirty="0" err="1" smtClean="0"/>
              <a:t>ls</a:t>
            </a:r>
            <a:endParaRPr lang="fr-FR" sz="1200" b="1" dirty="0" smtClean="0"/>
          </a:p>
          <a:p>
            <a:r>
              <a:rPr lang="fr-FR" sz="1200" b="1" dirty="0" smtClean="0"/>
              <a:t>docker images </a:t>
            </a:r>
          </a:p>
          <a:p>
            <a:endParaRPr lang="fr-FR" sz="1200" b="1" dirty="0"/>
          </a:p>
          <a:p>
            <a:r>
              <a:rPr lang="fr-FR" sz="1200" dirty="0" smtClean="0"/>
              <a:t>#Sauvegarder une image dans un fichier tar</a:t>
            </a:r>
          </a:p>
          <a:p>
            <a:r>
              <a:rPr lang="fr-FR" sz="1200" b="1" dirty="0" smtClean="0"/>
              <a:t>docker image </a:t>
            </a:r>
            <a:r>
              <a:rPr lang="fr-FR" sz="1200" b="1" dirty="0" err="1" smtClean="0"/>
              <a:t>save</a:t>
            </a:r>
            <a:r>
              <a:rPr lang="fr-FR" sz="1200" b="1" dirty="0" smtClean="0"/>
              <a:t>  </a:t>
            </a:r>
            <a:r>
              <a:rPr lang="fr-FR" sz="1200" b="1" dirty="0" err="1" smtClean="0"/>
              <a:t>ubuntu</a:t>
            </a:r>
            <a:r>
              <a:rPr lang="fr-FR" sz="1200" b="1" dirty="0" smtClean="0"/>
              <a:t> –output|–o ubuntu.tar  </a:t>
            </a:r>
            <a:r>
              <a:rPr lang="fr-FR" sz="1200" b="1" dirty="0" err="1" smtClean="0"/>
              <a:t>ubuntu</a:t>
            </a:r>
            <a:endParaRPr lang="fr-FR" sz="1200" b="1" dirty="0" smtClean="0"/>
          </a:p>
          <a:p>
            <a:endParaRPr lang="fr-FR" sz="1200" b="1" dirty="0"/>
          </a:p>
          <a:p>
            <a:r>
              <a:rPr lang="fr-FR" sz="1200" dirty="0" smtClean="0"/>
              <a:t>#Charger </a:t>
            </a:r>
            <a:r>
              <a:rPr lang="fr-FR" sz="1200" dirty="0"/>
              <a:t>une image </a:t>
            </a:r>
            <a:r>
              <a:rPr lang="fr-FR" sz="1200" dirty="0" smtClean="0"/>
              <a:t>depuis </a:t>
            </a:r>
            <a:r>
              <a:rPr lang="fr-FR" sz="1200" dirty="0"/>
              <a:t>un fichier tar</a:t>
            </a:r>
          </a:p>
          <a:p>
            <a:r>
              <a:rPr lang="fr-FR" sz="1200" b="1" dirty="0"/>
              <a:t>docker image </a:t>
            </a:r>
            <a:r>
              <a:rPr lang="fr-FR" sz="1200" b="1" dirty="0" err="1" smtClean="0"/>
              <a:t>load</a:t>
            </a:r>
            <a:r>
              <a:rPr lang="fr-FR" sz="1200" b="1" dirty="0" smtClean="0"/>
              <a:t> –input|-i  ubuntu.tar </a:t>
            </a:r>
          </a:p>
          <a:p>
            <a:endParaRPr lang="fr-FR" sz="1200" b="1" dirty="0"/>
          </a:p>
          <a:p>
            <a:r>
              <a:rPr lang="fr-FR" sz="1200" dirty="0" smtClean="0"/>
              <a:t>#</a:t>
            </a:r>
            <a:r>
              <a:rPr lang="fr-FR" sz="1200" dirty="0" err="1" smtClean="0"/>
              <a:t>Tager</a:t>
            </a:r>
            <a:r>
              <a:rPr lang="fr-FR" sz="1200" dirty="0" smtClean="0"/>
              <a:t> une image avant de la déployer</a:t>
            </a:r>
            <a:endParaRPr lang="fr-FR" sz="1200" dirty="0"/>
          </a:p>
          <a:p>
            <a:r>
              <a:rPr lang="fr-FR" sz="1200" b="1" dirty="0"/>
              <a:t>docker image </a:t>
            </a:r>
            <a:r>
              <a:rPr lang="fr-FR" sz="1200" b="1" dirty="0" smtClean="0"/>
              <a:t>tag  </a:t>
            </a:r>
            <a:r>
              <a:rPr lang="fr-FR" sz="1200" b="1" dirty="0" err="1" smtClean="0"/>
              <a:t>ubuntu</a:t>
            </a:r>
            <a:r>
              <a:rPr lang="fr-FR" sz="1200" b="1" dirty="0" smtClean="0"/>
              <a:t> </a:t>
            </a:r>
            <a:r>
              <a:rPr lang="fr-FR" sz="1200" b="1" dirty="0" err="1" smtClean="0"/>
              <a:t>bechirbejaoui</a:t>
            </a:r>
            <a:r>
              <a:rPr lang="fr-FR" sz="1200" b="1" dirty="0" smtClean="0"/>
              <a:t>/</a:t>
            </a:r>
            <a:r>
              <a:rPr lang="fr-FR" sz="1200" b="1" dirty="0" err="1" smtClean="0"/>
              <a:t>ubuntu:latest</a:t>
            </a:r>
            <a:endParaRPr lang="fr-FR" sz="1200" b="1" dirty="0" smtClean="0"/>
          </a:p>
          <a:p>
            <a:endParaRPr lang="fr-FR" sz="1200" b="1" dirty="0" smtClean="0"/>
          </a:p>
          <a:p>
            <a:r>
              <a:rPr lang="fr-FR" sz="1200" dirty="0" smtClean="0"/>
              <a:t>#Pousser une image vers le Docker </a:t>
            </a:r>
            <a:r>
              <a:rPr lang="fr-FR" sz="1200" dirty="0" err="1" smtClean="0"/>
              <a:t>registry</a:t>
            </a:r>
            <a:endParaRPr lang="fr-FR" sz="1200" dirty="0"/>
          </a:p>
          <a:p>
            <a:r>
              <a:rPr lang="fr-FR" sz="1200" b="1" dirty="0"/>
              <a:t>docker image </a:t>
            </a:r>
            <a:r>
              <a:rPr lang="fr-FR" sz="1200" b="1" dirty="0" smtClean="0"/>
              <a:t>push </a:t>
            </a:r>
            <a:r>
              <a:rPr lang="fr-FR" sz="1200" b="1" dirty="0" err="1" smtClean="0"/>
              <a:t>bechirbejaoui</a:t>
            </a:r>
            <a:r>
              <a:rPr lang="fr-FR" sz="1200" b="1" dirty="0" smtClean="0"/>
              <a:t>/</a:t>
            </a:r>
            <a:r>
              <a:rPr lang="fr-FR" sz="1200" b="1" dirty="0" err="1" smtClean="0"/>
              <a:t>ubuntu:latest</a:t>
            </a:r>
            <a:endParaRPr lang="fr-FR" sz="1200" b="1" dirty="0"/>
          </a:p>
          <a:p>
            <a:endParaRPr lang="fr-FR" sz="1200" b="1" dirty="0" smtClean="0"/>
          </a:p>
          <a:p>
            <a:r>
              <a:rPr lang="fr-FR" sz="1200" dirty="0"/>
              <a:t>#Pousser </a:t>
            </a:r>
            <a:r>
              <a:rPr lang="fr-FR" sz="1200" dirty="0" smtClean="0"/>
              <a:t>tout les tag </a:t>
            </a:r>
            <a:r>
              <a:rPr lang="fr-FR" sz="1200" dirty="0"/>
              <a:t>image vers le Docker </a:t>
            </a:r>
            <a:r>
              <a:rPr lang="fr-FR" sz="1200" dirty="0" err="1"/>
              <a:t>registry</a:t>
            </a:r>
            <a:endParaRPr lang="fr-FR" sz="1200" dirty="0"/>
          </a:p>
          <a:p>
            <a:r>
              <a:rPr lang="fr-FR" sz="1200" b="1" dirty="0"/>
              <a:t>docker image </a:t>
            </a:r>
            <a:r>
              <a:rPr lang="fr-FR" sz="1200" b="1" dirty="0" smtClean="0"/>
              <a:t>push -a </a:t>
            </a:r>
            <a:r>
              <a:rPr lang="fr-FR" sz="1200" b="1" dirty="0" err="1" smtClean="0"/>
              <a:t>bechirbejaoui</a:t>
            </a:r>
            <a:r>
              <a:rPr lang="fr-FR" sz="1200" b="1" dirty="0" smtClean="0"/>
              <a:t>/</a:t>
            </a:r>
            <a:r>
              <a:rPr lang="fr-FR" sz="1200" b="1" dirty="0" err="1" smtClean="0"/>
              <a:t>ubuntu</a:t>
            </a:r>
            <a:endParaRPr lang="fr-FR" sz="1200" b="1" dirty="0"/>
          </a:p>
          <a:p>
            <a:endParaRPr lang="fr-FR" sz="1200" b="1" dirty="0"/>
          </a:p>
        </p:txBody>
      </p:sp>
    </p:spTree>
    <p:extLst>
      <p:ext uri="{BB962C8B-B14F-4D97-AF65-F5344CB8AC3E}">
        <p14:creationId xmlns:p14="http://schemas.microsoft.com/office/powerpoint/2010/main" val="44895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058" y="188640"/>
            <a:ext cx="3529299" cy="461665"/>
          </a:xfrm>
          <a:prstGeom prst="rect">
            <a:avLst/>
          </a:prstGeom>
        </p:spPr>
        <p:txBody>
          <a:bodyPr wrap="none">
            <a:spAutoFit/>
          </a:bodyPr>
          <a:lstStyle/>
          <a:p>
            <a:r>
              <a:rPr lang="fr-FR" sz="2400" b="1" i="1" dirty="0" smtClean="0"/>
              <a:t>La gestion des conteneurs </a:t>
            </a:r>
            <a:endParaRPr lang="en-US" b="1" dirty="0"/>
          </a:p>
        </p:txBody>
      </p:sp>
      <p:sp>
        <p:nvSpPr>
          <p:cNvPr id="2" name="Rectangle 1"/>
          <p:cNvSpPr/>
          <p:nvPr/>
        </p:nvSpPr>
        <p:spPr>
          <a:xfrm>
            <a:off x="395535" y="764704"/>
            <a:ext cx="3096344" cy="3970318"/>
          </a:xfrm>
          <a:prstGeom prst="rect">
            <a:avLst/>
          </a:prstGeom>
        </p:spPr>
        <p:txBody>
          <a:bodyPr wrap="square">
            <a:spAutoFit/>
          </a:bodyPr>
          <a:lstStyle/>
          <a:p>
            <a:r>
              <a:rPr lang="fr-FR" sz="1200" dirty="0" smtClean="0"/>
              <a:t>#Créer un conteneur</a:t>
            </a:r>
          </a:p>
          <a:p>
            <a:r>
              <a:rPr lang="fr-FR" sz="1200" b="1" dirty="0" err="1" smtClean="0"/>
              <a:t>sudo</a:t>
            </a:r>
            <a:r>
              <a:rPr lang="fr-FR" sz="1200" b="1" dirty="0" smtClean="0"/>
              <a:t> docker </a:t>
            </a:r>
            <a:r>
              <a:rPr lang="fr-FR" sz="1200" b="1" dirty="0" err="1" smtClean="0"/>
              <a:t>run</a:t>
            </a:r>
            <a:r>
              <a:rPr lang="fr-FR" sz="1200" b="1" dirty="0" smtClean="0"/>
              <a:t> –</a:t>
            </a:r>
            <a:r>
              <a:rPr lang="fr-FR" sz="1200" b="1" dirty="0" err="1" smtClean="0"/>
              <a:t>name</a:t>
            </a:r>
            <a:r>
              <a:rPr lang="fr-FR" sz="1200" b="1" dirty="0" smtClean="0"/>
              <a:t> m1 -</a:t>
            </a:r>
            <a:r>
              <a:rPr lang="fr-FR" sz="1200" b="1" dirty="0" err="1" smtClean="0"/>
              <a:t>tdi</a:t>
            </a:r>
            <a:r>
              <a:rPr lang="fr-FR" sz="1200" b="1" dirty="0" smtClean="0"/>
              <a:t> </a:t>
            </a:r>
            <a:r>
              <a:rPr lang="fr-FR" sz="1200" b="1" dirty="0" err="1" smtClean="0"/>
              <a:t>ubuntu</a:t>
            </a:r>
            <a:endParaRPr lang="fr-FR" sz="1200" b="1" dirty="0" smtClean="0"/>
          </a:p>
          <a:p>
            <a:endParaRPr lang="fr-FR" sz="1200" b="1" dirty="0"/>
          </a:p>
          <a:p>
            <a:r>
              <a:rPr lang="fr-FR" sz="1200" b="1" dirty="0"/>
              <a:t>-t : </a:t>
            </a:r>
            <a:r>
              <a:rPr lang="fr-FR" sz="1200" b="1" dirty="0" smtClean="0"/>
              <a:t>Terminal;</a:t>
            </a:r>
            <a:endParaRPr lang="fr-FR" sz="1200" b="1" dirty="0"/>
          </a:p>
          <a:p>
            <a:r>
              <a:rPr lang="fr-FR" sz="1200" b="1" dirty="0"/>
              <a:t>-i : (</a:t>
            </a:r>
            <a:r>
              <a:rPr lang="fr-FR" sz="1200" b="1" dirty="0" smtClean="0"/>
              <a:t>interactif) </a:t>
            </a:r>
            <a:r>
              <a:rPr lang="fr-FR" sz="1200" b="1" dirty="0"/>
              <a:t>;</a:t>
            </a:r>
          </a:p>
          <a:p>
            <a:r>
              <a:rPr lang="fr-FR" sz="1200" b="1" dirty="0"/>
              <a:t>-d : </a:t>
            </a:r>
            <a:r>
              <a:rPr lang="fr-FR" sz="1200" b="1" dirty="0" smtClean="0"/>
              <a:t>(mode détaché </a:t>
            </a:r>
            <a:r>
              <a:rPr lang="fr-FR" sz="1200" b="1" dirty="0"/>
              <a:t>: background mode ) ;</a:t>
            </a:r>
            <a:endParaRPr lang="fr-FR" sz="1200" b="1" dirty="0" smtClean="0"/>
          </a:p>
          <a:p>
            <a:endParaRPr lang="fr-FR" sz="1200" dirty="0" smtClean="0"/>
          </a:p>
          <a:p>
            <a:r>
              <a:rPr lang="fr-FR" sz="1200" dirty="0" smtClean="0"/>
              <a:t>#Lister les conteneurs en marche</a:t>
            </a:r>
            <a:endParaRPr lang="fr-FR" sz="1200" dirty="0"/>
          </a:p>
          <a:p>
            <a:r>
              <a:rPr lang="fr-FR" sz="1200" b="1" dirty="0" err="1" smtClean="0"/>
              <a:t>sudo</a:t>
            </a:r>
            <a:r>
              <a:rPr lang="fr-FR" sz="1200" b="1" dirty="0" smtClean="0"/>
              <a:t> docker </a:t>
            </a:r>
            <a:r>
              <a:rPr lang="fr-FR" sz="1200" b="1" dirty="0" err="1" smtClean="0"/>
              <a:t>ps</a:t>
            </a:r>
            <a:endParaRPr lang="fr-FR" sz="1200" b="1" dirty="0" smtClean="0"/>
          </a:p>
          <a:p>
            <a:endParaRPr lang="fr-FR" sz="1200" b="1" dirty="0"/>
          </a:p>
          <a:p>
            <a:r>
              <a:rPr lang="fr-FR" sz="1200" dirty="0"/>
              <a:t>#Lister les conteneurs </a:t>
            </a:r>
          </a:p>
          <a:p>
            <a:r>
              <a:rPr lang="fr-FR" sz="1200" b="1" dirty="0" err="1"/>
              <a:t>sudo</a:t>
            </a:r>
            <a:r>
              <a:rPr lang="fr-FR" sz="1200" b="1" dirty="0"/>
              <a:t> docker </a:t>
            </a:r>
            <a:r>
              <a:rPr lang="fr-FR" sz="1200" b="1" dirty="0" err="1" smtClean="0"/>
              <a:t>ps</a:t>
            </a:r>
            <a:r>
              <a:rPr lang="fr-FR" sz="1200" b="1" dirty="0" smtClean="0"/>
              <a:t> -a</a:t>
            </a:r>
            <a:endParaRPr lang="fr-FR" sz="1200" b="1" dirty="0"/>
          </a:p>
          <a:p>
            <a:endParaRPr lang="fr-FR" sz="1200" b="1" dirty="0"/>
          </a:p>
          <a:p>
            <a:r>
              <a:rPr lang="fr-FR" sz="1200" dirty="0" smtClean="0"/>
              <a:t>#Exécuter un conteneur </a:t>
            </a:r>
            <a:endParaRPr lang="fr-FR" sz="1200" dirty="0"/>
          </a:p>
          <a:p>
            <a:r>
              <a:rPr lang="sv-SE" sz="1200" b="1" dirty="0"/>
              <a:t>docker exec -ti m1 </a:t>
            </a:r>
            <a:r>
              <a:rPr lang="sv-SE" sz="1200" b="1" dirty="0" smtClean="0"/>
              <a:t>bash</a:t>
            </a:r>
          </a:p>
          <a:p>
            <a:endParaRPr lang="sv-SE" sz="1200" b="1" dirty="0"/>
          </a:p>
          <a:p>
            <a:r>
              <a:rPr lang="fr-FR" sz="1200" dirty="0" smtClean="0"/>
              <a:t>#Lancer </a:t>
            </a:r>
            <a:r>
              <a:rPr lang="fr-FR" sz="1200" dirty="0"/>
              <a:t>un conteneur </a:t>
            </a:r>
          </a:p>
          <a:p>
            <a:r>
              <a:rPr lang="sv-SE" sz="1200" b="1" dirty="0"/>
              <a:t>docker </a:t>
            </a:r>
            <a:r>
              <a:rPr lang="sv-SE" sz="1200" b="1" dirty="0" smtClean="0"/>
              <a:t>start m1</a:t>
            </a:r>
          </a:p>
          <a:p>
            <a:endParaRPr lang="sv-SE" sz="1200" b="1" dirty="0"/>
          </a:p>
          <a:p>
            <a:r>
              <a:rPr lang="fr-FR" sz="1200" dirty="0" smtClean="0"/>
              <a:t>#Stopper </a:t>
            </a:r>
            <a:r>
              <a:rPr lang="fr-FR" sz="1200" dirty="0"/>
              <a:t>un conteneur </a:t>
            </a:r>
          </a:p>
          <a:p>
            <a:r>
              <a:rPr lang="sv-SE" sz="1200" b="1" dirty="0"/>
              <a:t>docker </a:t>
            </a:r>
            <a:r>
              <a:rPr lang="sv-SE" sz="1200" b="1" dirty="0" smtClean="0"/>
              <a:t>stop m1</a:t>
            </a:r>
          </a:p>
        </p:txBody>
      </p:sp>
      <p:sp>
        <p:nvSpPr>
          <p:cNvPr id="5" name="Rectangle 4"/>
          <p:cNvSpPr/>
          <p:nvPr/>
        </p:nvSpPr>
        <p:spPr>
          <a:xfrm>
            <a:off x="4427984" y="764704"/>
            <a:ext cx="4320480" cy="3600986"/>
          </a:xfrm>
          <a:prstGeom prst="rect">
            <a:avLst/>
          </a:prstGeom>
        </p:spPr>
        <p:txBody>
          <a:bodyPr wrap="square">
            <a:spAutoFit/>
          </a:bodyPr>
          <a:lstStyle/>
          <a:p>
            <a:r>
              <a:rPr lang="fr-FR" sz="1200" dirty="0" smtClean="0"/>
              <a:t>#Inspecter </a:t>
            </a:r>
            <a:r>
              <a:rPr lang="fr-FR" sz="1200" dirty="0"/>
              <a:t>un conteneur </a:t>
            </a:r>
          </a:p>
          <a:p>
            <a:r>
              <a:rPr lang="sv-SE" sz="1200" b="1" dirty="0"/>
              <a:t>docker </a:t>
            </a:r>
            <a:r>
              <a:rPr lang="sv-SE" sz="1200" b="1" dirty="0" smtClean="0"/>
              <a:t>inspect m1</a:t>
            </a:r>
          </a:p>
          <a:p>
            <a:endParaRPr lang="sv-SE" sz="1200" b="1" dirty="0"/>
          </a:p>
          <a:p>
            <a:r>
              <a:rPr lang="fr-FR" sz="1200" dirty="0" smtClean="0"/>
              <a:t>#Afficher les 20 dernières lignes des journaux  d'un </a:t>
            </a:r>
            <a:r>
              <a:rPr lang="fr-FR" sz="1200" dirty="0"/>
              <a:t>conteneur </a:t>
            </a:r>
          </a:p>
          <a:p>
            <a:r>
              <a:rPr lang="sv-SE" sz="1200" b="1" dirty="0"/>
              <a:t>docker </a:t>
            </a:r>
            <a:r>
              <a:rPr lang="sv-SE" sz="1200" b="1" dirty="0" smtClean="0"/>
              <a:t>logs - -tail=20 m1 </a:t>
            </a:r>
          </a:p>
          <a:p>
            <a:endParaRPr lang="sv-SE" sz="1200" b="1" dirty="0"/>
          </a:p>
          <a:p>
            <a:r>
              <a:rPr lang="fr-FR" sz="1200" dirty="0"/>
              <a:t>#Exporter le système de fichiers vers l'extérieur</a:t>
            </a:r>
          </a:p>
          <a:p>
            <a:r>
              <a:rPr lang="sv-SE" sz="1200" b="1" dirty="0"/>
              <a:t>docker container export  m1 –o </a:t>
            </a:r>
            <a:r>
              <a:rPr lang="sv-SE" sz="1200" b="1" dirty="0" smtClean="0"/>
              <a:t>filesystem.tar</a:t>
            </a:r>
          </a:p>
          <a:p>
            <a:endParaRPr lang="sv-SE" sz="1200" b="1" dirty="0"/>
          </a:p>
          <a:p>
            <a:r>
              <a:rPr lang="fr-FR" sz="1200" dirty="0"/>
              <a:t>#Supprimer un conteneur </a:t>
            </a:r>
          </a:p>
          <a:p>
            <a:r>
              <a:rPr lang="sv-SE" sz="1200" b="1" dirty="0"/>
              <a:t>docker rm </a:t>
            </a:r>
            <a:r>
              <a:rPr lang="sv-SE" sz="1200" b="1" dirty="0" smtClean="0"/>
              <a:t>m1</a:t>
            </a:r>
          </a:p>
          <a:p>
            <a:r>
              <a:rPr lang="sv-SE" sz="1200" b="1" dirty="0"/>
              <a:t>docker kill m1</a:t>
            </a:r>
          </a:p>
          <a:p>
            <a:endParaRPr lang="sv-SE" sz="1200" b="1" dirty="0"/>
          </a:p>
          <a:p>
            <a:r>
              <a:rPr lang="fr-FR" sz="1200" dirty="0"/>
              <a:t>#Supprimer tout les </a:t>
            </a:r>
            <a:r>
              <a:rPr lang="fr-FR" sz="1200" dirty="0" smtClean="0"/>
              <a:t>conteneurs non actifs </a:t>
            </a:r>
            <a:endParaRPr lang="fr-FR" sz="1200" dirty="0"/>
          </a:p>
          <a:p>
            <a:r>
              <a:rPr lang="sv-SE" sz="1200" b="1" dirty="0"/>
              <a:t>docker </a:t>
            </a:r>
            <a:r>
              <a:rPr lang="sv-SE" sz="1200" b="1" dirty="0" smtClean="0"/>
              <a:t>container prune</a:t>
            </a:r>
            <a:endParaRPr lang="sv-SE" sz="1200" b="1" dirty="0"/>
          </a:p>
          <a:p>
            <a:endParaRPr lang="sv-SE" sz="1200" b="1" dirty="0" smtClean="0"/>
          </a:p>
          <a:p>
            <a:r>
              <a:rPr lang="fr-FR" sz="1200" dirty="0"/>
              <a:t>#Supprimer </a:t>
            </a:r>
            <a:r>
              <a:rPr lang="fr-FR" sz="1200" dirty="0" smtClean="0"/>
              <a:t>tout les conteneurs </a:t>
            </a:r>
            <a:endParaRPr lang="fr-FR" sz="1200" dirty="0"/>
          </a:p>
          <a:p>
            <a:r>
              <a:rPr lang="sv-SE" sz="1200" b="1" dirty="0" smtClean="0"/>
              <a:t>docker stop $(docker ps –aq)</a:t>
            </a:r>
          </a:p>
          <a:p>
            <a:r>
              <a:rPr lang="sv-SE" sz="1200" b="1" dirty="0" smtClean="0"/>
              <a:t>docker rm  $(docker ps –aq)</a:t>
            </a:r>
          </a:p>
        </p:txBody>
      </p:sp>
    </p:spTree>
    <p:extLst>
      <p:ext uri="{BB962C8B-B14F-4D97-AF65-F5344CB8AC3E}">
        <p14:creationId xmlns:p14="http://schemas.microsoft.com/office/powerpoint/2010/main" val="3808413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058" y="116632"/>
            <a:ext cx="3120983" cy="461665"/>
          </a:xfrm>
          <a:prstGeom prst="rect">
            <a:avLst/>
          </a:prstGeom>
        </p:spPr>
        <p:txBody>
          <a:bodyPr wrap="none">
            <a:spAutoFit/>
          </a:bodyPr>
          <a:lstStyle/>
          <a:p>
            <a:r>
              <a:rPr lang="fr-FR" sz="2400" b="1" i="1" dirty="0" smtClean="0"/>
              <a:t>La gestion des réseaux </a:t>
            </a:r>
            <a:endParaRPr lang="en-US" b="1" dirty="0"/>
          </a:p>
        </p:txBody>
      </p:sp>
      <p:sp>
        <p:nvSpPr>
          <p:cNvPr id="2" name="Rectangle 1"/>
          <p:cNvSpPr/>
          <p:nvPr/>
        </p:nvSpPr>
        <p:spPr>
          <a:xfrm>
            <a:off x="395534" y="764704"/>
            <a:ext cx="3888434" cy="4524315"/>
          </a:xfrm>
          <a:prstGeom prst="rect">
            <a:avLst/>
          </a:prstGeom>
        </p:spPr>
        <p:txBody>
          <a:bodyPr wrap="square">
            <a:spAutoFit/>
          </a:bodyPr>
          <a:lstStyle/>
          <a:p>
            <a:r>
              <a:rPr lang="fr-FR" sz="1200" dirty="0"/>
              <a:t>#installer des utilitaires de test dans les conteneurs</a:t>
            </a:r>
          </a:p>
          <a:p>
            <a:r>
              <a:rPr lang="fr-FR" sz="1200" b="1" dirty="0" err="1"/>
              <a:t>apt-get</a:t>
            </a:r>
            <a:r>
              <a:rPr lang="fr-FR" sz="1200" b="1" dirty="0"/>
              <a:t> update -y</a:t>
            </a:r>
          </a:p>
          <a:p>
            <a:r>
              <a:rPr lang="fr-FR" sz="1200" b="1" dirty="0" err="1" smtClean="0"/>
              <a:t>apt-get</a:t>
            </a:r>
            <a:r>
              <a:rPr lang="fr-FR" sz="1200" b="1" dirty="0" smtClean="0"/>
              <a:t> </a:t>
            </a:r>
            <a:r>
              <a:rPr lang="fr-FR" sz="1200" b="1" dirty="0" err="1" smtClean="0"/>
              <a:t>install</a:t>
            </a:r>
            <a:r>
              <a:rPr lang="fr-FR" sz="1200" b="1" dirty="0" smtClean="0"/>
              <a:t> -y </a:t>
            </a:r>
            <a:r>
              <a:rPr lang="fr-FR" sz="1200" b="1" dirty="0" err="1" smtClean="0"/>
              <a:t>iputils-ping</a:t>
            </a:r>
            <a:r>
              <a:rPr lang="fr-FR" sz="1200" b="1" dirty="0" smtClean="0"/>
              <a:t> </a:t>
            </a:r>
          </a:p>
          <a:p>
            <a:r>
              <a:rPr lang="fr-FR" sz="1200" b="1" dirty="0" smtClean="0"/>
              <a:t> </a:t>
            </a:r>
            <a:r>
              <a:rPr lang="fr-FR" sz="1200" b="1" dirty="0" err="1" smtClean="0"/>
              <a:t>br</a:t>
            </a:r>
            <a:endParaRPr lang="fr-FR" sz="1200" b="1" dirty="0" smtClean="0"/>
          </a:p>
          <a:p>
            <a:endParaRPr lang="fr-FR" sz="1200" dirty="0"/>
          </a:p>
          <a:p>
            <a:r>
              <a:rPr lang="fr-FR" sz="1200" dirty="0"/>
              <a:t>#Lister les réseaux</a:t>
            </a:r>
          </a:p>
          <a:p>
            <a:r>
              <a:rPr lang="fr-FR" sz="1200" b="1" dirty="0"/>
              <a:t>docker network </a:t>
            </a:r>
            <a:r>
              <a:rPr lang="fr-FR" sz="1200" b="1" dirty="0" err="1"/>
              <a:t>ls</a:t>
            </a:r>
            <a:endParaRPr lang="fr-FR" sz="1200" b="1" dirty="0"/>
          </a:p>
          <a:p>
            <a:endParaRPr lang="fr-FR" sz="1200" dirty="0"/>
          </a:p>
          <a:p>
            <a:r>
              <a:rPr lang="fr-FR" sz="1200" dirty="0"/>
              <a:t>#Inspecter un réseau</a:t>
            </a:r>
          </a:p>
          <a:p>
            <a:r>
              <a:rPr lang="fr-FR" sz="1200" b="1" dirty="0"/>
              <a:t>docker network </a:t>
            </a:r>
            <a:r>
              <a:rPr lang="fr-FR" sz="1200" b="1" dirty="0" err="1"/>
              <a:t>inspect</a:t>
            </a:r>
            <a:r>
              <a:rPr lang="fr-FR" sz="1200" b="1" dirty="0"/>
              <a:t> bridge</a:t>
            </a:r>
          </a:p>
          <a:p>
            <a:endParaRPr lang="fr-FR" sz="1200" dirty="0"/>
          </a:p>
          <a:p>
            <a:r>
              <a:rPr lang="fr-FR" sz="1200" dirty="0"/>
              <a:t>#</a:t>
            </a:r>
            <a:r>
              <a:rPr lang="fr-FR" sz="1200" dirty="0" err="1"/>
              <a:t>creer</a:t>
            </a:r>
            <a:r>
              <a:rPr lang="fr-FR" sz="1200" dirty="0"/>
              <a:t> un réseau </a:t>
            </a:r>
          </a:p>
          <a:p>
            <a:r>
              <a:rPr lang="fr-FR" sz="1200" b="1" dirty="0"/>
              <a:t>docker network </a:t>
            </a:r>
            <a:r>
              <a:rPr lang="fr-FR" sz="1200" b="1" dirty="0" err="1"/>
              <a:t>create</a:t>
            </a:r>
            <a:r>
              <a:rPr lang="fr-FR" sz="1200" b="1" dirty="0"/>
              <a:t> --driver bridge vlan1</a:t>
            </a:r>
          </a:p>
          <a:p>
            <a:endParaRPr lang="fr-FR" sz="1200" dirty="0"/>
          </a:p>
          <a:p>
            <a:r>
              <a:rPr lang="fr-FR" sz="1200" dirty="0"/>
              <a:t>#</a:t>
            </a:r>
            <a:r>
              <a:rPr lang="fr-FR" sz="1200" dirty="0" err="1"/>
              <a:t>creer</a:t>
            </a:r>
            <a:r>
              <a:rPr lang="fr-FR" sz="1200" dirty="0"/>
              <a:t> un réseau avec une @IP réseau et une @IP </a:t>
            </a:r>
            <a:r>
              <a:rPr lang="fr-FR" sz="1200" dirty="0" err="1"/>
              <a:t>gateway</a:t>
            </a:r>
            <a:endParaRPr lang="fr-FR" sz="1200" dirty="0"/>
          </a:p>
          <a:p>
            <a:r>
              <a:rPr lang="fr-FR" sz="1200" b="1" dirty="0"/>
              <a:t>docker network </a:t>
            </a:r>
            <a:r>
              <a:rPr lang="fr-FR" sz="1200" b="1" dirty="0" err="1"/>
              <a:t>create</a:t>
            </a:r>
            <a:r>
              <a:rPr lang="fr-FR" sz="1200" b="1" dirty="0"/>
              <a:t> vlan2 </a:t>
            </a:r>
            <a:endParaRPr lang="fr-FR" sz="1200" b="1" dirty="0" smtClean="0"/>
          </a:p>
          <a:p>
            <a:r>
              <a:rPr lang="fr-FR" sz="1200" b="1" dirty="0" smtClean="0"/>
              <a:t>--</a:t>
            </a:r>
            <a:r>
              <a:rPr lang="fr-FR" sz="1200" b="1" dirty="0" err="1" smtClean="0"/>
              <a:t>subnet</a:t>
            </a:r>
            <a:r>
              <a:rPr lang="fr-FR" sz="1200" b="1" dirty="0" smtClean="0"/>
              <a:t>=192.168.10.0/24</a:t>
            </a:r>
          </a:p>
          <a:p>
            <a:r>
              <a:rPr lang="fr-FR" sz="1200" b="1" dirty="0" smtClean="0"/>
              <a:t>--</a:t>
            </a:r>
            <a:r>
              <a:rPr lang="fr-FR" sz="1200" b="1" dirty="0" err="1"/>
              <a:t>gateway</a:t>
            </a:r>
            <a:r>
              <a:rPr lang="fr-FR" sz="1200" b="1" dirty="0"/>
              <a:t>=192.168.10.1</a:t>
            </a:r>
          </a:p>
          <a:p>
            <a:endParaRPr lang="fr-FR" sz="1200" b="1" dirty="0"/>
          </a:p>
          <a:p>
            <a:r>
              <a:rPr lang="fr-FR" sz="1200" dirty="0"/>
              <a:t>#</a:t>
            </a:r>
            <a:r>
              <a:rPr lang="fr-FR" sz="1200" dirty="0" err="1"/>
              <a:t>creer</a:t>
            </a:r>
            <a:r>
              <a:rPr lang="fr-FR" sz="1200" dirty="0"/>
              <a:t> un conteneur avec un réseau existant</a:t>
            </a:r>
          </a:p>
          <a:p>
            <a:r>
              <a:rPr lang="fr-FR" sz="1200" b="1" dirty="0"/>
              <a:t>docker </a:t>
            </a:r>
            <a:r>
              <a:rPr lang="fr-FR" sz="1200" b="1" dirty="0" err="1"/>
              <a:t>run</a:t>
            </a:r>
            <a:r>
              <a:rPr lang="fr-FR" sz="1200" b="1" dirty="0"/>
              <a:t> -d --</a:t>
            </a:r>
            <a:r>
              <a:rPr lang="fr-FR" sz="1200" b="1" dirty="0" err="1"/>
              <a:t>name</a:t>
            </a:r>
            <a:r>
              <a:rPr lang="fr-FR" sz="1200" b="1" dirty="0"/>
              <a:t> --network -p -v image </a:t>
            </a:r>
            <a:r>
              <a:rPr lang="fr-FR" sz="1200" b="1" dirty="0" err="1"/>
              <a:t>name</a:t>
            </a:r>
            <a:endParaRPr lang="fr-FR" sz="1200" b="1" dirty="0"/>
          </a:p>
          <a:p>
            <a:endParaRPr lang="fr-FR" sz="1200" dirty="0"/>
          </a:p>
          <a:p>
            <a:r>
              <a:rPr lang="fr-FR" sz="1200" dirty="0"/>
              <a:t>#connecter un conteneur à un réseau</a:t>
            </a:r>
          </a:p>
          <a:p>
            <a:r>
              <a:rPr lang="fr-FR" sz="1200" b="1" dirty="0"/>
              <a:t>docker network </a:t>
            </a:r>
            <a:r>
              <a:rPr lang="fr-FR" sz="1200" b="1" dirty="0" err="1"/>
              <a:t>connect</a:t>
            </a:r>
            <a:r>
              <a:rPr lang="fr-FR" sz="1200" b="1" dirty="0"/>
              <a:t> vlan1 srv1 </a:t>
            </a:r>
            <a:endParaRPr lang="sv-SE" sz="1200" b="1" dirty="0" smtClean="0"/>
          </a:p>
        </p:txBody>
      </p:sp>
      <p:sp>
        <p:nvSpPr>
          <p:cNvPr id="3" name="Rectangle 2"/>
          <p:cNvSpPr/>
          <p:nvPr/>
        </p:nvSpPr>
        <p:spPr>
          <a:xfrm>
            <a:off x="4355976" y="764704"/>
            <a:ext cx="4572000" cy="1569660"/>
          </a:xfrm>
          <a:prstGeom prst="rect">
            <a:avLst/>
          </a:prstGeom>
        </p:spPr>
        <p:txBody>
          <a:bodyPr>
            <a:spAutoFit/>
          </a:bodyPr>
          <a:lstStyle/>
          <a:p>
            <a:r>
              <a:rPr lang="fr-FR" sz="1200" dirty="0"/>
              <a:t>#Déconnecter un conteneur d'un réseau </a:t>
            </a:r>
          </a:p>
          <a:p>
            <a:r>
              <a:rPr lang="fr-FR" sz="1200" b="1" dirty="0"/>
              <a:t>docker network </a:t>
            </a:r>
            <a:r>
              <a:rPr lang="fr-FR" sz="1200" b="1" dirty="0" err="1"/>
              <a:t>disconnect</a:t>
            </a:r>
            <a:r>
              <a:rPr lang="fr-FR" sz="1200" b="1" dirty="0"/>
              <a:t> vlan1 srv1  </a:t>
            </a:r>
          </a:p>
          <a:p>
            <a:endParaRPr lang="fr-FR" sz="1200" dirty="0"/>
          </a:p>
          <a:p>
            <a:r>
              <a:rPr lang="fr-FR" sz="1200" dirty="0"/>
              <a:t>#Supprimer un réseau</a:t>
            </a:r>
          </a:p>
          <a:p>
            <a:r>
              <a:rPr lang="fr-FR" sz="1200" b="1" dirty="0"/>
              <a:t>docker network </a:t>
            </a:r>
            <a:r>
              <a:rPr lang="fr-FR" sz="1200" b="1" dirty="0" err="1"/>
              <a:t>rm</a:t>
            </a:r>
            <a:r>
              <a:rPr lang="fr-FR" sz="1200" b="1" dirty="0"/>
              <a:t> vlan1</a:t>
            </a:r>
          </a:p>
          <a:p>
            <a:endParaRPr lang="fr-FR" sz="1200" dirty="0"/>
          </a:p>
          <a:p>
            <a:r>
              <a:rPr lang="fr-FR" sz="1200" dirty="0"/>
              <a:t>#Supprimer les réseaux non utilisés</a:t>
            </a:r>
          </a:p>
          <a:p>
            <a:r>
              <a:rPr lang="fr-FR" sz="1200" b="1" dirty="0"/>
              <a:t>docker network prune -f</a:t>
            </a:r>
          </a:p>
        </p:txBody>
      </p:sp>
    </p:spTree>
    <p:extLst>
      <p:ext uri="{BB962C8B-B14F-4D97-AF65-F5344CB8AC3E}">
        <p14:creationId xmlns:p14="http://schemas.microsoft.com/office/powerpoint/2010/main" val="2613192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7900753" cy="461665"/>
          </a:xfrm>
          <a:prstGeom prst="rect">
            <a:avLst/>
          </a:prstGeom>
        </p:spPr>
        <p:txBody>
          <a:bodyPr wrap="none">
            <a:spAutoFit/>
          </a:bodyPr>
          <a:lstStyle/>
          <a:p>
            <a:r>
              <a:rPr lang="fr-FR" sz="2400" b="1" i="1" dirty="0" smtClean="0"/>
              <a:t>Présentation du Docker </a:t>
            </a:r>
            <a:r>
              <a:rPr lang="fr-FR" sz="2000" b="1" i="1" dirty="0" smtClean="0"/>
              <a:t>(Virtualisation </a:t>
            </a:r>
            <a:r>
              <a:rPr lang="fr-FR" sz="2000" b="1" i="1" dirty="0"/>
              <a:t>Docker vs </a:t>
            </a:r>
            <a:r>
              <a:rPr lang="fr-FR" sz="2000" b="1" i="1" dirty="0" smtClean="0"/>
              <a:t>Virtualisation VM)</a:t>
            </a:r>
            <a:r>
              <a:rPr lang="fr-FR" sz="2400" b="1" i="1" dirty="0" smtClean="0"/>
              <a:t> </a:t>
            </a:r>
            <a:endParaRPr lang="en-US" sz="2400" b="1" dirty="0"/>
          </a:p>
        </p:txBody>
      </p:sp>
      <p:pic>
        <p:nvPicPr>
          <p:cNvPr id="1026" name="Picture 2" descr="Docker vs Virtual Machines (VMs) : A Practical Guide to Docker Containers  and V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556792"/>
            <a:ext cx="7606879" cy="385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7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058" y="116632"/>
            <a:ext cx="3185487" cy="461665"/>
          </a:xfrm>
          <a:prstGeom prst="rect">
            <a:avLst/>
          </a:prstGeom>
        </p:spPr>
        <p:txBody>
          <a:bodyPr wrap="none">
            <a:spAutoFit/>
          </a:bodyPr>
          <a:lstStyle/>
          <a:p>
            <a:r>
              <a:rPr lang="fr-FR" sz="2400" b="1" i="1" dirty="0" smtClean="0"/>
              <a:t>La gestion des volumes </a:t>
            </a:r>
            <a:endParaRPr lang="en-US" b="1" dirty="0"/>
          </a:p>
        </p:txBody>
      </p:sp>
      <p:sp>
        <p:nvSpPr>
          <p:cNvPr id="2" name="Rectangle 1"/>
          <p:cNvSpPr/>
          <p:nvPr/>
        </p:nvSpPr>
        <p:spPr>
          <a:xfrm>
            <a:off x="395534" y="764704"/>
            <a:ext cx="2664298" cy="2677656"/>
          </a:xfrm>
          <a:prstGeom prst="rect">
            <a:avLst/>
          </a:prstGeom>
        </p:spPr>
        <p:txBody>
          <a:bodyPr wrap="square">
            <a:spAutoFit/>
          </a:bodyPr>
          <a:lstStyle/>
          <a:p>
            <a:r>
              <a:rPr lang="fr-FR" sz="1200" dirty="0" smtClean="0"/>
              <a:t>#Lister les volumes</a:t>
            </a:r>
            <a:endParaRPr lang="fr-FR" sz="1200" dirty="0"/>
          </a:p>
          <a:p>
            <a:r>
              <a:rPr lang="fr-FR" sz="1200" b="1" dirty="0" smtClean="0"/>
              <a:t> docker volume </a:t>
            </a:r>
            <a:r>
              <a:rPr lang="fr-FR" sz="1200" b="1" dirty="0" err="1" smtClean="0"/>
              <a:t>ls</a:t>
            </a:r>
            <a:endParaRPr lang="fr-FR" sz="1200" b="1" dirty="0" smtClean="0"/>
          </a:p>
          <a:p>
            <a:endParaRPr lang="fr-FR" sz="1200" dirty="0"/>
          </a:p>
          <a:p>
            <a:r>
              <a:rPr lang="fr-FR" sz="1200" dirty="0" smtClean="0"/>
              <a:t>#Créer un volume</a:t>
            </a:r>
            <a:endParaRPr lang="fr-FR" sz="1200" dirty="0"/>
          </a:p>
          <a:p>
            <a:r>
              <a:rPr lang="fr-FR" sz="1200" b="1" dirty="0"/>
              <a:t>docker </a:t>
            </a:r>
            <a:r>
              <a:rPr lang="fr-FR" sz="1200" b="1" dirty="0" smtClean="0"/>
              <a:t>volume </a:t>
            </a:r>
            <a:r>
              <a:rPr lang="fr-FR" sz="1200" b="1" dirty="0" err="1" smtClean="0"/>
              <a:t>create</a:t>
            </a:r>
            <a:r>
              <a:rPr lang="fr-FR" sz="1200" b="1" dirty="0" smtClean="0"/>
              <a:t> </a:t>
            </a:r>
            <a:r>
              <a:rPr lang="fr-FR" sz="1200" b="1" dirty="0" err="1" smtClean="0"/>
              <a:t>mysqlvolume</a:t>
            </a:r>
            <a:endParaRPr lang="fr-FR" sz="1200" b="1" dirty="0"/>
          </a:p>
          <a:p>
            <a:endParaRPr lang="fr-FR" sz="1200" dirty="0"/>
          </a:p>
          <a:p>
            <a:r>
              <a:rPr lang="fr-FR" sz="1200" dirty="0"/>
              <a:t>#Inspecter un réseau</a:t>
            </a:r>
          </a:p>
          <a:p>
            <a:r>
              <a:rPr lang="fr-FR" sz="1200" b="1" dirty="0"/>
              <a:t>docker </a:t>
            </a:r>
            <a:r>
              <a:rPr lang="fr-FR" sz="1200" b="1" dirty="0" smtClean="0"/>
              <a:t>volume </a:t>
            </a:r>
            <a:r>
              <a:rPr lang="fr-FR" sz="1200" b="1" dirty="0" err="1" smtClean="0"/>
              <a:t>inspect</a:t>
            </a:r>
            <a:r>
              <a:rPr lang="fr-FR" sz="1200" b="1" dirty="0" smtClean="0"/>
              <a:t> </a:t>
            </a:r>
            <a:r>
              <a:rPr lang="fr-FR" sz="1200" b="1" dirty="0" err="1" smtClean="0"/>
              <a:t>mysqlvolume</a:t>
            </a:r>
            <a:endParaRPr lang="fr-FR" sz="1200" b="1" dirty="0"/>
          </a:p>
          <a:p>
            <a:endParaRPr lang="fr-FR" sz="1200" dirty="0"/>
          </a:p>
          <a:p>
            <a:r>
              <a:rPr lang="fr-FR" sz="1200" dirty="0" smtClean="0"/>
              <a:t>#Supprimer les volumes non utilisés</a:t>
            </a:r>
            <a:endParaRPr lang="fr-FR" sz="1200" dirty="0"/>
          </a:p>
          <a:p>
            <a:r>
              <a:rPr lang="fr-FR" sz="1200" b="1" dirty="0"/>
              <a:t>docker </a:t>
            </a:r>
            <a:r>
              <a:rPr lang="fr-FR" sz="1200" b="1" dirty="0" smtClean="0"/>
              <a:t>volume prune</a:t>
            </a:r>
            <a:endParaRPr lang="fr-FR" sz="1200" b="1" dirty="0"/>
          </a:p>
          <a:p>
            <a:endParaRPr lang="fr-FR" sz="1200" dirty="0"/>
          </a:p>
          <a:p>
            <a:r>
              <a:rPr lang="fr-FR" sz="1200" dirty="0" smtClean="0"/>
              <a:t>#supprimer un volume</a:t>
            </a:r>
            <a:endParaRPr lang="fr-FR" sz="1200" dirty="0"/>
          </a:p>
          <a:p>
            <a:r>
              <a:rPr lang="fr-FR" sz="1200" b="1" dirty="0"/>
              <a:t>docker </a:t>
            </a:r>
            <a:r>
              <a:rPr lang="fr-FR" sz="1200" b="1" dirty="0" err="1" smtClean="0"/>
              <a:t>rm</a:t>
            </a:r>
            <a:r>
              <a:rPr lang="fr-FR" sz="1200" b="1" dirty="0" smtClean="0"/>
              <a:t> volume </a:t>
            </a:r>
            <a:r>
              <a:rPr lang="fr-FR" sz="1200" b="1" dirty="0" err="1" smtClean="0"/>
              <a:t>mysqlvolume</a:t>
            </a:r>
            <a:endParaRPr lang="fr-FR" sz="1200" b="1" dirty="0" smtClean="0"/>
          </a:p>
        </p:txBody>
      </p:sp>
      <p:sp>
        <p:nvSpPr>
          <p:cNvPr id="6" name="Rectangle 5"/>
          <p:cNvSpPr/>
          <p:nvPr/>
        </p:nvSpPr>
        <p:spPr>
          <a:xfrm>
            <a:off x="3923928" y="836712"/>
            <a:ext cx="4896544" cy="2492990"/>
          </a:xfrm>
          <a:prstGeom prst="rect">
            <a:avLst/>
          </a:prstGeom>
        </p:spPr>
        <p:txBody>
          <a:bodyPr wrap="square">
            <a:spAutoFit/>
          </a:bodyPr>
          <a:lstStyle/>
          <a:p>
            <a:r>
              <a:rPr lang="en-US" sz="1200" dirty="0" smtClean="0"/>
              <a:t>#</a:t>
            </a:r>
            <a:r>
              <a:rPr lang="en-US" sz="1200" dirty="0" err="1" smtClean="0"/>
              <a:t>Créer</a:t>
            </a:r>
            <a:r>
              <a:rPr lang="en-US" sz="1200" dirty="0" smtClean="0"/>
              <a:t> </a:t>
            </a:r>
            <a:r>
              <a:rPr lang="en-US" sz="1200" dirty="0" err="1" smtClean="0"/>
              <a:t>une</a:t>
            </a:r>
            <a:r>
              <a:rPr lang="en-US" sz="1200" dirty="0" smtClean="0"/>
              <a:t> instance </a:t>
            </a:r>
            <a:r>
              <a:rPr lang="en-US" sz="1200" dirty="0" err="1" smtClean="0"/>
              <a:t>docker</a:t>
            </a:r>
            <a:r>
              <a:rPr lang="en-US" sz="1200" dirty="0" smtClean="0"/>
              <a:t> sans volume</a:t>
            </a:r>
          </a:p>
          <a:p>
            <a:endParaRPr lang="en-US" sz="1200" b="1" dirty="0" smtClean="0"/>
          </a:p>
          <a:p>
            <a:r>
              <a:rPr lang="en-US" sz="1200" b="1" dirty="0" err="1" smtClean="0"/>
              <a:t>docker</a:t>
            </a:r>
            <a:r>
              <a:rPr lang="en-US" sz="1200" b="1" dirty="0" smtClean="0"/>
              <a:t> </a:t>
            </a:r>
            <a:r>
              <a:rPr lang="en-US" sz="1200" b="1" dirty="0"/>
              <a:t>run --name=mysqlc3 -p 127.0.0.1:3307:3306 -e MYSQL_ROOT_PASSWORD=test123++  -</a:t>
            </a:r>
            <a:r>
              <a:rPr lang="en-US" sz="1200" b="1" dirty="0" err="1"/>
              <a:t>tdi</a:t>
            </a:r>
            <a:r>
              <a:rPr lang="en-US" sz="1200" b="1" dirty="0"/>
              <a:t> </a:t>
            </a:r>
            <a:r>
              <a:rPr lang="en-US" sz="1200" b="1" dirty="0" err="1" smtClean="0"/>
              <a:t>mysql</a:t>
            </a:r>
            <a:endParaRPr lang="en-US" sz="1200" b="1" dirty="0" smtClean="0"/>
          </a:p>
          <a:p>
            <a:endParaRPr lang="en-US" sz="1200" b="1" dirty="0"/>
          </a:p>
          <a:p>
            <a:r>
              <a:rPr lang="en-US" sz="1200" dirty="0"/>
              <a:t>#</a:t>
            </a:r>
            <a:r>
              <a:rPr lang="en-US" sz="1200" dirty="0" err="1"/>
              <a:t>Créer</a:t>
            </a:r>
            <a:r>
              <a:rPr lang="en-US" sz="1200" dirty="0"/>
              <a:t> </a:t>
            </a:r>
            <a:r>
              <a:rPr lang="en-US" sz="1200" dirty="0" err="1"/>
              <a:t>une</a:t>
            </a:r>
            <a:r>
              <a:rPr lang="en-US" sz="1200" dirty="0"/>
              <a:t> instance </a:t>
            </a:r>
            <a:r>
              <a:rPr lang="en-US" sz="1200" dirty="0" err="1"/>
              <a:t>docker</a:t>
            </a:r>
            <a:r>
              <a:rPr lang="en-US" sz="1200" dirty="0"/>
              <a:t> </a:t>
            </a:r>
            <a:r>
              <a:rPr lang="en-US" sz="1200" dirty="0" smtClean="0"/>
              <a:t>avec </a:t>
            </a:r>
            <a:r>
              <a:rPr lang="en-US" sz="1200" dirty="0"/>
              <a:t>volume</a:t>
            </a:r>
          </a:p>
          <a:p>
            <a:endParaRPr lang="en-US" sz="1200" b="1" dirty="0"/>
          </a:p>
          <a:p>
            <a:r>
              <a:rPr lang="en-US" sz="1200" b="1" dirty="0" err="1"/>
              <a:t>docker</a:t>
            </a:r>
            <a:r>
              <a:rPr lang="en-US" sz="1200" b="1" dirty="0"/>
              <a:t> run --name=mysqlc3 -p </a:t>
            </a:r>
            <a:r>
              <a:rPr lang="en-US" sz="1200" b="1" dirty="0" smtClean="0"/>
              <a:t>127.0.0.1:3307:3306</a:t>
            </a:r>
          </a:p>
          <a:p>
            <a:r>
              <a:rPr lang="en-US" sz="1200" b="1" dirty="0" smtClean="0"/>
              <a:t>-v data:/</a:t>
            </a:r>
            <a:r>
              <a:rPr lang="en-US" sz="1200" b="1" dirty="0" err="1" smtClean="0"/>
              <a:t>var</a:t>
            </a:r>
            <a:r>
              <a:rPr lang="en-US" sz="1200" b="1" dirty="0" smtClean="0"/>
              <a:t>/lib/</a:t>
            </a:r>
            <a:r>
              <a:rPr lang="en-US" sz="1200" b="1" dirty="0" err="1" smtClean="0"/>
              <a:t>mysql</a:t>
            </a:r>
            <a:endParaRPr lang="en-US" sz="1200" b="1" dirty="0"/>
          </a:p>
          <a:p>
            <a:r>
              <a:rPr lang="en-US" sz="1200" b="1" dirty="0" smtClean="0"/>
              <a:t>-</a:t>
            </a:r>
            <a:r>
              <a:rPr lang="en-US" sz="1200" b="1" dirty="0"/>
              <a:t>e MYSQL_ROOT_PASSWORD=test123++  -</a:t>
            </a:r>
            <a:r>
              <a:rPr lang="en-US" sz="1200" b="1" dirty="0" err="1"/>
              <a:t>tdi</a:t>
            </a:r>
            <a:r>
              <a:rPr lang="en-US" sz="1200" b="1" dirty="0"/>
              <a:t> </a:t>
            </a:r>
            <a:r>
              <a:rPr lang="en-US" sz="1200" b="1" dirty="0" err="1"/>
              <a:t>mysql</a:t>
            </a:r>
            <a:endParaRPr lang="en-US" sz="1200" b="1" dirty="0"/>
          </a:p>
          <a:p>
            <a:endParaRPr lang="en-US" sz="1200" b="1" dirty="0"/>
          </a:p>
          <a:p>
            <a:endParaRPr lang="en-US" sz="1200" b="1" dirty="0" smtClean="0"/>
          </a:p>
          <a:p>
            <a:endParaRPr lang="fr-FR" sz="1200" b="1" dirty="0"/>
          </a:p>
        </p:txBody>
      </p:sp>
    </p:spTree>
    <p:extLst>
      <p:ext uri="{BB962C8B-B14F-4D97-AF65-F5344CB8AC3E}">
        <p14:creationId xmlns:p14="http://schemas.microsoft.com/office/powerpoint/2010/main" val="2544255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0458" y="734028"/>
            <a:ext cx="8136904" cy="621548"/>
          </a:xfrm>
        </p:spPr>
        <p:txBody>
          <a:bodyPr>
            <a:noAutofit/>
          </a:bodyPr>
          <a:lstStyle/>
          <a:p>
            <a:r>
              <a:rPr lang="fr-FR" sz="1800" dirty="0" smtClean="0"/>
              <a:t>Docker file est un élément indispensable pour la création des images docker qui donneront ensuite la vie au applications micro services containérisées</a:t>
            </a:r>
          </a:p>
          <a:p>
            <a:endParaRPr lang="fr-FR" sz="1800" dirty="0">
              <a:latin typeface="Candara" panose="020E0502030303020204" pitchFamily="34" charset="0"/>
            </a:endParaRPr>
          </a:p>
          <a:p>
            <a:endParaRPr lang="fr-FR" sz="1800" dirty="0" smtClean="0">
              <a:latin typeface="Candara" panose="020E0502030303020204" pitchFamily="34" charset="0"/>
            </a:endParaRPr>
          </a:p>
        </p:txBody>
      </p:sp>
      <p:sp>
        <p:nvSpPr>
          <p:cNvPr id="11" name="Rectangle 10"/>
          <p:cNvSpPr/>
          <p:nvPr/>
        </p:nvSpPr>
        <p:spPr>
          <a:xfrm>
            <a:off x="107504" y="188640"/>
            <a:ext cx="1926425" cy="461665"/>
          </a:xfrm>
          <a:prstGeom prst="rect">
            <a:avLst/>
          </a:prstGeom>
        </p:spPr>
        <p:txBody>
          <a:bodyPr wrap="none">
            <a:spAutoFit/>
          </a:bodyPr>
          <a:lstStyle/>
          <a:p>
            <a:r>
              <a:rPr lang="fr-FR" sz="2400" b="1" i="1" dirty="0" smtClean="0"/>
              <a:t>Le Docker File</a:t>
            </a:r>
            <a:endParaRPr lang="en-US" sz="2400" b="1" dirty="0"/>
          </a:p>
        </p:txBody>
      </p:sp>
      <p:sp>
        <p:nvSpPr>
          <p:cNvPr id="4" name="Rectangle 3"/>
          <p:cNvSpPr/>
          <p:nvPr/>
        </p:nvSpPr>
        <p:spPr>
          <a:xfrm>
            <a:off x="397873" y="1447827"/>
            <a:ext cx="8405029" cy="923330"/>
          </a:xfrm>
          <a:prstGeom prst="rect">
            <a:avLst/>
          </a:prstGeom>
        </p:spPr>
        <p:txBody>
          <a:bodyPr wrap="square">
            <a:spAutoFit/>
          </a:bodyPr>
          <a:lstStyle/>
          <a:p>
            <a:pPr marL="285750" indent="-285750">
              <a:buFont typeface="Arial" panose="020B0604020202020204" pitchFamily="34" charset="0"/>
              <a:buChar char="•"/>
            </a:pPr>
            <a:r>
              <a:rPr lang="fr-FR" dirty="0"/>
              <a:t>Le </a:t>
            </a:r>
            <a:r>
              <a:rPr lang="fr-FR" dirty="0">
                <a:effectLst>
                  <a:outerShdw blurRad="38100" dist="38100" dir="2700000" algn="tl">
                    <a:srgbClr val="000000">
                      <a:alpha val="43137"/>
                    </a:srgbClr>
                  </a:outerShdw>
                </a:effectLst>
              </a:rPr>
              <a:t>Dockerfile</a:t>
            </a:r>
            <a:r>
              <a:rPr lang="fr-FR" dirty="0"/>
              <a:t> (toujours avec une majuscule) est un fichier qui contient toutes les instructions pour créer une image, comme des métadonnées (Mainteneur, label, etc.), ou même les commandes à exécuter pour installer un logiciel </a:t>
            </a:r>
          </a:p>
        </p:txBody>
      </p:sp>
      <p:sp>
        <p:nvSpPr>
          <p:cNvPr id="5" name="Rectangle 4"/>
          <p:cNvSpPr/>
          <p:nvPr/>
        </p:nvSpPr>
        <p:spPr>
          <a:xfrm>
            <a:off x="385610" y="2498873"/>
            <a:ext cx="8134183" cy="338554"/>
          </a:xfrm>
          <a:prstGeom prst="rect">
            <a:avLst/>
          </a:prstGeom>
        </p:spPr>
        <p:txBody>
          <a:bodyPr wrap="square">
            <a:spAutoFit/>
          </a:bodyPr>
          <a:lstStyle/>
          <a:p>
            <a:pPr marL="285750" indent="-285750">
              <a:buFont typeface="Arial" panose="020B0604020202020204" pitchFamily="34" charset="0"/>
              <a:buChar char="•"/>
            </a:pPr>
            <a:r>
              <a:rPr lang="fr-FR" sz="1600" dirty="0">
                <a:solidFill>
                  <a:srgbClr val="000000"/>
                </a:solidFill>
                <a:latin typeface="+mj-lt"/>
              </a:rPr>
              <a:t>Voici la liste des instructions d'un Dockerfile les plus communément utilisées </a:t>
            </a:r>
          </a:p>
        </p:txBody>
      </p:sp>
      <p:sp>
        <p:nvSpPr>
          <p:cNvPr id="7" name="Rectangle 6"/>
          <p:cNvSpPr/>
          <p:nvPr/>
        </p:nvSpPr>
        <p:spPr>
          <a:xfrm>
            <a:off x="665997" y="2965143"/>
            <a:ext cx="7853795" cy="2585323"/>
          </a:xfrm>
          <a:prstGeom prst="rect">
            <a:avLst/>
          </a:prstGeom>
        </p:spPr>
        <p:txBody>
          <a:bodyPr wrap="square">
            <a:spAutoFit/>
          </a:bodyPr>
          <a:lstStyle/>
          <a:p>
            <a:r>
              <a:rPr lang="fr-FR" b="1" dirty="0">
                <a:solidFill>
                  <a:srgbClr val="000000"/>
                </a:solidFill>
                <a:latin typeface="+mj-lt"/>
              </a:rPr>
              <a:t>FROM </a:t>
            </a:r>
            <a:r>
              <a:rPr lang="fr-FR" dirty="0">
                <a:solidFill>
                  <a:srgbClr val="000000"/>
                </a:solidFill>
                <a:latin typeface="+mj-lt"/>
              </a:rPr>
              <a:t>: Définit l'image de base qui sera utilisée par les instructions suivantes</a:t>
            </a:r>
            <a:r>
              <a:rPr lang="fr-FR" dirty="0" smtClean="0">
                <a:solidFill>
                  <a:srgbClr val="000000"/>
                </a:solidFill>
                <a:latin typeface="+mj-lt"/>
              </a:rPr>
              <a:t>.</a:t>
            </a:r>
          </a:p>
          <a:p>
            <a:endParaRPr lang="fr-FR" dirty="0">
              <a:solidFill>
                <a:srgbClr val="000000"/>
              </a:solidFill>
              <a:latin typeface="+mj-lt"/>
            </a:endParaRPr>
          </a:p>
          <a:p>
            <a:r>
              <a:rPr lang="fr-FR" dirty="0" smtClean="0">
                <a:solidFill>
                  <a:srgbClr val="000000"/>
                </a:solidFill>
                <a:latin typeface="+mj-lt"/>
              </a:rPr>
              <a:t>Pour multi FROM utiliser l'option </a:t>
            </a:r>
            <a:r>
              <a:rPr lang="fr-FR" b="1" dirty="0" smtClean="0">
                <a:solidFill>
                  <a:srgbClr val="000000"/>
                </a:solidFill>
                <a:latin typeface="+mj-lt"/>
              </a:rPr>
              <a:t>- - </a:t>
            </a:r>
            <a:r>
              <a:rPr lang="fr-FR" b="1" dirty="0" err="1" smtClean="0">
                <a:solidFill>
                  <a:srgbClr val="000000"/>
                </a:solidFill>
                <a:latin typeface="+mj-lt"/>
              </a:rPr>
              <a:t>target</a:t>
            </a:r>
            <a:r>
              <a:rPr lang="fr-FR" b="1" dirty="0" smtClean="0">
                <a:solidFill>
                  <a:srgbClr val="000000"/>
                </a:solidFill>
                <a:latin typeface="+mj-lt"/>
              </a:rPr>
              <a:t>  </a:t>
            </a:r>
          </a:p>
          <a:p>
            <a:r>
              <a:rPr lang="fr-FR" dirty="0" smtClean="0">
                <a:solidFill>
                  <a:srgbClr val="000000"/>
                </a:solidFill>
                <a:latin typeface="+mj-lt"/>
              </a:rPr>
              <a:t>Exemple: docker </a:t>
            </a:r>
            <a:r>
              <a:rPr lang="fr-FR" dirty="0" err="1">
                <a:solidFill>
                  <a:srgbClr val="000000"/>
                </a:solidFill>
                <a:latin typeface="+mj-lt"/>
              </a:rPr>
              <a:t>build</a:t>
            </a:r>
            <a:r>
              <a:rPr lang="fr-FR" dirty="0">
                <a:solidFill>
                  <a:srgbClr val="000000"/>
                </a:solidFill>
                <a:latin typeface="+mj-lt"/>
              </a:rPr>
              <a:t> -t image1 </a:t>
            </a:r>
            <a:r>
              <a:rPr lang="fr-FR" b="1" dirty="0">
                <a:solidFill>
                  <a:srgbClr val="000000"/>
                </a:solidFill>
                <a:latin typeface="+mj-lt"/>
              </a:rPr>
              <a:t>--</a:t>
            </a:r>
            <a:r>
              <a:rPr lang="fr-FR" b="1" dirty="0" err="1">
                <a:solidFill>
                  <a:srgbClr val="000000"/>
                </a:solidFill>
                <a:latin typeface="+mj-lt"/>
              </a:rPr>
              <a:t>target</a:t>
            </a:r>
            <a:r>
              <a:rPr lang="fr-FR" b="1" dirty="0">
                <a:solidFill>
                  <a:srgbClr val="000000"/>
                </a:solidFill>
                <a:latin typeface="+mj-lt"/>
              </a:rPr>
              <a:t> </a:t>
            </a:r>
            <a:r>
              <a:rPr lang="fr-FR" dirty="0">
                <a:solidFill>
                  <a:srgbClr val="000000"/>
                </a:solidFill>
                <a:latin typeface="+mj-lt"/>
              </a:rPr>
              <a:t>os1 .</a:t>
            </a:r>
            <a:endParaRPr lang="fr-FR" dirty="0" smtClean="0">
              <a:solidFill>
                <a:srgbClr val="000000"/>
              </a:solidFill>
              <a:latin typeface="+mj-lt"/>
            </a:endParaRPr>
          </a:p>
          <a:p>
            <a:endParaRPr lang="fr-FR" dirty="0">
              <a:solidFill>
                <a:srgbClr val="000000"/>
              </a:solidFill>
              <a:latin typeface="+mj-lt"/>
            </a:endParaRPr>
          </a:p>
          <a:p>
            <a:r>
              <a:rPr lang="fr-FR" b="1" dirty="0" smtClean="0">
                <a:solidFill>
                  <a:srgbClr val="000000"/>
                </a:solidFill>
                <a:latin typeface="+mj-lt"/>
              </a:rPr>
              <a:t>LABEL </a:t>
            </a:r>
            <a:r>
              <a:rPr lang="fr-FR" dirty="0">
                <a:solidFill>
                  <a:srgbClr val="000000"/>
                </a:solidFill>
                <a:latin typeface="+mj-lt"/>
              </a:rPr>
              <a:t>: Ajoute des métadonnées à l'image avec un système de clés-valeurs, permet par exemple d'indiquer à l'utilisateur l'auteur du Dockerfile</a:t>
            </a:r>
            <a:r>
              <a:rPr lang="fr-FR" dirty="0" smtClean="0">
                <a:solidFill>
                  <a:srgbClr val="000000"/>
                </a:solidFill>
                <a:latin typeface="+mj-lt"/>
              </a:rPr>
              <a:t>.</a:t>
            </a:r>
          </a:p>
          <a:p>
            <a:endParaRPr lang="fr-FR" dirty="0" smtClean="0">
              <a:solidFill>
                <a:srgbClr val="000000"/>
              </a:solidFill>
              <a:latin typeface="+mj-lt"/>
            </a:endParaRPr>
          </a:p>
          <a:p>
            <a:r>
              <a:rPr lang="fr-FR" b="1" dirty="0" smtClean="0">
                <a:solidFill>
                  <a:srgbClr val="000000"/>
                </a:solidFill>
                <a:latin typeface="+mj-lt"/>
              </a:rPr>
              <a:t>ARG </a:t>
            </a:r>
            <a:r>
              <a:rPr lang="fr-FR" dirty="0">
                <a:solidFill>
                  <a:srgbClr val="000000"/>
                </a:solidFill>
                <a:latin typeface="+mj-lt"/>
              </a:rPr>
              <a:t>: Variables temporaires qu'on peut utiliser dans un Dockerfile. </a:t>
            </a:r>
          </a:p>
        </p:txBody>
      </p:sp>
    </p:spTree>
    <p:extLst>
      <p:ext uri="{BB962C8B-B14F-4D97-AF65-F5344CB8AC3E}">
        <p14:creationId xmlns:p14="http://schemas.microsoft.com/office/powerpoint/2010/main" val="277710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2853796"/>
          </a:xfrm>
        </p:spPr>
        <p:txBody>
          <a:bodyPr>
            <a:noAutofit/>
          </a:bodyPr>
          <a:lstStyle/>
          <a:p>
            <a:pPr marL="0" indent="0">
              <a:buNone/>
            </a:pPr>
            <a:r>
              <a:rPr lang="fr-FR" sz="1800" b="1" dirty="0">
                <a:latin typeface="+mj-lt"/>
              </a:rPr>
              <a:t>ENV </a:t>
            </a:r>
            <a:r>
              <a:rPr lang="fr-FR" sz="1800" dirty="0">
                <a:latin typeface="+mj-lt"/>
              </a:rPr>
              <a:t>: Variables d'environnements </a:t>
            </a:r>
            <a:r>
              <a:rPr lang="fr-FR" sz="1800" dirty="0" smtClean="0">
                <a:latin typeface="+mj-lt"/>
              </a:rPr>
              <a:t>utilisées dans le conteneur comme les mots </a:t>
            </a:r>
          </a:p>
          <a:p>
            <a:pPr marL="0" indent="0">
              <a:buNone/>
            </a:pPr>
            <a:r>
              <a:rPr lang="fr-FR" sz="1800" dirty="0" smtClean="0">
                <a:latin typeface="+mj-lt"/>
              </a:rPr>
              <a:t>de passes, les chaines de connexions.</a:t>
            </a:r>
          </a:p>
          <a:p>
            <a:pPr marL="0" indent="0">
              <a:buNone/>
            </a:pPr>
            <a:r>
              <a:rPr lang="fr-FR" sz="1800" b="1" dirty="0" smtClean="0">
                <a:latin typeface="+mj-lt"/>
              </a:rPr>
              <a:t>RUN </a:t>
            </a:r>
            <a:r>
              <a:rPr lang="fr-FR" sz="1800" dirty="0">
                <a:latin typeface="+mj-lt"/>
              </a:rPr>
              <a:t>: Exécute des commandes Linux ou Windows lors de la création de l'image. Chaque instruction RUN va créer une couche en cache qui sera réutilisée dans le cas de modification ultérieure du </a:t>
            </a:r>
            <a:r>
              <a:rPr lang="fr-FR" sz="1800" dirty="0" err="1">
                <a:latin typeface="+mj-lt"/>
              </a:rPr>
              <a:t>Dockerfile</a:t>
            </a:r>
            <a:r>
              <a:rPr lang="fr-FR" sz="1800" dirty="0" smtClean="0">
                <a:latin typeface="+mj-lt"/>
              </a:rPr>
              <a:t>.</a:t>
            </a:r>
          </a:p>
          <a:p>
            <a:pPr marL="0" indent="0">
              <a:buNone/>
            </a:pPr>
            <a:r>
              <a:rPr lang="fr-FR" sz="1800" dirty="0" smtClean="0">
                <a:latin typeface="+mj-lt"/>
              </a:rPr>
              <a:t> </a:t>
            </a:r>
            <a:r>
              <a:rPr lang="fr-FR" sz="1800" b="1" dirty="0">
                <a:latin typeface="+mj-lt"/>
              </a:rPr>
              <a:t>COPY </a:t>
            </a:r>
            <a:r>
              <a:rPr lang="fr-FR" sz="1800" dirty="0">
                <a:latin typeface="+mj-lt"/>
              </a:rPr>
              <a:t>: Permet de copier des fichiers depuis </a:t>
            </a:r>
            <a:r>
              <a:rPr lang="fr-FR" sz="1800" dirty="0" smtClean="0">
                <a:latin typeface="+mj-lt"/>
              </a:rPr>
              <a:t>la machine hôte </a:t>
            </a:r>
            <a:r>
              <a:rPr lang="fr-FR" sz="1800" dirty="0">
                <a:latin typeface="+mj-lt"/>
              </a:rPr>
              <a:t>vers le conteneur Docker. </a:t>
            </a:r>
          </a:p>
          <a:p>
            <a:pPr marL="0" indent="0">
              <a:buNone/>
            </a:pPr>
            <a:r>
              <a:rPr lang="fr-FR" sz="1800" b="1" dirty="0"/>
              <a:t>ADD </a:t>
            </a:r>
            <a:r>
              <a:rPr lang="fr-FR" sz="1800" dirty="0"/>
              <a:t>: Même chose que COPY mais prend en charge des liens ou des archives (si le format est reconnu, alors il sera décompressé à la volée). </a:t>
            </a:r>
          </a:p>
          <a:p>
            <a:pPr marL="0" indent="0">
              <a:buNone/>
            </a:pPr>
            <a:endParaRPr lang="fr-FR" sz="1800" dirty="0">
              <a:latin typeface="+mj-lt"/>
            </a:endParaRPr>
          </a:p>
        </p:txBody>
      </p:sp>
      <p:sp>
        <p:nvSpPr>
          <p:cNvPr id="11" name="Rectangle 10"/>
          <p:cNvSpPr/>
          <p:nvPr/>
        </p:nvSpPr>
        <p:spPr>
          <a:xfrm>
            <a:off x="107504" y="116632"/>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1934498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b="1" dirty="0">
                <a:latin typeface="+mj-lt"/>
              </a:rPr>
              <a:t>ENTRYPOINT </a:t>
            </a:r>
            <a:r>
              <a:rPr lang="fr-FR" sz="1800" dirty="0">
                <a:latin typeface="+mj-lt"/>
              </a:rPr>
              <a:t>: comme son nom l'indique, </a:t>
            </a:r>
            <a:r>
              <a:rPr lang="fr-FR" sz="1800" dirty="0" smtClean="0">
                <a:latin typeface="+mj-lt"/>
              </a:rPr>
              <a:t>c'est </a:t>
            </a:r>
            <a:r>
              <a:rPr lang="fr-FR" sz="1800" dirty="0">
                <a:latin typeface="+mj-lt"/>
              </a:rPr>
              <a:t>la commande qui sera toujours exécutée au démarrage du conteneur. </a:t>
            </a:r>
            <a:r>
              <a:rPr lang="fr-FR" sz="1800" dirty="0" smtClean="0">
                <a:latin typeface="+mj-lt"/>
              </a:rPr>
              <a:t>Elle </a:t>
            </a:r>
            <a:r>
              <a:rPr lang="fr-FR" sz="1800" dirty="0">
                <a:latin typeface="+mj-lt"/>
              </a:rPr>
              <a:t>prend la forme de tableau JSON (ex : CMD ["cmd1","cmd1"]) ou </a:t>
            </a:r>
            <a:r>
              <a:rPr lang="fr-FR" sz="1800" dirty="0" smtClean="0">
                <a:latin typeface="+mj-lt"/>
              </a:rPr>
              <a:t>du </a:t>
            </a:r>
            <a:r>
              <a:rPr lang="fr-FR" sz="1800" dirty="0">
                <a:latin typeface="+mj-lt"/>
              </a:rPr>
              <a:t>texte. </a:t>
            </a:r>
            <a:endParaRPr lang="fr-FR" sz="1800" dirty="0" smtClean="0">
              <a:latin typeface="+mj-lt"/>
            </a:endParaRPr>
          </a:p>
          <a:p>
            <a:endParaRPr lang="fr-FR" sz="1800" b="1" dirty="0">
              <a:latin typeface="+mj-lt"/>
            </a:endParaRPr>
          </a:p>
          <a:p>
            <a:pPr marL="0" indent="0">
              <a:buNone/>
            </a:pPr>
            <a:r>
              <a:rPr lang="fr-FR" sz="1800" b="1" dirty="0" smtClean="0">
                <a:latin typeface="+mj-lt"/>
              </a:rPr>
              <a:t>CMD </a:t>
            </a:r>
            <a:r>
              <a:rPr lang="fr-FR" sz="1800" dirty="0">
                <a:latin typeface="+mj-lt"/>
              </a:rPr>
              <a:t>: Spécifie les arguments qui seront envoyés à</a:t>
            </a:r>
            <a:r>
              <a:rPr lang="fr-FR" sz="1800" dirty="0" smtClean="0">
                <a:latin typeface="+mj-lt"/>
              </a:rPr>
              <a:t> l’ENTRYPOINT</a:t>
            </a:r>
            <a:r>
              <a:rPr lang="fr-FR" sz="1800" dirty="0">
                <a:latin typeface="+mj-lt"/>
              </a:rPr>
              <a:t>, (on peut aussi l'utiliser pour lancer des commandes par défaut lors du démarrage d'un conteneur). </a:t>
            </a:r>
            <a:r>
              <a:rPr lang="fr-FR" sz="1800" dirty="0" smtClean="0">
                <a:latin typeface="+mj-lt"/>
              </a:rPr>
              <a:t>Si elle </a:t>
            </a:r>
            <a:r>
              <a:rPr lang="fr-FR" sz="1800" dirty="0">
                <a:latin typeface="+mj-lt"/>
              </a:rPr>
              <a:t>est </a:t>
            </a:r>
            <a:r>
              <a:rPr lang="fr-FR" sz="1800" dirty="0" smtClean="0">
                <a:latin typeface="+mj-lt"/>
              </a:rPr>
              <a:t>utilisée </a:t>
            </a:r>
            <a:r>
              <a:rPr lang="fr-FR" sz="1800" dirty="0">
                <a:latin typeface="+mj-lt"/>
              </a:rPr>
              <a:t>pour fournir des arguments par défaut pour l'instruction ENTRYPOINT, alors les instructions CMD et ENTRYPOINT doivent être spécifiées au format de tableau JSON. </a:t>
            </a:r>
            <a:endParaRPr lang="fr-FR" sz="1800" dirty="0" smtClean="0">
              <a:latin typeface="+mj-lt"/>
            </a:endParaRPr>
          </a:p>
          <a:p>
            <a:pPr marL="0" indent="0">
              <a:buNone/>
            </a:pPr>
            <a:endParaRPr lang="fr-FR" sz="1800" b="1" dirty="0">
              <a:latin typeface="+mj-lt"/>
            </a:endParaRPr>
          </a:p>
          <a:p>
            <a:pPr marL="0" indent="0">
              <a:buNone/>
            </a:pPr>
            <a:r>
              <a:rPr lang="fr-FR" sz="1800" dirty="0" smtClean="0">
                <a:latin typeface="+mj-lt"/>
              </a:rPr>
              <a:t>Note: </a:t>
            </a:r>
            <a:r>
              <a:rPr lang="fr-FR" sz="1800" b="1" dirty="0" smtClean="0"/>
              <a:t>ENTRYPOINT </a:t>
            </a:r>
            <a:r>
              <a:rPr lang="fr-FR" sz="1800" dirty="0" smtClean="0"/>
              <a:t>et</a:t>
            </a:r>
            <a:r>
              <a:rPr lang="fr-FR" sz="1800" b="1" dirty="0" smtClean="0"/>
              <a:t> CMD </a:t>
            </a:r>
            <a:r>
              <a:rPr lang="fr-FR" sz="1800" dirty="0" smtClean="0"/>
              <a:t>sont similaires à première vue mais elles ont deux comportement différents lors de l'exécution </a:t>
            </a:r>
          </a:p>
          <a:p>
            <a:pPr marL="0" indent="0">
              <a:buNone/>
            </a:pPr>
            <a:endParaRPr lang="fr-FR" sz="1800" b="1" dirty="0">
              <a:latin typeface="+mj-lt"/>
            </a:endParaRPr>
          </a:p>
          <a:p>
            <a:pPr marL="0" indent="0">
              <a:buNone/>
            </a:pPr>
            <a:r>
              <a:rPr lang="fr-FR" sz="1800" dirty="0" smtClean="0">
                <a:latin typeface="+mj-lt"/>
              </a:rPr>
              <a:t>Les commandes en provenance de </a:t>
            </a:r>
            <a:r>
              <a:rPr lang="fr-FR" sz="1800" b="1" dirty="0" smtClean="0">
                <a:latin typeface="+mj-lt"/>
              </a:rPr>
              <a:t>CMD</a:t>
            </a:r>
            <a:r>
              <a:rPr lang="fr-FR" sz="1800" dirty="0" smtClean="0">
                <a:latin typeface="+mj-lt"/>
              </a:rPr>
              <a:t> peuvent être écrasées par des nouvelles commandes </a:t>
            </a:r>
            <a:r>
              <a:rPr lang="fr-FR" sz="1800" b="1" dirty="0" smtClean="0">
                <a:latin typeface="+mj-lt"/>
              </a:rPr>
              <a:t>CMD </a:t>
            </a:r>
            <a:r>
              <a:rPr lang="fr-FR" sz="1800" dirty="0" smtClean="0">
                <a:latin typeface="+mj-lt"/>
              </a:rPr>
              <a:t>ou des commandes lancées lors de l'exécution du conteneur </a:t>
            </a:r>
          </a:p>
          <a:p>
            <a:pPr marL="0" indent="0">
              <a:buNone/>
            </a:pPr>
            <a:r>
              <a:rPr lang="fr-FR" sz="1800" dirty="0"/>
              <a:t>Les commandes en provenance de </a:t>
            </a:r>
            <a:r>
              <a:rPr lang="fr-FR" sz="1800" b="1" dirty="0" smtClean="0"/>
              <a:t>ENTRYPOINT</a:t>
            </a:r>
            <a:r>
              <a:rPr lang="fr-FR" sz="1800" dirty="0" smtClean="0"/>
              <a:t> sont fixes et inchangeables</a:t>
            </a:r>
            <a:endParaRPr lang="fr-FR" sz="1800" dirty="0"/>
          </a:p>
          <a:p>
            <a:pPr marL="0" indent="0">
              <a:buNone/>
            </a:pPr>
            <a:r>
              <a:rPr lang="fr-FR" sz="1800" dirty="0" smtClean="0">
                <a:latin typeface="+mj-lt"/>
              </a:rPr>
              <a:t>La combinaison de </a:t>
            </a:r>
            <a:r>
              <a:rPr lang="fr-FR" sz="1800" b="1" dirty="0" smtClean="0"/>
              <a:t>ENTRYPOINT</a:t>
            </a:r>
            <a:r>
              <a:rPr lang="fr-FR" sz="1800" dirty="0" smtClean="0"/>
              <a:t> et </a:t>
            </a:r>
            <a:r>
              <a:rPr lang="fr-FR" sz="1800" b="1" dirty="0" smtClean="0"/>
              <a:t>CMD </a:t>
            </a:r>
            <a:r>
              <a:rPr lang="fr-FR" sz="1800" dirty="0" smtClean="0"/>
              <a:t>est possible en se moment CMD jouera le rôle d'ajout d'options supplémentaires à </a:t>
            </a:r>
            <a:r>
              <a:rPr lang="fr-FR" sz="1800" b="1" dirty="0"/>
              <a:t>ENTRYPOINT</a:t>
            </a:r>
            <a:endParaRPr lang="fr-FR" sz="1800" dirty="0">
              <a:latin typeface="+mj-lt"/>
            </a:endParaRPr>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412713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b="1" dirty="0" smtClean="0">
                <a:latin typeface="+mj-lt"/>
              </a:rPr>
              <a:t>Exemple: </a:t>
            </a:r>
          </a:p>
          <a:p>
            <a:pPr marL="0" indent="0">
              <a:buNone/>
            </a:pPr>
            <a:r>
              <a:rPr lang="fr-FR" sz="1800" dirty="0" smtClean="0">
                <a:latin typeface="+mj-lt"/>
              </a:rPr>
              <a:t>Soit les deux </a:t>
            </a:r>
            <a:r>
              <a:rPr lang="fr-FR" sz="1800" dirty="0" err="1" smtClean="0">
                <a:latin typeface="+mj-lt"/>
              </a:rPr>
              <a:t>Dockerfile</a:t>
            </a:r>
            <a:r>
              <a:rPr lang="fr-FR" sz="1800" dirty="0" smtClean="0">
                <a:latin typeface="+mj-lt"/>
              </a:rPr>
              <a:t> suivants: </a:t>
            </a:r>
            <a:endParaRPr lang="fr-FR" sz="1800" dirty="0">
              <a:latin typeface="+mj-lt"/>
            </a:endParaRPr>
          </a:p>
          <a:p>
            <a:pPr marL="0" indent="0">
              <a:buNone/>
            </a:pPr>
            <a:r>
              <a:rPr lang="en-US" sz="1800" dirty="0">
                <a:latin typeface="+mj-lt"/>
              </a:rPr>
              <a:t>FROM </a:t>
            </a:r>
            <a:r>
              <a:rPr lang="en-US" sz="1800" dirty="0" err="1" smtClean="0">
                <a:latin typeface="+mj-lt"/>
              </a:rPr>
              <a:t>ubuntu</a:t>
            </a:r>
            <a:endParaRPr lang="en-US" sz="1800" dirty="0">
              <a:latin typeface="+mj-lt"/>
            </a:endParaRPr>
          </a:p>
          <a:p>
            <a:pPr marL="0" indent="0">
              <a:buNone/>
            </a:pPr>
            <a:r>
              <a:rPr lang="en-US" sz="1800" dirty="0">
                <a:latin typeface="+mj-lt"/>
              </a:rPr>
              <a:t>CMD ["echo", "Hello form </a:t>
            </a:r>
            <a:r>
              <a:rPr lang="en-US" sz="1800" dirty="0" err="1" smtClean="0">
                <a:latin typeface="+mj-lt"/>
              </a:rPr>
              <a:t>cmd</a:t>
            </a:r>
            <a:r>
              <a:rPr lang="en-US" sz="1800" dirty="0" smtClean="0">
                <a:latin typeface="+mj-lt"/>
              </a:rPr>
              <a:t>"]</a:t>
            </a:r>
          </a:p>
          <a:p>
            <a:pPr marL="0" indent="0">
              <a:buNone/>
            </a:pPr>
            <a:endParaRPr lang="en-US" sz="1800" dirty="0">
              <a:latin typeface="+mj-lt"/>
            </a:endParaRPr>
          </a:p>
          <a:p>
            <a:pPr marL="0" indent="0">
              <a:buNone/>
            </a:pPr>
            <a:r>
              <a:rPr lang="en-US" sz="1800" dirty="0"/>
              <a:t>FROM </a:t>
            </a:r>
            <a:r>
              <a:rPr lang="en-US" sz="1800" dirty="0" err="1" smtClean="0"/>
              <a:t>ubuntu</a:t>
            </a:r>
            <a:endParaRPr lang="en-US" sz="1800" dirty="0"/>
          </a:p>
          <a:p>
            <a:pPr marL="0" indent="0">
              <a:buNone/>
            </a:pPr>
            <a:r>
              <a:rPr lang="en-US" sz="1800" dirty="0" smtClean="0"/>
              <a:t>ENTRYPOINT </a:t>
            </a:r>
            <a:r>
              <a:rPr lang="en-US" sz="1800" dirty="0"/>
              <a:t>["echo", "Hello form entry point"]</a:t>
            </a:r>
          </a:p>
          <a:p>
            <a:pPr marL="0" indent="0">
              <a:buNone/>
            </a:pPr>
            <a:endParaRPr lang="en-US" sz="1800" dirty="0">
              <a:latin typeface="+mj-lt"/>
            </a:endParaRPr>
          </a:p>
          <a:p>
            <a:pPr marL="0" indent="0">
              <a:buNone/>
            </a:pPr>
            <a:r>
              <a:rPr lang="en-US" sz="1800" dirty="0" smtClean="0">
                <a:latin typeface="+mj-lt"/>
              </a:rPr>
              <a:t>Si on lance </a:t>
            </a:r>
            <a:r>
              <a:rPr lang="en-US" sz="1800" dirty="0" err="1" smtClean="0">
                <a:latin typeface="+mj-lt"/>
              </a:rPr>
              <a:t>deux</a:t>
            </a:r>
            <a:r>
              <a:rPr lang="en-US" sz="1800" dirty="0" smtClean="0">
                <a:latin typeface="+mj-lt"/>
              </a:rPr>
              <a:t> images issues des </a:t>
            </a:r>
            <a:r>
              <a:rPr lang="en-US" sz="1800" dirty="0" err="1" smtClean="0">
                <a:latin typeface="+mj-lt"/>
              </a:rPr>
              <a:t>deux</a:t>
            </a:r>
            <a:r>
              <a:rPr lang="en-US" sz="1800" dirty="0" smtClean="0">
                <a:latin typeface="+mj-lt"/>
              </a:rPr>
              <a:t> </a:t>
            </a:r>
            <a:r>
              <a:rPr lang="en-US" sz="1800" b="1" dirty="0" err="1" smtClean="0">
                <a:latin typeface="+mj-lt"/>
              </a:rPr>
              <a:t>Dockerfile</a:t>
            </a:r>
            <a:r>
              <a:rPr lang="en-US" sz="1800" dirty="0" smtClean="0">
                <a:latin typeface="+mj-lt"/>
              </a:rPr>
              <a:t> </a:t>
            </a:r>
            <a:r>
              <a:rPr lang="en-US" sz="1800" dirty="0" err="1" smtClean="0">
                <a:latin typeface="+mj-lt"/>
              </a:rPr>
              <a:t>ce</a:t>
            </a:r>
            <a:r>
              <a:rPr lang="en-US" sz="1800" dirty="0" smtClean="0">
                <a:latin typeface="+mj-lt"/>
              </a:rPr>
              <a:t> </a:t>
            </a:r>
            <a:r>
              <a:rPr lang="en-US" sz="1800" dirty="0" err="1" smtClean="0">
                <a:latin typeface="+mj-lt"/>
              </a:rPr>
              <a:t>là</a:t>
            </a:r>
            <a:r>
              <a:rPr lang="en-US" sz="1800" dirty="0" smtClean="0">
                <a:latin typeface="+mj-lt"/>
              </a:rPr>
              <a:t> </a:t>
            </a:r>
            <a:r>
              <a:rPr lang="en-US" sz="1800" dirty="0" err="1" smtClean="0">
                <a:latin typeface="+mj-lt"/>
              </a:rPr>
              <a:t>va</a:t>
            </a:r>
            <a:r>
              <a:rPr lang="en-US" sz="1800" dirty="0" smtClean="0">
                <a:latin typeface="+mj-lt"/>
              </a:rPr>
              <a:t> </a:t>
            </a:r>
            <a:r>
              <a:rPr lang="en-US" sz="1800" dirty="0" err="1" smtClean="0">
                <a:latin typeface="+mj-lt"/>
              </a:rPr>
              <a:t>abouir</a:t>
            </a:r>
            <a:r>
              <a:rPr lang="en-US" sz="1800" dirty="0" smtClean="0">
                <a:latin typeface="+mj-lt"/>
              </a:rPr>
              <a:t> au </a:t>
            </a:r>
            <a:r>
              <a:rPr lang="en-US" sz="1800" dirty="0" err="1" smtClean="0">
                <a:latin typeface="+mj-lt"/>
              </a:rPr>
              <a:t>même</a:t>
            </a:r>
            <a:r>
              <a:rPr lang="en-US" sz="1800" dirty="0" smtClean="0">
                <a:latin typeface="+mj-lt"/>
              </a:rPr>
              <a:t> </a:t>
            </a:r>
            <a:r>
              <a:rPr lang="en-US" sz="1800" dirty="0" err="1" smtClean="0">
                <a:latin typeface="+mj-lt"/>
              </a:rPr>
              <a:t>resultat</a:t>
            </a:r>
            <a:endParaRPr lang="en-US" sz="1800" dirty="0" smtClean="0">
              <a:latin typeface="+mj-lt"/>
            </a:endParaRPr>
          </a:p>
          <a:p>
            <a:pPr marL="0" indent="0">
              <a:buNone/>
            </a:pPr>
            <a:r>
              <a:rPr lang="en-US" sz="1800" dirty="0" smtClean="0">
                <a:latin typeface="+mj-lt"/>
              </a:rPr>
              <a:t>Docker run –</a:t>
            </a:r>
            <a:r>
              <a:rPr lang="en-US" sz="1800" dirty="0" err="1" smtClean="0">
                <a:latin typeface="+mj-lt"/>
              </a:rPr>
              <a:t>ti</a:t>
            </a:r>
            <a:r>
              <a:rPr lang="en-US" sz="1800" dirty="0" smtClean="0">
                <a:latin typeface="+mj-lt"/>
              </a:rPr>
              <a:t>  &lt;nom de </a:t>
            </a:r>
            <a:r>
              <a:rPr lang="en-US" sz="1800" dirty="0" err="1" smtClean="0">
                <a:latin typeface="+mj-lt"/>
              </a:rPr>
              <a:t>l'image</a:t>
            </a:r>
            <a:r>
              <a:rPr lang="en-US" sz="1800" dirty="0" smtClean="0">
                <a:latin typeface="+mj-lt"/>
              </a:rPr>
              <a:t>&gt; </a:t>
            </a:r>
          </a:p>
          <a:p>
            <a:pPr marL="0" indent="0">
              <a:buNone/>
            </a:pPr>
            <a:endParaRPr lang="en-US" sz="1800" dirty="0" smtClean="0">
              <a:latin typeface="+mj-lt"/>
            </a:endParaRPr>
          </a:p>
          <a:p>
            <a:pPr marL="0" indent="0">
              <a:buNone/>
            </a:pPr>
            <a:r>
              <a:rPr lang="en-US" sz="1800" dirty="0" smtClean="0">
                <a:latin typeface="+mj-lt"/>
              </a:rPr>
              <a:t>Si on teste la CMD</a:t>
            </a:r>
          </a:p>
          <a:p>
            <a:pPr marL="0" indent="0">
              <a:buNone/>
            </a:pPr>
            <a:r>
              <a:rPr lang="en-US" sz="1800" dirty="0"/>
              <a:t>FROM </a:t>
            </a:r>
            <a:r>
              <a:rPr lang="en-US" sz="1800" dirty="0" err="1"/>
              <a:t>ubuntu</a:t>
            </a:r>
            <a:endParaRPr lang="en-US" sz="1800" dirty="0"/>
          </a:p>
          <a:p>
            <a:pPr marL="0" indent="0">
              <a:buNone/>
            </a:pPr>
            <a:r>
              <a:rPr lang="en-US" sz="1800" dirty="0"/>
              <a:t>CMD ["echo", "Hello form </a:t>
            </a:r>
            <a:r>
              <a:rPr lang="en-US" sz="1800" dirty="0" err="1"/>
              <a:t>cmd</a:t>
            </a:r>
            <a:r>
              <a:rPr lang="en-US" sz="1800" dirty="0"/>
              <a:t>"]</a:t>
            </a:r>
          </a:p>
          <a:p>
            <a:pPr marL="0" indent="0">
              <a:buNone/>
            </a:pPr>
            <a:r>
              <a:rPr lang="en-US" sz="1800" dirty="0"/>
              <a:t>CMD ["echo", "Hello form </a:t>
            </a:r>
            <a:r>
              <a:rPr lang="en-US" sz="1800" dirty="0" err="1" smtClean="0"/>
              <a:t>cmd</a:t>
            </a:r>
            <a:r>
              <a:rPr lang="en-US" sz="1800" dirty="0" smtClean="0"/>
              <a:t> 2 "]</a:t>
            </a:r>
            <a:endParaRPr lang="en-US" sz="1800" dirty="0"/>
          </a:p>
          <a:p>
            <a:pPr marL="0" indent="0">
              <a:buNone/>
            </a:pPr>
            <a:r>
              <a:rPr lang="en-US" sz="1800" dirty="0" smtClean="0">
                <a:latin typeface="+mj-lt"/>
              </a:rPr>
              <a:t>Le output sera </a:t>
            </a:r>
            <a:r>
              <a:rPr lang="en-US" sz="1800" dirty="0" err="1" smtClean="0">
                <a:latin typeface="+mj-lt"/>
              </a:rPr>
              <a:t>dans</a:t>
            </a:r>
            <a:r>
              <a:rPr lang="en-US" sz="1800" dirty="0" smtClean="0">
                <a:latin typeface="+mj-lt"/>
              </a:rPr>
              <a:t> </a:t>
            </a:r>
            <a:r>
              <a:rPr lang="en-US" sz="1800" dirty="0" err="1" smtClean="0">
                <a:latin typeface="+mj-lt"/>
              </a:rPr>
              <a:t>ce</a:t>
            </a:r>
            <a:r>
              <a:rPr lang="en-US" sz="1800" dirty="0" smtClean="0">
                <a:latin typeface="+mj-lt"/>
              </a:rPr>
              <a:t> </a:t>
            </a:r>
            <a:r>
              <a:rPr lang="en-US" sz="1800" dirty="0" err="1" smtClean="0">
                <a:latin typeface="+mj-lt"/>
              </a:rPr>
              <a:t>cas</a:t>
            </a:r>
            <a:r>
              <a:rPr lang="en-US" sz="1800" dirty="0" smtClean="0">
                <a:latin typeface="+mj-lt"/>
              </a:rPr>
              <a:t> </a:t>
            </a:r>
            <a:r>
              <a:rPr lang="en-US" sz="1800" b="1" dirty="0"/>
              <a:t>Hello form </a:t>
            </a:r>
            <a:r>
              <a:rPr lang="en-US" sz="1800" b="1" dirty="0" err="1"/>
              <a:t>cmd</a:t>
            </a:r>
            <a:r>
              <a:rPr lang="en-US" sz="1800" b="1" dirty="0"/>
              <a:t> 2 </a:t>
            </a:r>
            <a:endParaRPr lang="en-US" sz="1800" b="1" dirty="0">
              <a:latin typeface="+mj-lt"/>
            </a:endParaRPr>
          </a:p>
          <a:p>
            <a:pPr marL="0" indent="0">
              <a:buNone/>
            </a:pPr>
            <a:endParaRPr lang="fr-FR" sz="1800" dirty="0" smtClean="0">
              <a:latin typeface="+mj-lt"/>
            </a:endParaRPr>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2660152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b="1" dirty="0" smtClean="0">
                <a:latin typeface="+mj-lt"/>
              </a:rPr>
              <a:t>Exemple: </a:t>
            </a:r>
          </a:p>
          <a:p>
            <a:pPr marL="0" indent="0">
              <a:buNone/>
            </a:pPr>
            <a:r>
              <a:rPr lang="en-US" sz="1800" dirty="0" smtClean="0">
                <a:latin typeface="+mj-lt"/>
              </a:rPr>
              <a:t>Si on teste avec </a:t>
            </a:r>
          </a:p>
          <a:p>
            <a:pPr marL="0" indent="0">
              <a:buNone/>
            </a:pPr>
            <a:r>
              <a:rPr lang="fr-FR" sz="1800" b="1" dirty="0" smtClean="0">
                <a:latin typeface="+mj-lt"/>
              </a:rPr>
              <a:t>Docker </a:t>
            </a:r>
            <a:r>
              <a:rPr lang="fr-FR" sz="1800" b="1" dirty="0" err="1" smtClean="0">
                <a:latin typeface="+mj-lt"/>
              </a:rPr>
              <a:t>run</a:t>
            </a:r>
            <a:r>
              <a:rPr lang="fr-FR" sz="1800" b="1" dirty="0" smtClean="0">
                <a:latin typeface="+mj-lt"/>
              </a:rPr>
              <a:t> </a:t>
            </a:r>
            <a:r>
              <a:rPr lang="fr-FR" sz="1800" dirty="0" smtClean="0">
                <a:latin typeface="+mj-lt"/>
              </a:rPr>
              <a:t>-</a:t>
            </a:r>
            <a:r>
              <a:rPr lang="fr-FR" sz="1800" dirty="0" err="1" smtClean="0">
                <a:latin typeface="+mj-lt"/>
              </a:rPr>
              <a:t>it</a:t>
            </a:r>
            <a:r>
              <a:rPr lang="fr-FR" sz="1800" dirty="0">
                <a:latin typeface="+mj-lt"/>
              </a:rPr>
              <a:t> </a:t>
            </a:r>
            <a:r>
              <a:rPr lang="fr-FR" sz="1800" dirty="0" smtClean="0">
                <a:latin typeface="+mj-lt"/>
              </a:rPr>
              <a:t> &lt;image docker avec cmd&gt; </a:t>
            </a:r>
            <a:r>
              <a:rPr lang="fr-FR" sz="1800" dirty="0" err="1" smtClean="0">
                <a:latin typeface="+mj-lt"/>
              </a:rPr>
              <a:t>echo</a:t>
            </a:r>
            <a:r>
              <a:rPr lang="fr-FR" sz="1800" dirty="0" smtClean="0">
                <a:latin typeface="+mj-lt"/>
              </a:rPr>
              <a:t> "Un nouveau message"</a:t>
            </a:r>
          </a:p>
          <a:p>
            <a:pPr marL="0" indent="0">
              <a:buNone/>
            </a:pPr>
            <a:r>
              <a:rPr lang="fr-FR" sz="1800" dirty="0" smtClean="0">
                <a:latin typeface="+mj-lt"/>
              </a:rPr>
              <a:t>Ce là va afficher </a:t>
            </a:r>
            <a:r>
              <a:rPr lang="fr-FR" sz="1800" b="1" dirty="0"/>
              <a:t>Un nouveau </a:t>
            </a:r>
            <a:r>
              <a:rPr lang="fr-FR" sz="1800" b="1" dirty="0" smtClean="0"/>
              <a:t>message</a:t>
            </a:r>
          </a:p>
          <a:p>
            <a:pPr marL="0" indent="0">
              <a:buNone/>
            </a:pPr>
            <a:endParaRPr lang="fr-FR" sz="1800" b="1" dirty="0" smtClean="0">
              <a:latin typeface="+mj-lt"/>
            </a:endParaRPr>
          </a:p>
          <a:p>
            <a:pPr marL="0" indent="0">
              <a:buNone/>
            </a:pPr>
            <a:r>
              <a:rPr lang="fr-FR" sz="1800" dirty="0" smtClean="0">
                <a:latin typeface="+mj-lt"/>
              </a:rPr>
              <a:t>Par contre si on exécute l'image avec entry point</a:t>
            </a:r>
            <a:endParaRPr lang="fr-FR" sz="1800" dirty="0">
              <a:latin typeface="+mj-lt"/>
            </a:endParaRPr>
          </a:p>
          <a:p>
            <a:pPr marL="0" indent="0">
              <a:buNone/>
            </a:pPr>
            <a:r>
              <a:rPr lang="fr-FR" sz="1800" b="1" dirty="0"/>
              <a:t>Docker </a:t>
            </a:r>
            <a:r>
              <a:rPr lang="fr-FR" sz="1800" b="1" dirty="0" err="1"/>
              <a:t>run</a:t>
            </a:r>
            <a:r>
              <a:rPr lang="fr-FR" sz="1800" b="1" dirty="0"/>
              <a:t> </a:t>
            </a:r>
            <a:r>
              <a:rPr lang="fr-FR" sz="1800" dirty="0"/>
              <a:t>-</a:t>
            </a:r>
            <a:r>
              <a:rPr lang="fr-FR" sz="1800" dirty="0" err="1"/>
              <a:t>it</a:t>
            </a:r>
            <a:r>
              <a:rPr lang="fr-FR" sz="1800" dirty="0"/>
              <a:t>  &lt;image docker avec </a:t>
            </a:r>
            <a:r>
              <a:rPr lang="fr-FR" sz="1800" dirty="0" smtClean="0"/>
              <a:t>entry point&gt; </a:t>
            </a:r>
            <a:r>
              <a:rPr lang="fr-FR" sz="1800" dirty="0" err="1"/>
              <a:t>echo</a:t>
            </a:r>
            <a:r>
              <a:rPr lang="fr-FR" sz="1800" dirty="0"/>
              <a:t> "Un nouveau message</a:t>
            </a:r>
            <a:r>
              <a:rPr lang="fr-FR" sz="1800" dirty="0" smtClean="0"/>
              <a:t>"</a:t>
            </a:r>
          </a:p>
          <a:p>
            <a:pPr marL="0" indent="0">
              <a:buNone/>
            </a:pPr>
            <a:r>
              <a:rPr lang="fr-FR" sz="1800" dirty="0"/>
              <a:t>Ce là va </a:t>
            </a:r>
            <a:r>
              <a:rPr lang="fr-FR" sz="1800" dirty="0" smtClean="0"/>
              <a:t>afficher </a:t>
            </a:r>
            <a:r>
              <a:rPr lang="fr-FR" sz="1800" b="1" dirty="0" smtClean="0"/>
              <a:t>Hello World </a:t>
            </a:r>
            <a:r>
              <a:rPr lang="fr-FR" sz="1800" b="1" u="sng" dirty="0" err="1" smtClean="0"/>
              <a:t>echo</a:t>
            </a:r>
            <a:r>
              <a:rPr lang="fr-FR" sz="1800" b="1" dirty="0" smtClean="0"/>
              <a:t> </a:t>
            </a:r>
            <a:r>
              <a:rPr lang="fr-FR" sz="1800" b="1" dirty="0"/>
              <a:t>Un nouveau message</a:t>
            </a:r>
          </a:p>
          <a:p>
            <a:pPr marL="0" indent="0">
              <a:buNone/>
            </a:pPr>
            <a:endParaRPr lang="fr-FR" sz="1800" dirty="0"/>
          </a:p>
          <a:p>
            <a:pPr marL="0" indent="0">
              <a:buNone/>
            </a:pPr>
            <a:r>
              <a:rPr lang="fr-FR" sz="1800" dirty="0" smtClean="0">
                <a:latin typeface="+mj-lt"/>
              </a:rPr>
              <a:t>Il faut remarquer que </a:t>
            </a:r>
            <a:r>
              <a:rPr lang="fr-FR" sz="1800" dirty="0" err="1" smtClean="0">
                <a:latin typeface="+mj-lt"/>
              </a:rPr>
              <a:t>echo</a:t>
            </a:r>
            <a:r>
              <a:rPr lang="fr-FR" sz="1800" dirty="0" smtClean="0">
                <a:latin typeface="+mj-lt"/>
              </a:rPr>
              <a:t> est affichée en termes de message dans le message de sortie</a:t>
            </a:r>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4125828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dirty="0" smtClean="0">
                <a:latin typeface="+mj-lt"/>
              </a:rPr>
              <a:t>Une troisième alternative peut remplacer </a:t>
            </a:r>
            <a:r>
              <a:rPr lang="fr-FR" sz="1800" b="1" dirty="0" smtClean="0">
                <a:latin typeface="+mj-lt"/>
              </a:rPr>
              <a:t>CMD</a:t>
            </a:r>
            <a:r>
              <a:rPr lang="fr-FR" sz="1800" dirty="0" smtClean="0">
                <a:latin typeface="+mj-lt"/>
              </a:rPr>
              <a:t> et </a:t>
            </a:r>
            <a:r>
              <a:rPr lang="fr-FR" sz="1800" b="1" dirty="0" smtClean="0">
                <a:latin typeface="+mj-lt"/>
              </a:rPr>
              <a:t>ENTRYPOINT</a:t>
            </a:r>
            <a:r>
              <a:rPr lang="fr-FR" sz="1800" dirty="0" smtClean="0">
                <a:latin typeface="+mj-lt"/>
              </a:rPr>
              <a:t>, c'est COPY qui permet injecter un script pour qu'il soit </a:t>
            </a:r>
            <a:r>
              <a:rPr lang="fr-FR" sz="1800" dirty="0" err="1" smtClean="0">
                <a:latin typeface="+mj-lt"/>
              </a:rPr>
              <a:t>executé</a:t>
            </a:r>
            <a:r>
              <a:rPr lang="fr-FR" sz="1800" dirty="0" smtClean="0">
                <a:latin typeface="+mj-lt"/>
              </a:rPr>
              <a:t> au moment du lancement du conteneur</a:t>
            </a:r>
            <a:endParaRPr lang="en-US" sz="1800" b="1" dirty="0" smtClean="0">
              <a:latin typeface="+mj-lt"/>
            </a:endParaRPr>
          </a:p>
          <a:p>
            <a:pPr marL="0" indent="0">
              <a:buNone/>
            </a:pPr>
            <a:r>
              <a:rPr lang="en-US" sz="1800" b="1" dirty="0" err="1" smtClean="0">
                <a:latin typeface="+mj-lt"/>
              </a:rPr>
              <a:t>Exemple</a:t>
            </a:r>
            <a:r>
              <a:rPr lang="en-US" sz="1800" b="1" dirty="0" smtClean="0">
                <a:latin typeface="+mj-lt"/>
              </a:rPr>
              <a:t>: </a:t>
            </a:r>
          </a:p>
          <a:p>
            <a:pPr marL="0" indent="0">
              <a:buNone/>
            </a:pPr>
            <a:endParaRPr lang="fr-FR" sz="1800" b="1" dirty="0" smtClean="0">
              <a:latin typeface="+mj-lt"/>
            </a:endParaRPr>
          </a:p>
          <a:p>
            <a:pPr marL="0" indent="0">
              <a:buNone/>
            </a:pPr>
            <a:r>
              <a:rPr lang="fr-FR" sz="1800" dirty="0">
                <a:latin typeface="+mj-lt"/>
              </a:rPr>
              <a:t>FROM </a:t>
            </a:r>
            <a:r>
              <a:rPr lang="fr-FR" sz="1800" dirty="0" err="1">
                <a:latin typeface="+mj-lt"/>
              </a:rPr>
              <a:t>mysql</a:t>
            </a:r>
            <a:endParaRPr lang="fr-FR" sz="1800" dirty="0">
              <a:latin typeface="+mj-lt"/>
            </a:endParaRPr>
          </a:p>
          <a:p>
            <a:pPr marL="0" indent="0">
              <a:buNone/>
            </a:pPr>
            <a:endParaRPr lang="fr-FR" sz="1800" dirty="0">
              <a:latin typeface="+mj-lt"/>
            </a:endParaRPr>
          </a:p>
          <a:p>
            <a:pPr marL="0" indent="0">
              <a:buNone/>
            </a:pPr>
            <a:r>
              <a:rPr lang="fr-FR" sz="1800" dirty="0">
                <a:latin typeface="+mj-lt"/>
              </a:rPr>
              <a:t># Set the </a:t>
            </a:r>
            <a:r>
              <a:rPr lang="fr-FR" sz="1800" dirty="0" err="1">
                <a:latin typeface="+mj-lt"/>
              </a:rPr>
              <a:t>environment</a:t>
            </a:r>
            <a:r>
              <a:rPr lang="fr-FR" sz="1800" dirty="0">
                <a:latin typeface="+mj-lt"/>
              </a:rPr>
              <a:t> variables</a:t>
            </a:r>
          </a:p>
          <a:p>
            <a:pPr marL="0" indent="0">
              <a:buNone/>
            </a:pPr>
            <a:r>
              <a:rPr lang="fr-FR" sz="1800" dirty="0">
                <a:latin typeface="+mj-lt"/>
              </a:rPr>
              <a:t>ENV MYSQL_ROOT_PASSWORD=test123++</a:t>
            </a:r>
          </a:p>
          <a:p>
            <a:pPr marL="0" indent="0">
              <a:buNone/>
            </a:pPr>
            <a:r>
              <a:rPr lang="fr-FR" sz="1800" dirty="0">
                <a:latin typeface="+mj-lt"/>
              </a:rPr>
              <a:t>ENV MYSQL_DATABASE=</a:t>
            </a:r>
            <a:r>
              <a:rPr lang="fr-FR" sz="1800" dirty="0" err="1">
                <a:latin typeface="+mj-lt"/>
              </a:rPr>
              <a:t>businessdb</a:t>
            </a:r>
            <a:endParaRPr lang="fr-FR" sz="1800" dirty="0">
              <a:latin typeface="+mj-lt"/>
            </a:endParaRPr>
          </a:p>
          <a:p>
            <a:pPr marL="0" indent="0">
              <a:buNone/>
            </a:pPr>
            <a:r>
              <a:rPr lang="fr-FR" sz="1800" dirty="0">
                <a:latin typeface="+mj-lt"/>
              </a:rPr>
              <a:t>ENV MYSQL_USER=test</a:t>
            </a:r>
          </a:p>
          <a:p>
            <a:pPr marL="0" indent="0">
              <a:buNone/>
            </a:pPr>
            <a:r>
              <a:rPr lang="fr-FR" sz="1800" dirty="0">
                <a:latin typeface="+mj-lt"/>
              </a:rPr>
              <a:t>ENV MYSQL_PASSWORD=test123++</a:t>
            </a:r>
          </a:p>
          <a:p>
            <a:pPr marL="0" indent="0">
              <a:buNone/>
            </a:pPr>
            <a:r>
              <a:rPr lang="fr-FR" sz="1800" b="1" dirty="0" smtClean="0">
                <a:latin typeface="+mj-lt"/>
              </a:rPr>
              <a:t>COPY </a:t>
            </a:r>
            <a:r>
              <a:rPr lang="fr-FR" sz="1800" b="1" dirty="0" err="1">
                <a:latin typeface="+mj-lt"/>
              </a:rPr>
              <a:t>script.sql</a:t>
            </a:r>
            <a:r>
              <a:rPr lang="fr-FR" sz="1800" b="1" dirty="0">
                <a:latin typeface="+mj-lt"/>
              </a:rPr>
              <a:t> /docker-</a:t>
            </a:r>
            <a:r>
              <a:rPr lang="fr-FR" sz="1800" b="1" dirty="0" err="1">
                <a:latin typeface="+mj-lt"/>
              </a:rPr>
              <a:t>entrypoint</a:t>
            </a:r>
            <a:r>
              <a:rPr lang="fr-FR" sz="1800" b="1" dirty="0">
                <a:latin typeface="+mj-lt"/>
              </a:rPr>
              <a:t>-</a:t>
            </a:r>
            <a:r>
              <a:rPr lang="fr-FR" sz="1800" b="1" dirty="0" err="1">
                <a:latin typeface="+mj-lt"/>
              </a:rPr>
              <a:t>initdb.d</a:t>
            </a:r>
            <a:r>
              <a:rPr lang="fr-FR" sz="1800" b="1" dirty="0">
                <a:latin typeface="+mj-lt"/>
              </a:rPr>
              <a:t>/</a:t>
            </a:r>
            <a:endParaRPr lang="fr-FR" sz="1800" b="1"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3737711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014036"/>
          </a:xfrm>
        </p:spPr>
        <p:txBody>
          <a:bodyPr>
            <a:noAutofit/>
          </a:bodyPr>
          <a:lstStyle/>
          <a:p>
            <a:pPr marL="0" indent="0">
              <a:buNone/>
            </a:pPr>
            <a:r>
              <a:rPr lang="fr-FR" sz="1800" b="1" dirty="0" smtClean="0">
                <a:latin typeface="+mj-lt"/>
              </a:rPr>
              <a:t>WORKDIR </a:t>
            </a:r>
            <a:r>
              <a:rPr lang="fr-FR" sz="1800" dirty="0">
                <a:latin typeface="+mj-lt"/>
              </a:rPr>
              <a:t>: Définit le répertoire </a:t>
            </a:r>
            <a:r>
              <a:rPr lang="fr-FR" sz="1800" dirty="0" smtClean="0">
                <a:latin typeface="+mj-lt"/>
              </a:rPr>
              <a:t>du </a:t>
            </a:r>
            <a:r>
              <a:rPr lang="fr-FR" sz="1800" dirty="0">
                <a:latin typeface="+mj-lt"/>
              </a:rPr>
              <a:t>travail qui sera </a:t>
            </a:r>
            <a:r>
              <a:rPr lang="fr-FR" sz="1800" dirty="0" smtClean="0">
                <a:latin typeface="+mj-lt"/>
              </a:rPr>
              <a:t>utilisé en mode sh ou bash</a:t>
            </a:r>
            <a:endParaRPr lang="fr-FR" sz="1800" dirty="0">
              <a:latin typeface="+mj-lt"/>
            </a:endParaRPr>
          </a:p>
          <a:p>
            <a:endParaRPr lang="fr-FR" sz="1800" dirty="0" smtClean="0">
              <a:latin typeface="+mj-lt"/>
            </a:endParaRPr>
          </a:p>
          <a:p>
            <a:pPr marL="0" indent="0">
              <a:buNone/>
            </a:pPr>
            <a:r>
              <a:rPr lang="en-US" sz="2000" b="1" dirty="0"/>
              <a:t>EXPOSE </a:t>
            </a:r>
            <a:r>
              <a:rPr lang="en-US" sz="2000" dirty="0"/>
              <a:t>: Expose un port. </a:t>
            </a:r>
          </a:p>
          <a:p>
            <a:pPr marL="0" indent="0">
              <a:buNone/>
            </a:pPr>
            <a:endParaRPr lang="fr-FR" sz="1800" dirty="0" smtClean="0">
              <a:latin typeface="+mj-lt"/>
            </a:endParaRPr>
          </a:p>
          <a:p>
            <a:pPr marL="0" indent="0">
              <a:buNone/>
            </a:pPr>
            <a:r>
              <a:rPr lang="fr-FR" sz="1800" b="1" dirty="0"/>
              <a:t>VOLUMES </a:t>
            </a:r>
            <a:r>
              <a:rPr lang="fr-FR" sz="1800" dirty="0"/>
              <a:t>: Crée </a:t>
            </a:r>
            <a:r>
              <a:rPr lang="fr-FR" sz="1800" dirty="0" smtClean="0"/>
              <a:t>un ou des points </a:t>
            </a:r>
            <a:r>
              <a:rPr lang="fr-FR" sz="1800" dirty="0"/>
              <a:t>de montage qui </a:t>
            </a:r>
            <a:r>
              <a:rPr lang="fr-FR" sz="1800" dirty="0" smtClean="0"/>
              <a:t>permettront </a:t>
            </a:r>
            <a:r>
              <a:rPr lang="fr-FR" sz="1800" dirty="0"/>
              <a:t>de persister les données </a:t>
            </a:r>
            <a:endParaRPr lang="fr-FR" sz="1800" dirty="0" smtClean="0"/>
          </a:p>
          <a:p>
            <a:pPr marL="0" indent="0">
              <a:buNone/>
            </a:pPr>
            <a:endParaRPr lang="fr-FR" sz="1800" dirty="0"/>
          </a:p>
          <a:p>
            <a:pPr marL="0" indent="0">
              <a:buNone/>
            </a:pPr>
            <a:r>
              <a:rPr lang="fr-FR" sz="1800" b="1" dirty="0"/>
              <a:t>USER </a:t>
            </a:r>
            <a:r>
              <a:rPr lang="fr-FR" sz="1800" dirty="0"/>
              <a:t>: Désigne quel est l'utilisateur qui lancera les prochaines instructions RUN, CMD ou ENTRYPOINT </a:t>
            </a:r>
          </a:p>
          <a:p>
            <a:pPr marL="0" indent="0">
              <a:buNone/>
            </a:pPr>
            <a:endParaRPr lang="fr-FR" sz="1800" dirty="0"/>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1127594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544616"/>
          </a:xfrm>
        </p:spPr>
        <p:txBody>
          <a:bodyPr>
            <a:noAutofit/>
          </a:bodyPr>
          <a:lstStyle/>
          <a:p>
            <a:pPr marL="0" indent="0">
              <a:buNone/>
            </a:pPr>
            <a:r>
              <a:rPr lang="fr-FR" sz="1800" dirty="0" smtClean="0">
                <a:latin typeface="+mj-lt"/>
              </a:rPr>
              <a:t>C'est le processus inverse, c'est la création d'une image personnalisée à partir d'un conteneur modifié</a:t>
            </a:r>
          </a:p>
          <a:p>
            <a:pPr marL="0" indent="0">
              <a:buNone/>
            </a:pPr>
            <a:endParaRPr lang="fr-FR" sz="1800" dirty="0">
              <a:latin typeface="+mj-lt"/>
            </a:endParaRPr>
          </a:p>
          <a:p>
            <a:pPr marL="0" indent="0">
              <a:buNone/>
            </a:pPr>
            <a:r>
              <a:rPr lang="fr-FR" sz="1800" dirty="0" smtClean="0">
                <a:latin typeface="+mj-lt"/>
              </a:rPr>
              <a:t>Il ne prend pas en charge les volumes</a:t>
            </a:r>
          </a:p>
          <a:p>
            <a:pPr marL="0" indent="0">
              <a:buNone/>
            </a:pPr>
            <a:endParaRPr lang="fr-FR" sz="1800" dirty="0">
              <a:latin typeface="+mj-lt"/>
            </a:endParaRPr>
          </a:p>
          <a:p>
            <a:pPr marL="0" indent="0">
              <a:buNone/>
            </a:pPr>
            <a:r>
              <a:rPr lang="fr-FR" sz="1800" dirty="0" smtClean="0">
                <a:latin typeface="+mj-lt"/>
              </a:rPr>
              <a:t>Il arrête l'exécution du conteneur lors de la génération de l'image</a:t>
            </a:r>
          </a:p>
          <a:p>
            <a:pPr marL="0" indent="0">
              <a:buNone/>
            </a:pPr>
            <a:endParaRPr lang="fr-FR" sz="1800" dirty="0">
              <a:latin typeface="+mj-lt"/>
            </a:endParaRPr>
          </a:p>
          <a:p>
            <a:pPr marL="0" indent="0">
              <a:buNone/>
            </a:pPr>
            <a:r>
              <a:rPr lang="fr-FR" sz="1800" dirty="0" smtClean="0">
                <a:latin typeface="+mj-lt"/>
              </a:rPr>
              <a:t>La commande </a:t>
            </a:r>
            <a:r>
              <a:rPr lang="fr-FR" sz="1800" b="1" dirty="0" err="1" smtClean="0">
                <a:latin typeface="+mj-lt"/>
              </a:rPr>
              <a:t>nginx</a:t>
            </a:r>
            <a:r>
              <a:rPr lang="fr-FR" sz="1800" b="1" dirty="0" smtClean="0">
                <a:latin typeface="+mj-lt"/>
              </a:rPr>
              <a:t> </a:t>
            </a:r>
            <a:r>
              <a:rPr lang="fr-FR" sz="1800" b="1" dirty="0" err="1" smtClean="0">
                <a:latin typeface="+mj-lt"/>
              </a:rPr>
              <a:t>cp</a:t>
            </a:r>
            <a:r>
              <a:rPr lang="fr-FR" sz="1800" b="1" dirty="0" smtClean="0">
                <a:latin typeface="+mj-lt"/>
              </a:rPr>
              <a:t> </a:t>
            </a:r>
            <a:r>
              <a:rPr lang="fr-FR" sz="1800" dirty="0" smtClean="0">
                <a:latin typeface="+mj-lt"/>
              </a:rPr>
              <a:t>est utilisée pour modifier le contenu de la page par défaut de </a:t>
            </a:r>
            <a:r>
              <a:rPr lang="fr-FR" sz="1800" dirty="0" err="1" smtClean="0">
                <a:latin typeface="+mj-lt"/>
              </a:rPr>
              <a:t>nginx</a:t>
            </a:r>
            <a:endParaRPr lang="fr-FR" sz="1800" dirty="0" smtClean="0">
              <a:latin typeface="+mj-lt"/>
            </a:endParaRPr>
          </a:p>
          <a:p>
            <a:pPr marL="0" indent="0">
              <a:buNone/>
            </a:pPr>
            <a:r>
              <a:rPr lang="fr-FR" sz="1800" b="1" dirty="0" smtClean="0">
                <a:latin typeface="+mj-lt"/>
              </a:rPr>
              <a:t>docker </a:t>
            </a:r>
            <a:r>
              <a:rPr lang="fr-FR" sz="1800" b="1" dirty="0" err="1" smtClean="0">
                <a:latin typeface="+mj-lt"/>
              </a:rPr>
              <a:t>cp</a:t>
            </a:r>
            <a:r>
              <a:rPr lang="fr-FR" sz="1800" b="1" dirty="0" smtClean="0">
                <a:latin typeface="+mj-lt"/>
              </a:rPr>
              <a:t> </a:t>
            </a:r>
            <a:r>
              <a:rPr lang="fr-FR" sz="1800" dirty="0" smtClean="0">
                <a:latin typeface="+mj-lt"/>
              </a:rPr>
              <a:t>index.html &lt;nom conteneur&gt;:/</a:t>
            </a:r>
            <a:r>
              <a:rPr lang="fr-FR" sz="1800" dirty="0" err="1" smtClean="0">
                <a:latin typeface="+mj-lt"/>
              </a:rPr>
              <a:t>usr</a:t>
            </a:r>
            <a:r>
              <a:rPr lang="fr-FR" sz="1800" dirty="0" smtClean="0">
                <a:latin typeface="+mj-lt"/>
              </a:rPr>
              <a:t>/</a:t>
            </a:r>
            <a:r>
              <a:rPr lang="fr-FR" sz="1800" dirty="0" err="1" smtClean="0">
                <a:latin typeface="+mj-lt"/>
              </a:rPr>
              <a:t>share</a:t>
            </a:r>
            <a:r>
              <a:rPr lang="fr-FR" sz="1800" dirty="0" smtClean="0">
                <a:latin typeface="+mj-lt"/>
              </a:rPr>
              <a:t>/</a:t>
            </a:r>
            <a:r>
              <a:rPr lang="fr-FR" sz="1800" dirty="0" err="1" smtClean="0">
                <a:latin typeface="+mj-lt"/>
              </a:rPr>
              <a:t>nginx</a:t>
            </a:r>
            <a:r>
              <a:rPr lang="fr-FR" sz="1800" dirty="0" smtClean="0">
                <a:latin typeface="+mj-lt"/>
              </a:rPr>
              <a:t>/html/</a:t>
            </a:r>
          </a:p>
          <a:p>
            <a:pPr marL="0" indent="0">
              <a:buNone/>
            </a:pPr>
            <a:endParaRPr lang="fr-FR" sz="1800" dirty="0">
              <a:latin typeface="+mj-lt"/>
            </a:endParaRPr>
          </a:p>
          <a:p>
            <a:pPr marL="0" indent="0">
              <a:buNone/>
            </a:pPr>
            <a:endParaRPr lang="fr-FR" sz="1800" dirty="0" smtClean="0">
              <a:latin typeface="+mj-lt"/>
            </a:endParaRPr>
          </a:p>
          <a:p>
            <a:pPr marL="0" indent="0">
              <a:buNone/>
            </a:pPr>
            <a:endParaRPr lang="fr-FR" sz="1800" dirty="0" smtClean="0">
              <a:latin typeface="+mj-lt"/>
            </a:endParaRPr>
          </a:p>
          <a:p>
            <a:pPr marL="0" indent="0">
              <a:buNone/>
            </a:pPr>
            <a:r>
              <a:rPr lang="fr-FR" sz="1800" dirty="0" smtClean="0">
                <a:latin typeface="+mj-lt"/>
              </a:rPr>
              <a:t>Si le conteneur est redémarré il conservera les mêmes caractéristiques  </a:t>
            </a:r>
          </a:p>
          <a:p>
            <a:pPr marL="0" indent="0">
              <a:buNone/>
            </a:pPr>
            <a:endParaRPr lang="fr-FR" sz="1800" dirty="0" smtClean="0">
              <a:latin typeface="+mj-lt"/>
            </a:endParaRPr>
          </a:p>
          <a:p>
            <a:pPr marL="0" indent="0">
              <a:buNone/>
            </a:pPr>
            <a:r>
              <a:rPr lang="fr-FR" sz="1800" dirty="0" smtClean="0">
                <a:latin typeface="+mj-lt"/>
              </a:rPr>
              <a:t>Pour persister le changement sous forme d'image docker il faut utiliser la commande</a:t>
            </a:r>
          </a:p>
          <a:p>
            <a:pPr marL="0" indent="0">
              <a:buNone/>
            </a:pPr>
            <a:r>
              <a:rPr lang="fr-FR" sz="1800" b="1" dirty="0">
                <a:latin typeface="+mj-lt"/>
              </a:rPr>
              <a:t>d</a:t>
            </a:r>
            <a:r>
              <a:rPr lang="fr-FR" sz="1800" b="1" dirty="0" smtClean="0">
                <a:latin typeface="+mj-lt"/>
              </a:rPr>
              <a:t>ocker commit  </a:t>
            </a:r>
            <a:r>
              <a:rPr lang="fr-FR" sz="1800" dirty="0" smtClean="0">
                <a:latin typeface="+mj-lt"/>
              </a:rPr>
              <a:t>&lt;nom du conteneur&gt; -m "Message "</a:t>
            </a:r>
            <a:endParaRPr lang="fr-FR" sz="1800" dirty="0">
              <a:latin typeface="+mj-lt"/>
            </a:endParaRPr>
          </a:p>
          <a:p>
            <a:pPr marL="0" indent="0">
              <a:buNone/>
            </a:pPr>
            <a:endParaRPr lang="fr-FR" sz="1800" dirty="0" smtClean="0">
              <a:latin typeface="+mj-lt"/>
            </a:endParaRPr>
          </a:p>
          <a:p>
            <a:pPr marL="0" indent="0">
              <a:buNone/>
            </a:pPr>
            <a:endParaRPr lang="fr-FR" sz="1800" dirty="0">
              <a:latin typeface="+mj-lt"/>
            </a:endParaRPr>
          </a:p>
          <a:p>
            <a:pPr marL="0" indent="0">
              <a:buNone/>
            </a:pPr>
            <a:endParaRPr lang="fr-FR" sz="1800" dirty="0" smtClean="0">
              <a:latin typeface="+mj-lt"/>
            </a:endParaRPr>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pic>
        <p:nvPicPr>
          <p:cNvPr id="2" name="Image 1"/>
          <p:cNvPicPr>
            <a:picLocks noChangeAspect="1"/>
          </p:cNvPicPr>
          <p:nvPr/>
        </p:nvPicPr>
        <p:blipFill>
          <a:blip r:embed="rId2"/>
          <a:stretch>
            <a:fillRect/>
          </a:stretch>
        </p:blipFill>
        <p:spPr>
          <a:xfrm>
            <a:off x="467544" y="4149080"/>
            <a:ext cx="6935505" cy="576064"/>
          </a:xfrm>
          <a:prstGeom prst="rect">
            <a:avLst/>
          </a:prstGeom>
        </p:spPr>
      </p:pic>
    </p:spTree>
    <p:extLst>
      <p:ext uri="{BB962C8B-B14F-4D97-AF65-F5344CB8AC3E}">
        <p14:creationId xmlns:p14="http://schemas.microsoft.com/office/powerpoint/2010/main" val="2366955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764704"/>
            <a:ext cx="8136904" cy="5544616"/>
          </a:xfrm>
        </p:spPr>
        <p:txBody>
          <a:bodyPr>
            <a:noAutofit/>
          </a:bodyPr>
          <a:lstStyle/>
          <a:p>
            <a:pPr marL="0" indent="0">
              <a:buNone/>
            </a:pPr>
            <a:r>
              <a:rPr lang="fr-FR" sz="1800" dirty="0" smtClean="0">
                <a:latin typeface="+mj-lt"/>
              </a:rPr>
              <a:t>Une fois l'image est crée elle serra sans nom</a:t>
            </a:r>
          </a:p>
          <a:p>
            <a:pPr marL="0" indent="0">
              <a:buNone/>
            </a:pPr>
            <a:endParaRPr lang="fr-FR" sz="1800" dirty="0">
              <a:latin typeface="+mj-lt"/>
            </a:endParaRPr>
          </a:p>
          <a:p>
            <a:pPr marL="0" indent="0">
              <a:buNone/>
            </a:pPr>
            <a:endParaRPr lang="fr-FR" sz="1800" dirty="0" smtClean="0">
              <a:latin typeface="+mj-lt"/>
            </a:endParaRPr>
          </a:p>
          <a:p>
            <a:pPr marL="0" indent="0">
              <a:buNone/>
            </a:pPr>
            <a:endParaRPr lang="fr-FR" sz="1800" dirty="0">
              <a:latin typeface="+mj-lt"/>
            </a:endParaRPr>
          </a:p>
          <a:p>
            <a:pPr marL="0" indent="0">
              <a:buNone/>
            </a:pPr>
            <a:r>
              <a:rPr lang="fr-FR" sz="1800" dirty="0" smtClean="0">
                <a:latin typeface="+mj-lt"/>
              </a:rPr>
              <a:t>Il faut donc la tagger </a:t>
            </a:r>
          </a:p>
          <a:p>
            <a:pPr marL="0" indent="0">
              <a:buNone/>
            </a:pPr>
            <a:r>
              <a:rPr lang="fr-FR" sz="1800" b="1" dirty="0" smtClean="0">
                <a:latin typeface="+mj-lt"/>
              </a:rPr>
              <a:t>docker tag  </a:t>
            </a:r>
            <a:r>
              <a:rPr lang="fr-FR" sz="1800" dirty="0" smtClean="0">
                <a:latin typeface="+mj-lt"/>
              </a:rPr>
              <a:t>&lt;identifiant d'image&gt; </a:t>
            </a:r>
            <a:r>
              <a:rPr lang="fr-FR" sz="1800" dirty="0"/>
              <a:t>&lt;nom d'image non existant déjà&gt; </a:t>
            </a:r>
            <a:endParaRPr lang="fr-FR" sz="1800" dirty="0" smtClean="0">
              <a:latin typeface="+mj-lt"/>
            </a:endParaRPr>
          </a:p>
          <a:p>
            <a:pPr marL="0" indent="0">
              <a:buNone/>
            </a:pPr>
            <a:endParaRPr lang="fr-FR" sz="1800" dirty="0" smtClean="0">
              <a:latin typeface="+mj-lt"/>
            </a:endParaRPr>
          </a:p>
          <a:p>
            <a:pPr marL="0" indent="0">
              <a:buNone/>
            </a:pPr>
            <a:r>
              <a:rPr lang="fr-FR" sz="1800" dirty="0" smtClean="0">
                <a:latin typeface="+mj-lt"/>
              </a:rPr>
              <a:t>Il est également possible de créer directement une image à partir d'un conteneur de cette manière </a:t>
            </a:r>
          </a:p>
          <a:p>
            <a:pPr marL="0" indent="0">
              <a:buNone/>
            </a:pPr>
            <a:r>
              <a:rPr lang="fr-FR" sz="1800" b="1" dirty="0">
                <a:latin typeface="+mj-lt"/>
              </a:rPr>
              <a:t>docker commit </a:t>
            </a:r>
            <a:r>
              <a:rPr lang="fr-FR" sz="1800" b="1" dirty="0" smtClean="0">
                <a:latin typeface="+mj-lt"/>
              </a:rPr>
              <a:t> </a:t>
            </a:r>
            <a:r>
              <a:rPr lang="fr-FR" sz="1800" dirty="0" smtClean="0">
                <a:latin typeface="+mj-lt"/>
              </a:rPr>
              <a:t>&lt;nom du conteneur&gt; &lt;nom de l'image&gt;</a:t>
            </a:r>
          </a:p>
          <a:p>
            <a:pPr marL="0" indent="0">
              <a:buNone/>
            </a:pPr>
            <a:endParaRPr lang="fr-FR" sz="1800" dirty="0">
              <a:latin typeface="+mj-lt"/>
            </a:endParaRPr>
          </a:p>
          <a:p>
            <a:pPr marL="0" indent="0">
              <a:buNone/>
            </a:pPr>
            <a:r>
              <a:rPr lang="fr-FR" sz="1800" dirty="0" smtClean="0">
                <a:latin typeface="+mj-lt"/>
              </a:rPr>
              <a:t>Pour ajouter un commentaire pour expliquer les modifications</a:t>
            </a:r>
            <a:endParaRPr lang="fr-FR" sz="1800" dirty="0">
              <a:latin typeface="+mj-lt"/>
            </a:endParaRPr>
          </a:p>
          <a:p>
            <a:pPr marL="0" indent="0">
              <a:buNone/>
            </a:pPr>
            <a:r>
              <a:rPr lang="fr-FR" sz="1800" b="1" dirty="0"/>
              <a:t>docker </a:t>
            </a:r>
            <a:r>
              <a:rPr lang="fr-FR" sz="1800" b="1" dirty="0" smtClean="0"/>
              <a:t>commit </a:t>
            </a:r>
            <a:r>
              <a:rPr lang="fr-FR" sz="1800" dirty="0" smtClean="0"/>
              <a:t>–m "message"  </a:t>
            </a:r>
            <a:r>
              <a:rPr lang="fr-FR" sz="1800" dirty="0"/>
              <a:t>&lt;nom du conteneur&gt; &lt;nom de l'image&gt;</a:t>
            </a:r>
          </a:p>
          <a:p>
            <a:pPr marL="0" indent="0">
              <a:buNone/>
            </a:pPr>
            <a:endParaRPr lang="fr-FR" sz="1800" dirty="0" smtClean="0"/>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pic>
        <p:nvPicPr>
          <p:cNvPr id="4" name="Image 3"/>
          <p:cNvPicPr>
            <a:picLocks noChangeAspect="1"/>
          </p:cNvPicPr>
          <p:nvPr/>
        </p:nvPicPr>
        <p:blipFill>
          <a:blip r:embed="rId2"/>
          <a:stretch>
            <a:fillRect/>
          </a:stretch>
        </p:blipFill>
        <p:spPr>
          <a:xfrm>
            <a:off x="467544" y="1196752"/>
            <a:ext cx="6483683" cy="679485"/>
          </a:xfrm>
          <a:prstGeom prst="rect">
            <a:avLst/>
          </a:prstGeom>
        </p:spPr>
      </p:pic>
    </p:spTree>
    <p:extLst>
      <p:ext uri="{BB962C8B-B14F-4D97-AF65-F5344CB8AC3E}">
        <p14:creationId xmlns:p14="http://schemas.microsoft.com/office/powerpoint/2010/main" val="147941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7900753" cy="461665"/>
          </a:xfrm>
          <a:prstGeom prst="rect">
            <a:avLst/>
          </a:prstGeom>
        </p:spPr>
        <p:txBody>
          <a:bodyPr wrap="none">
            <a:spAutoFit/>
          </a:bodyPr>
          <a:lstStyle/>
          <a:p>
            <a:r>
              <a:rPr lang="fr-FR" sz="2400" b="1" i="1" dirty="0" smtClean="0"/>
              <a:t>Présentation du Docker </a:t>
            </a:r>
            <a:r>
              <a:rPr lang="fr-FR" sz="2000" b="1" i="1" dirty="0" smtClean="0"/>
              <a:t>(Virtualisation </a:t>
            </a:r>
            <a:r>
              <a:rPr lang="fr-FR" sz="2000" b="1" i="1" dirty="0"/>
              <a:t>Docker vs </a:t>
            </a:r>
            <a:r>
              <a:rPr lang="fr-FR" sz="2000" b="1" i="1" dirty="0" smtClean="0"/>
              <a:t>Virtualisation VM)</a:t>
            </a:r>
            <a:r>
              <a:rPr lang="fr-FR" sz="2400" b="1" i="1" dirty="0" smtClean="0"/>
              <a:t> </a:t>
            </a:r>
            <a:endParaRPr lang="en-US" sz="2400" b="1" dirty="0"/>
          </a:p>
        </p:txBody>
      </p:sp>
      <p:pic>
        <p:nvPicPr>
          <p:cNvPr id="3" name="Image 2"/>
          <p:cNvPicPr>
            <a:picLocks noChangeAspect="1"/>
          </p:cNvPicPr>
          <p:nvPr/>
        </p:nvPicPr>
        <p:blipFill>
          <a:blip r:embed="rId2"/>
          <a:stretch>
            <a:fillRect/>
          </a:stretch>
        </p:blipFill>
        <p:spPr>
          <a:xfrm>
            <a:off x="1043608" y="1916832"/>
            <a:ext cx="2448272" cy="3047130"/>
          </a:xfrm>
          <a:prstGeom prst="rect">
            <a:avLst/>
          </a:prstGeom>
        </p:spPr>
      </p:pic>
      <p:pic>
        <p:nvPicPr>
          <p:cNvPr id="5" name="Image 4"/>
          <p:cNvPicPr>
            <a:picLocks noChangeAspect="1"/>
          </p:cNvPicPr>
          <p:nvPr/>
        </p:nvPicPr>
        <p:blipFill>
          <a:blip r:embed="rId3"/>
          <a:stretch>
            <a:fillRect/>
          </a:stretch>
        </p:blipFill>
        <p:spPr>
          <a:xfrm>
            <a:off x="4638970" y="1916832"/>
            <a:ext cx="3101382" cy="3047130"/>
          </a:xfrm>
          <a:prstGeom prst="rect">
            <a:avLst/>
          </a:prstGeom>
        </p:spPr>
      </p:pic>
    </p:spTree>
    <p:extLst>
      <p:ext uri="{BB962C8B-B14F-4D97-AF65-F5344CB8AC3E}">
        <p14:creationId xmlns:p14="http://schemas.microsoft.com/office/powerpoint/2010/main" val="4037007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544616"/>
          </a:xfrm>
        </p:spPr>
        <p:txBody>
          <a:bodyPr>
            <a:noAutofit/>
          </a:bodyPr>
          <a:lstStyle/>
          <a:p>
            <a:pPr marL="0" indent="0">
              <a:buNone/>
            </a:pPr>
            <a:r>
              <a:rPr lang="fr-FR" sz="1800" dirty="0"/>
              <a:t>Pour modifier un paramètre</a:t>
            </a:r>
          </a:p>
          <a:p>
            <a:pPr marL="0" indent="0">
              <a:buNone/>
            </a:pPr>
            <a:r>
              <a:rPr lang="fr-FR" sz="1600" b="1" dirty="0"/>
              <a:t>docker commit </a:t>
            </a:r>
            <a:r>
              <a:rPr lang="fr-FR" sz="1600" dirty="0"/>
              <a:t> --change "Paramètre clé/valeur" &lt;nom du conteneur&gt; &lt;nom de l'image</a:t>
            </a:r>
            <a:r>
              <a:rPr lang="fr-FR" sz="1600" dirty="0" smtClean="0"/>
              <a:t>&gt;</a:t>
            </a:r>
          </a:p>
          <a:p>
            <a:pPr marL="0" indent="0">
              <a:buNone/>
            </a:pPr>
            <a:endParaRPr lang="fr-FR" sz="1600" dirty="0"/>
          </a:p>
          <a:p>
            <a:pPr marL="0" indent="0">
              <a:buNone/>
            </a:pPr>
            <a:r>
              <a:rPr lang="fr-FR" sz="1600" dirty="0" smtClean="0"/>
              <a:t>Exemple </a:t>
            </a:r>
          </a:p>
          <a:p>
            <a:pPr marL="0" indent="0">
              <a:buNone/>
            </a:pPr>
            <a:r>
              <a:rPr lang="fr-FR" sz="1600" dirty="0" smtClean="0"/>
              <a:t>Commencer par créer deux fichiers: </a:t>
            </a:r>
          </a:p>
          <a:p>
            <a:pPr marL="0" indent="0">
              <a:buNone/>
            </a:pPr>
            <a:r>
              <a:rPr lang="fr-FR" sz="1600" b="1" dirty="0" smtClean="0"/>
              <a:t>index.html  de test:</a:t>
            </a:r>
          </a:p>
          <a:p>
            <a:pPr marL="0" indent="0">
              <a:buNone/>
            </a:pPr>
            <a:r>
              <a:rPr lang="en-US" sz="1600" dirty="0"/>
              <a:t>&lt;html&gt;&lt;body&gt;</a:t>
            </a:r>
          </a:p>
          <a:p>
            <a:pPr marL="0" indent="0">
              <a:buNone/>
            </a:pPr>
            <a:r>
              <a:rPr lang="en-US" sz="1600" dirty="0"/>
              <a:t>                &lt;h1&gt;Page de test&lt;/h1</a:t>
            </a:r>
            <a:r>
              <a:rPr lang="en-US" sz="1600" dirty="0" smtClean="0"/>
              <a:t>&gt;</a:t>
            </a:r>
            <a:endParaRPr lang="en-US" sz="1600" dirty="0"/>
          </a:p>
          <a:p>
            <a:pPr marL="0" indent="0">
              <a:buNone/>
            </a:pPr>
            <a:r>
              <a:rPr lang="en-US" sz="1600" dirty="0"/>
              <a:t>&lt;/body&gt;&lt;/html&gt;</a:t>
            </a:r>
          </a:p>
          <a:p>
            <a:pPr marL="0" indent="0">
              <a:buNone/>
            </a:pPr>
            <a:r>
              <a:rPr lang="fr-FR" sz="1600" b="1" dirty="0" err="1" smtClean="0"/>
              <a:t>nginx.conf</a:t>
            </a:r>
            <a:r>
              <a:rPr lang="fr-FR" sz="1600" dirty="0" smtClean="0"/>
              <a:t> pour changer le port par défaut</a:t>
            </a:r>
          </a:p>
          <a:p>
            <a:pPr marL="0" indent="0">
              <a:buNone/>
            </a:pPr>
            <a:r>
              <a:rPr lang="fr-FR" sz="1600" dirty="0" smtClean="0"/>
              <a:t>Voir la partie des notes</a:t>
            </a:r>
          </a:p>
          <a:p>
            <a:pPr marL="0" indent="0">
              <a:buNone/>
            </a:pPr>
            <a:endParaRPr lang="fr-FR" sz="1600" dirty="0"/>
          </a:p>
          <a:p>
            <a:pPr marL="0" indent="0">
              <a:buNone/>
            </a:pPr>
            <a:r>
              <a:rPr lang="fr-FR" sz="1600" b="1" dirty="0" smtClean="0"/>
              <a:t>Lancer un conteneur vierge </a:t>
            </a:r>
          </a:p>
          <a:p>
            <a:pPr marL="0" indent="0">
              <a:buNone/>
            </a:pPr>
            <a:r>
              <a:rPr lang="en-US" sz="1600" b="1" dirty="0" err="1"/>
              <a:t>docker</a:t>
            </a:r>
            <a:r>
              <a:rPr lang="en-US" sz="1600" b="1" dirty="0"/>
              <a:t> run </a:t>
            </a:r>
            <a:r>
              <a:rPr lang="en-US" sz="1600" dirty="0"/>
              <a:t>-d --name </a:t>
            </a:r>
            <a:r>
              <a:rPr lang="en-US" sz="1600" dirty="0" smtClean="0"/>
              <a:t>&lt;nom du conteneur&gt; </a:t>
            </a:r>
            <a:r>
              <a:rPr lang="en-US" sz="1600" dirty="0"/>
              <a:t>-p 80:80 </a:t>
            </a:r>
            <a:r>
              <a:rPr lang="en-US" sz="1600" dirty="0" err="1" smtClean="0"/>
              <a:t>nginx</a:t>
            </a:r>
            <a:endParaRPr lang="en-US" sz="1600" dirty="0" smtClean="0"/>
          </a:p>
          <a:p>
            <a:pPr marL="0" indent="0">
              <a:buNone/>
            </a:pPr>
            <a:r>
              <a:rPr lang="en-US" sz="1600" b="1" dirty="0" smtClean="0"/>
              <a:t>Changer le </a:t>
            </a:r>
            <a:r>
              <a:rPr lang="en-US" sz="1600" b="1" dirty="0" err="1" smtClean="0"/>
              <a:t>contenu</a:t>
            </a:r>
            <a:r>
              <a:rPr lang="en-US" sz="1600" b="1" dirty="0" smtClean="0"/>
              <a:t> web</a:t>
            </a:r>
            <a:endParaRPr lang="fr-FR" sz="1600" b="1" dirty="0"/>
          </a:p>
          <a:p>
            <a:pPr marL="0" indent="0">
              <a:buNone/>
            </a:pPr>
            <a:r>
              <a:rPr lang="fr-FR" sz="1600" b="1" dirty="0"/>
              <a:t>docker </a:t>
            </a:r>
            <a:r>
              <a:rPr lang="fr-FR" sz="1600" b="1" dirty="0" err="1"/>
              <a:t>cp</a:t>
            </a:r>
            <a:r>
              <a:rPr lang="fr-FR" sz="1600" b="1" dirty="0"/>
              <a:t> </a:t>
            </a:r>
            <a:r>
              <a:rPr lang="fr-FR" sz="1600" dirty="0"/>
              <a:t>index.html </a:t>
            </a:r>
            <a:r>
              <a:rPr lang="en-US" sz="1600" dirty="0"/>
              <a:t>&lt;nom du conteneur&gt; </a:t>
            </a:r>
            <a:r>
              <a:rPr lang="fr-FR" sz="1600" dirty="0" smtClean="0"/>
              <a:t>:/</a:t>
            </a:r>
            <a:r>
              <a:rPr lang="fr-FR" sz="1600" dirty="0" err="1"/>
              <a:t>usr</a:t>
            </a:r>
            <a:r>
              <a:rPr lang="fr-FR" sz="1600" dirty="0"/>
              <a:t>/</a:t>
            </a:r>
            <a:r>
              <a:rPr lang="fr-FR" sz="1600" dirty="0" err="1"/>
              <a:t>share</a:t>
            </a:r>
            <a:r>
              <a:rPr lang="fr-FR" sz="1600" dirty="0"/>
              <a:t>/</a:t>
            </a:r>
            <a:r>
              <a:rPr lang="fr-FR" sz="1600" dirty="0" err="1"/>
              <a:t>nginx</a:t>
            </a:r>
            <a:r>
              <a:rPr lang="fr-FR" sz="1600" dirty="0"/>
              <a:t>/html/index.html</a:t>
            </a:r>
          </a:p>
          <a:p>
            <a:pPr marL="0" indent="0">
              <a:buNone/>
            </a:pPr>
            <a:r>
              <a:rPr lang="en-US" sz="1600" b="1" dirty="0"/>
              <a:t>Changer </a:t>
            </a:r>
            <a:r>
              <a:rPr lang="en-US" sz="1600" b="1" dirty="0" smtClean="0"/>
              <a:t>la configuration</a:t>
            </a:r>
            <a:endParaRPr lang="fr-FR" sz="1600" b="1" dirty="0"/>
          </a:p>
          <a:p>
            <a:pPr marL="0" indent="0">
              <a:buNone/>
            </a:pPr>
            <a:r>
              <a:rPr lang="fr-FR" sz="1600" dirty="0"/>
              <a:t>docker </a:t>
            </a:r>
            <a:r>
              <a:rPr lang="fr-FR" sz="1600" dirty="0" err="1"/>
              <a:t>cp</a:t>
            </a:r>
            <a:r>
              <a:rPr lang="fr-FR" sz="1600" dirty="0"/>
              <a:t> </a:t>
            </a:r>
            <a:r>
              <a:rPr lang="fr-FR" sz="1600" dirty="0" err="1"/>
              <a:t>nginx.conf</a:t>
            </a:r>
            <a:r>
              <a:rPr lang="fr-FR" sz="1600" dirty="0"/>
              <a:t> </a:t>
            </a:r>
            <a:r>
              <a:rPr lang="en-US" sz="1600" dirty="0"/>
              <a:t>&lt;nom du conteneur&gt; </a:t>
            </a:r>
            <a:r>
              <a:rPr lang="fr-FR" sz="1600" dirty="0" smtClean="0"/>
              <a:t>:/</a:t>
            </a:r>
            <a:r>
              <a:rPr lang="fr-FR" sz="1600" dirty="0" err="1"/>
              <a:t>etc</a:t>
            </a:r>
            <a:r>
              <a:rPr lang="fr-FR" sz="1600" dirty="0"/>
              <a:t>/</a:t>
            </a:r>
            <a:r>
              <a:rPr lang="fr-FR" sz="1600" dirty="0" err="1"/>
              <a:t>nginx</a:t>
            </a:r>
            <a:r>
              <a:rPr lang="fr-FR" sz="1600" dirty="0"/>
              <a:t>/</a:t>
            </a:r>
            <a:r>
              <a:rPr lang="fr-FR" sz="1600" dirty="0" err="1"/>
              <a:t>nginx.conf</a:t>
            </a:r>
            <a:endParaRPr lang="fr-FR" sz="1600" dirty="0" smtClean="0"/>
          </a:p>
          <a:p>
            <a:pPr marL="0" indent="0">
              <a:buNone/>
            </a:pPr>
            <a:endParaRPr lang="fr-FR" sz="1800" dirty="0">
              <a:latin typeface="+mj-lt"/>
            </a:endParaRPr>
          </a:p>
          <a:p>
            <a:pPr marL="0" indent="0">
              <a:buNone/>
            </a:pPr>
            <a:endParaRPr lang="fr-FR" sz="1800" dirty="0" smtClean="0">
              <a:latin typeface="+mj-lt"/>
            </a:endParaRPr>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spTree>
    <p:extLst>
      <p:ext uri="{BB962C8B-B14F-4D97-AF65-F5344CB8AC3E}">
        <p14:creationId xmlns:p14="http://schemas.microsoft.com/office/powerpoint/2010/main" val="3998169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544616"/>
          </a:xfrm>
        </p:spPr>
        <p:txBody>
          <a:bodyPr>
            <a:noAutofit/>
          </a:bodyPr>
          <a:lstStyle/>
          <a:p>
            <a:pPr marL="0" indent="0">
              <a:buNone/>
            </a:pPr>
            <a:r>
              <a:rPr lang="en-US" sz="1600" b="1" dirty="0" smtClean="0"/>
              <a:t>Confirmer le </a:t>
            </a:r>
            <a:r>
              <a:rPr lang="en-US" sz="1600" b="1" dirty="0" err="1" smtClean="0"/>
              <a:t>changement</a:t>
            </a:r>
            <a:r>
              <a:rPr lang="en-US" sz="1600" b="1" dirty="0" smtClean="0"/>
              <a:t> de la configuration</a:t>
            </a:r>
            <a:endParaRPr lang="fr-FR" sz="1600" b="1" dirty="0"/>
          </a:p>
          <a:p>
            <a:pPr marL="0" indent="0">
              <a:buNone/>
            </a:pPr>
            <a:r>
              <a:rPr lang="fr-FR" sz="1600" b="1" dirty="0"/>
              <a:t>docker commit </a:t>
            </a:r>
            <a:r>
              <a:rPr lang="fr-FR" sz="1600" dirty="0"/>
              <a:t>--change "EXPOSE 8000"  </a:t>
            </a:r>
            <a:r>
              <a:rPr lang="fr-FR" sz="1600" dirty="0" smtClean="0"/>
              <a:t>&lt;nom du conteneur&gt;</a:t>
            </a:r>
            <a:endParaRPr lang="fr-FR" sz="1600" dirty="0"/>
          </a:p>
          <a:p>
            <a:pPr marL="0" indent="0">
              <a:buNone/>
            </a:pPr>
            <a:r>
              <a:rPr lang="fr-FR" sz="1600" b="1" dirty="0" smtClean="0"/>
              <a:t>Tagger la nouvelle image</a:t>
            </a:r>
          </a:p>
          <a:p>
            <a:pPr marL="0" indent="0">
              <a:buNone/>
            </a:pPr>
            <a:r>
              <a:rPr lang="fr-FR" sz="1600" b="1" dirty="0"/>
              <a:t>docker </a:t>
            </a:r>
            <a:r>
              <a:rPr lang="fr-FR" sz="1600" b="1" dirty="0" smtClean="0"/>
              <a:t>tag </a:t>
            </a:r>
            <a:r>
              <a:rPr lang="fr-FR" sz="1600" dirty="0" smtClean="0"/>
              <a:t>&lt;identifiant d'image&gt; &lt;nom d'image non existant déjà&gt;</a:t>
            </a:r>
          </a:p>
          <a:p>
            <a:pPr marL="0" indent="0">
              <a:buNone/>
            </a:pPr>
            <a:r>
              <a:rPr lang="fr-FR" sz="1600" b="1" dirty="0" smtClean="0"/>
              <a:t>Créer un nouveau conteneur </a:t>
            </a:r>
          </a:p>
          <a:p>
            <a:pPr marL="0" indent="0">
              <a:buNone/>
            </a:pPr>
            <a:r>
              <a:rPr lang="en-US" sz="1600" b="1" dirty="0" err="1"/>
              <a:t>docker</a:t>
            </a:r>
            <a:r>
              <a:rPr lang="en-US" sz="1600" b="1" dirty="0"/>
              <a:t> run </a:t>
            </a:r>
            <a:r>
              <a:rPr lang="en-US" sz="1600" dirty="0"/>
              <a:t>-d --name </a:t>
            </a:r>
            <a:r>
              <a:rPr lang="en-US" sz="1600" dirty="0" smtClean="0"/>
              <a:t>&lt;nom du nouveau conteneur&gt; </a:t>
            </a:r>
            <a:r>
              <a:rPr lang="en-US" sz="1600" dirty="0"/>
              <a:t>-p 8000:8000 </a:t>
            </a:r>
            <a:r>
              <a:rPr lang="fr-FR" sz="1600" dirty="0" smtClean="0"/>
              <a:t>&lt;nom de l'image&gt;</a:t>
            </a:r>
          </a:p>
          <a:p>
            <a:pPr marL="0" indent="0">
              <a:buNone/>
            </a:pPr>
            <a:endParaRPr lang="fr-FR" sz="1600" dirty="0" smtClean="0"/>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spTree>
    <p:extLst>
      <p:ext uri="{BB962C8B-B14F-4D97-AF65-F5344CB8AC3E}">
        <p14:creationId xmlns:p14="http://schemas.microsoft.com/office/powerpoint/2010/main" val="830549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2973506" cy="461665"/>
          </a:xfrm>
          <a:prstGeom prst="rect">
            <a:avLst/>
          </a:prstGeom>
        </p:spPr>
        <p:txBody>
          <a:bodyPr wrap="none">
            <a:spAutoFit/>
          </a:bodyPr>
          <a:lstStyle/>
          <a:p>
            <a:r>
              <a:rPr lang="fr-FR" sz="2400" b="1" i="1" dirty="0" smtClean="0"/>
              <a:t>La gestion des images</a:t>
            </a:r>
            <a:endParaRPr lang="en-US" sz="2400" b="1" dirty="0"/>
          </a:p>
        </p:txBody>
      </p:sp>
      <p:pic>
        <p:nvPicPr>
          <p:cNvPr id="4" name="Picture 3"/>
          <p:cNvPicPr>
            <a:picLocks noChangeAspect="1"/>
          </p:cNvPicPr>
          <p:nvPr/>
        </p:nvPicPr>
        <p:blipFill>
          <a:blip r:embed="rId3"/>
          <a:stretch>
            <a:fillRect/>
          </a:stretch>
        </p:blipFill>
        <p:spPr>
          <a:xfrm>
            <a:off x="1763688" y="1916832"/>
            <a:ext cx="5362426" cy="3917499"/>
          </a:xfrm>
          <a:prstGeom prst="rect">
            <a:avLst/>
          </a:prstGeom>
        </p:spPr>
      </p:pic>
      <p:sp>
        <p:nvSpPr>
          <p:cNvPr id="5" name="Rectangle 4"/>
          <p:cNvSpPr/>
          <p:nvPr/>
        </p:nvSpPr>
        <p:spPr>
          <a:xfrm>
            <a:off x="176907" y="836712"/>
            <a:ext cx="8266878" cy="646331"/>
          </a:xfrm>
          <a:prstGeom prst="rect">
            <a:avLst/>
          </a:prstGeom>
        </p:spPr>
        <p:txBody>
          <a:bodyPr wrap="none">
            <a:spAutoFit/>
          </a:bodyPr>
          <a:lstStyle/>
          <a:p>
            <a:r>
              <a:rPr lang="fr-FR" dirty="0" smtClean="0"/>
              <a:t>Le </a:t>
            </a:r>
            <a:r>
              <a:rPr lang="fr-FR" b="1" dirty="0" smtClean="0"/>
              <a:t>Registry</a:t>
            </a:r>
            <a:r>
              <a:rPr lang="fr-FR" dirty="0"/>
              <a:t>, </a:t>
            </a:r>
            <a:r>
              <a:rPr lang="fr-FR" dirty="0" smtClean="0"/>
              <a:t>c'est 'implémentation </a:t>
            </a:r>
            <a:r>
              <a:rPr lang="fr-FR" dirty="0"/>
              <a:t>open source permettant de stocker et de distribuer </a:t>
            </a:r>
            <a:endParaRPr lang="fr-FR" dirty="0" smtClean="0"/>
          </a:p>
          <a:p>
            <a:r>
              <a:rPr lang="fr-FR" dirty="0" smtClean="0"/>
              <a:t>des </a:t>
            </a:r>
            <a:r>
              <a:rPr lang="fr-FR" dirty="0"/>
              <a:t>images </a:t>
            </a:r>
            <a:r>
              <a:rPr lang="fr-FR" dirty="0" smtClean="0"/>
              <a:t>de conteneurs. Le docker hub est le principal entrepôt des images docker</a:t>
            </a:r>
            <a:endParaRPr lang="en-US" dirty="0"/>
          </a:p>
        </p:txBody>
      </p:sp>
    </p:spTree>
    <p:extLst>
      <p:ext uri="{BB962C8B-B14F-4D97-AF65-F5344CB8AC3E}">
        <p14:creationId xmlns:p14="http://schemas.microsoft.com/office/powerpoint/2010/main" val="1485088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670381" cy="461665"/>
          </a:xfrm>
          <a:prstGeom prst="rect">
            <a:avLst/>
          </a:prstGeom>
        </p:spPr>
        <p:txBody>
          <a:bodyPr wrap="none">
            <a:spAutoFit/>
          </a:bodyPr>
          <a:lstStyle/>
          <a:p>
            <a:r>
              <a:rPr lang="fr-FR" sz="2400" b="1" i="1" dirty="0" smtClean="0"/>
              <a:t>La gestion des images (Docker hub)</a:t>
            </a:r>
            <a:endParaRPr lang="en-US" sz="2400" b="1" dirty="0"/>
          </a:p>
        </p:txBody>
      </p:sp>
      <p:sp>
        <p:nvSpPr>
          <p:cNvPr id="5" name="Rectangle 4"/>
          <p:cNvSpPr/>
          <p:nvPr/>
        </p:nvSpPr>
        <p:spPr>
          <a:xfrm>
            <a:off x="176906" y="836712"/>
            <a:ext cx="8427541" cy="4524315"/>
          </a:xfrm>
          <a:prstGeom prst="rect">
            <a:avLst/>
          </a:prstGeom>
        </p:spPr>
        <p:txBody>
          <a:bodyPr wrap="square">
            <a:spAutoFit/>
          </a:bodyPr>
          <a:lstStyle/>
          <a:p>
            <a:r>
              <a:rPr lang="fr-FR" dirty="0" smtClean="0"/>
              <a:t>Pour stocker les images dans le hub il faut avoir un compte </a:t>
            </a:r>
          </a:p>
          <a:p>
            <a:endParaRPr lang="fr-FR" dirty="0"/>
          </a:p>
          <a:p>
            <a:r>
              <a:rPr lang="fr-FR" dirty="0" smtClean="0"/>
              <a:t>L'authentification se fait vers docker hub à l'aide de la commande</a:t>
            </a:r>
          </a:p>
          <a:p>
            <a:r>
              <a:rPr lang="fr-FR" dirty="0" smtClean="0"/>
              <a:t> </a:t>
            </a:r>
            <a:r>
              <a:rPr lang="fr-FR" b="1" dirty="0" smtClean="0"/>
              <a:t>docker</a:t>
            </a:r>
            <a:r>
              <a:rPr lang="fr-FR" dirty="0" smtClean="0"/>
              <a:t> </a:t>
            </a:r>
            <a:r>
              <a:rPr lang="fr-FR" b="1" dirty="0" smtClean="0"/>
              <a:t>login –u &lt;nom utilisateur&gt; –p &lt;mot de passe&gt;</a:t>
            </a:r>
          </a:p>
          <a:p>
            <a:endParaRPr lang="fr-FR" b="1" dirty="0"/>
          </a:p>
          <a:p>
            <a:r>
              <a:rPr lang="fr-FR" dirty="0"/>
              <a:t> L'authentification se fait </a:t>
            </a:r>
            <a:r>
              <a:rPr lang="fr-FR" dirty="0" smtClean="0"/>
              <a:t>vers les autres </a:t>
            </a:r>
            <a:r>
              <a:rPr lang="fr-FR" dirty="0" err="1" smtClean="0"/>
              <a:t>registry</a:t>
            </a:r>
            <a:r>
              <a:rPr lang="fr-FR" dirty="0" smtClean="0"/>
              <a:t> à </a:t>
            </a:r>
            <a:r>
              <a:rPr lang="fr-FR" dirty="0"/>
              <a:t>l'aide de la commande</a:t>
            </a:r>
          </a:p>
          <a:p>
            <a:r>
              <a:rPr lang="fr-FR" dirty="0"/>
              <a:t> </a:t>
            </a:r>
            <a:r>
              <a:rPr lang="fr-FR" b="1" dirty="0"/>
              <a:t>docker</a:t>
            </a:r>
            <a:r>
              <a:rPr lang="fr-FR" dirty="0"/>
              <a:t> </a:t>
            </a:r>
            <a:r>
              <a:rPr lang="fr-FR" b="1" dirty="0"/>
              <a:t>login –u </a:t>
            </a:r>
            <a:r>
              <a:rPr lang="fr-FR" b="1" dirty="0" smtClean="0"/>
              <a:t>&lt;nom utilisateur&gt;  –</a:t>
            </a:r>
            <a:r>
              <a:rPr lang="fr-FR" b="1" dirty="0"/>
              <a:t>p &lt;mot de passe</a:t>
            </a:r>
            <a:r>
              <a:rPr lang="fr-FR" b="1" dirty="0" smtClean="0"/>
              <a:t>&gt;  &lt;nom du </a:t>
            </a:r>
            <a:r>
              <a:rPr lang="fr-FR" b="1" dirty="0" err="1" smtClean="0"/>
              <a:t>registry</a:t>
            </a:r>
            <a:r>
              <a:rPr lang="fr-FR" b="1" dirty="0" smtClean="0"/>
              <a:t>&gt;</a:t>
            </a:r>
            <a:endParaRPr lang="fr-FR" b="1" dirty="0"/>
          </a:p>
          <a:p>
            <a:endParaRPr lang="en-US" dirty="0" smtClean="0"/>
          </a:p>
          <a:p>
            <a:endParaRPr lang="en-US" dirty="0"/>
          </a:p>
          <a:p>
            <a:r>
              <a:rPr lang="en-US" dirty="0" smtClean="0"/>
              <a:t>Il </a:t>
            </a:r>
            <a:r>
              <a:rPr lang="en-US" dirty="0" err="1" smtClean="0"/>
              <a:t>faut</a:t>
            </a:r>
            <a:r>
              <a:rPr lang="en-US" dirty="0" smtClean="0"/>
              <a:t> </a:t>
            </a:r>
            <a:r>
              <a:rPr lang="en-US" dirty="0" err="1" smtClean="0"/>
              <a:t>ensuite</a:t>
            </a:r>
            <a:r>
              <a:rPr lang="en-US" dirty="0" smtClean="0"/>
              <a:t> </a:t>
            </a:r>
            <a:r>
              <a:rPr lang="en-US" dirty="0" err="1" smtClean="0"/>
              <a:t>tager</a:t>
            </a:r>
            <a:r>
              <a:rPr lang="en-US" dirty="0" smtClean="0"/>
              <a:t> </a:t>
            </a:r>
            <a:r>
              <a:rPr lang="en-US" dirty="0" err="1" smtClean="0"/>
              <a:t>l'image</a:t>
            </a:r>
            <a:r>
              <a:rPr lang="en-US" dirty="0" smtClean="0"/>
              <a:t> </a:t>
            </a:r>
          </a:p>
          <a:p>
            <a:endParaRPr lang="en-US" dirty="0"/>
          </a:p>
          <a:p>
            <a:r>
              <a:rPr lang="en-US" b="1" dirty="0" err="1" smtClean="0"/>
              <a:t>docker</a:t>
            </a:r>
            <a:r>
              <a:rPr lang="en-US" b="1" dirty="0" smtClean="0"/>
              <a:t>  --tag  &lt;nom local </a:t>
            </a:r>
            <a:r>
              <a:rPr lang="en-US" b="1" dirty="0" err="1" smtClean="0"/>
              <a:t>d'image</a:t>
            </a:r>
            <a:r>
              <a:rPr lang="en-US" b="1" dirty="0" smtClean="0"/>
              <a:t>&gt;  &lt;nom du </a:t>
            </a:r>
            <a:r>
              <a:rPr lang="en-US" b="1" dirty="0" err="1" smtClean="0"/>
              <a:t>compte</a:t>
            </a:r>
            <a:r>
              <a:rPr lang="en-US" b="1" dirty="0"/>
              <a:t>&gt;/ &lt;nom local </a:t>
            </a:r>
            <a:r>
              <a:rPr lang="en-US" b="1" dirty="0" err="1"/>
              <a:t>d'image</a:t>
            </a:r>
            <a:r>
              <a:rPr lang="en-US" b="1" dirty="0" smtClean="0"/>
              <a:t>&gt;</a:t>
            </a:r>
          </a:p>
          <a:p>
            <a:endParaRPr lang="en-US" dirty="0"/>
          </a:p>
          <a:p>
            <a:r>
              <a:rPr lang="en-US" dirty="0" err="1" smtClean="0"/>
              <a:t>Enfin</a:t>
            </a:r>
            <a:endParaRPr lang="en-US" dirty="0"/>
          </a:p>
          <a:p>
            <a:endParaRPr lang="en-US" dirty="0" smtClean="0"/>
          </a:p>
          <a:p>
            <a:r>
              <a:rPr lang="en-US" b="1" dirty="0" err="1" smtClean="0"/>
              <a:t>docker</a:t>
            </a:r>
            <a:r>
              <a:rPr lang="en-US" b="1" dirty="0" smtClean="0"/>
              <a:t> push  </a:t>
            </a:r>
            <a:endParaRPr lang="en-US" b="1" dirty="0"/>
          </a:p>
        </p:txBody>
      </p:sp>
    </p:spTree>
    <p:extLst>
      <p:ext uri="{BB962C8B-B14F-4D97-AF65-F5344CB8AC3E}">
        <p14:creationId xmlns:p14="http://schemas.microsoft.com/office/powerpoint/2010/main" val="13036287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646331"/>
          </a:xfrm>
          <a:prstGeom prst="rect">
            <a:avLst/>
          </a:prstGeom>
        </p:spPr>
        <p:txBody>
          <a:bodyPr wrap="square">
            <a:spAutoFit/>
          </a:bodyPr>
          <a:lstStyle/>
          <a:p>
            <a:r>
              <a:rPr lang="fr-FR" dirty="0" smtClean="0"/>
              <a:t>Il faut tout d'abord créer un </a:t>
            </a:r>
            <a:r>
              <a:rPr lang="fr-FR" b="1" dirty="0" smtClean="0"/>
              <a:t>Token</a:t>
            </a:r>
            <a:r>
              <a:rPr lang="fr-FR" dirty="0" smtClean="0"/>
              <a:t> Personnel avec les droits de lecture et d'</a:t>
            </a:r>
            <a:r>
              <a:rPr lang="fr-FR" dirty="0" err="1" smtClean="0"/>
              <a:t>ecriture</a:t>
            </a:r>
            <a:r>
              <a:rPr lang="fr-FR" dirty="0" smtClean="0"/>
              <a:t> de et vers le </a:t>
            </a:r>
            <a:r>
              <a:rPr lang="fr-FR" b="1" dirty="0" smtClean="0"/>
              <a:t>Container Registry </a:t>
            </a:r>
            <a:r>
              <a:rPr lang="fr-FR" dirty="0" smtClean="0"/>
              <a:t>de </a:t>
            </a:r>
            <a:r>
              <a:rPr lang="fr-FR" b="1" dirty="0" err="1" smtClean="0"/>
              <a:t>Gitlab</a:t>
            </a:r>
            <a:r>
              <a:rPr lang="fr-FR" dirty="0" smtClean="0"/>
              <a:t> </a:t>
            </a:r>
            <a:endParaRPr lang="en-US" b="1" dirty="0"/>
          </a:p>
        </p:txBody>
      </p:sp>
      <p:pic>
        <p:nvPicPr>
          <p:cNvPr id="2" name="Image 1"/>
          <p:cNvPicPr>
            <a:picLocks noChangeAspect="1"/>
          </p:cNvPicPr>
          <p:nvPr/>
        </p:nvPicPr>
        <p:blipFill>
          <a:blip r:embed="rId3"/>
          <a:stretch>
            <a:fillRect/>
          </a:stretch>
        </p:blipFill>
        <p:spPr>
          <a:xfrm>
            <a:off x="575556" y="1700807"/>
            <a:ext cx="1728192" cy="2197485"/>
          </a:xfrm>
          <a:prstGeom prst="rect">
            <a:avLst/>
          </a:prstGeom>
        </p:spPr>
      </p:pic>
      <p:sp>
        <p:nvSpPr>
          <p:cNvPr id="3" name="Rectangle 2"/>
          <p:cNvSpPr/>
          <p:nvPr/>
        </p:nvSpPr>
        <p:spPr>
          <a:xfrm>
            <a:off x="1979712" y="1700807"/>
            <a:ext cx="288032" cy="3600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11560" y="3140968"/>
            <a:ext cx="1656184" cy="21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4"/>
          <a:stretch>
            <a:fillRect/>
          </a:stretch>
        </p:blipFill>
        <p:spPr>
          <a:xfrm>
            <a:off x="2780168" y="1700807"/>
            <a:ext cx="1647816" cy="3583814"/>
          </a:xfrm>
          <a:prstGeom prst="rect">
            <a:avLst/>
          </a:prstGeom>
        </p:spPr>
      </p:pic>
      <p:sp>
        <p:nvSpPr>
          <p:cNvPr id="8" name="Rectangle 7"/>
          <p:cNvSpPr/>
          <p:nvPr/>
        </p:nvSpPr>
        <p:spPr>
          <a:xfrm>
            <a:off x="2780168" y="3906801"/>
            <a:ext cx="1656184" cy="21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5"/>
          <a:stretch>
            <a:fillRect/>
          </a:stretch>
        </p:blipFill>
        <p:spPr>
          <a:xfrm>
            <a:off x="1439652" y="4508833"/>
            <a:ext cx="7106015" cy="1054154"/>
          </a:xfrm>
          <a:prstGeom prst="rect">
            <a:avLst/>
          </a:prstGeom>
        </p:spPr>
      </p:pic>
      <p:sp>
        <p:nvSpPr>
          <p:cNvPr id="10" name="Rectangle 9"/>
          <p:cNvSpPr/>
          <p:nvPr/>
        </p:nvSpPr>
        <p:spPr>
          <a:xfrm>
            <a:off x="7812360" y="4581129"/>
            <a:ext cx="648072" cy="2160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462379" y="5230440"/>
            <a:ext cx="4765805" cy="3325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60875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stretch>
            <a:fillRect/>
          </a:stretch>
        </p:blipFill>
        <p:spPr>
          <a:xfrm>
            <a:off x="1072179" y="1597442"/>
            <a:ext cx="7055213" cy="4324572"/>
          </a:xfrm>
          <a:prstGeom prst="rect">
            <a:avLst/>
          </a:prstGeom>
        </p:spPr>
      </p:pic>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646331"/>
          </a:xfrm>
          <a:prstGeom prst="rect">
            <a:avLst/>
          </a:prstGeom>
        </p:spPr>
        <p:txBody>
          <a:bodyPr wrap="square">
            <a:spAutoFit/>
          </a:bodyPr>
          <a:lstStyle/>
          <a:p>
            <a:r>
              <a:rPr lang="fr-FR" dirty="0" smtClean="0"/>
              <a:t>Il faut tout d'abord créer un </a:t>
            </a:r>
            <a:r>
              <a:rPr lang="fr-FR" b="1" dirty="0" smtClean="0"/>
              <a:t>Token</a:t>
            </a:r>
            <a:r>
              <a:rPr lang="fr-FR" dirty="0" smtClean="0"/>
              <a:t> Personnel avec les droits de lecture et d'</a:t>
            </a:r>
            <a:r>
              <a:rPr lang="fr-FR" dirty="0" err="1" smtClean="0"/>
              <a:t>ecriture</a:t>
            </a:r>
            <a:r>
              <a:rPr lang="fr-FR" dirty="0" smtClean="0"/>
              <a:t> dans me </a:t>
            </a:r>
            <a:r>
              <a:rPr lang="fr-FR" dirty="0" err="1" smtClean="0"/>
              <a:t>registry</a:t>
            </a:r>
            <a:r>
              <a:rPr lang="fr-FR" dirty="0" smtClean="0"/>
              <a:t> et la lecture des API vers le </a:t>
            </a:r>
            <a:r>
              <a:rPr lang="fr-FR" b="1" dirty="0" smtClean="0"/>
              <a:t>Container Registry </a:t>
            </a:r>
            <a:r>
              <a:rPr lang="fr-FR" dirty="0" smtClean="0"/>
              <a:t>de </a:t>
            </a:r>
            <a:r>
              <a:rPr lang="fr-FR" b="1" dirty="0" err="1" smtClean="0"/>
              <a:t>Gitlab</a:t>
            </a:r>
            <a:r>
              <a:rPr lang="fr-FR" dirty="0" smtClean="0"/>
              <a:t> </a:t>
            </a:r>
            <a:endParaRPr lang="en-US" b="1" dirty="0"/>
          </a:p>
        </p:txBody>
      </p:sp>
      <p:sp>
        <p:nvSpPr>
          <p:cNvPr id="6" name="Rectangle 5"/>
          <p:cNvSpPr/>
          <p:nvPr/>
        </p:nvSpPr>
        <p:spPr>
          <a:xfrm>
            <a:off x="1111843" y="3123925"/>
            <a:ext cx="1656184" cy="21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111843" y="4788842"/>
            <a:ext cx="3172125" cy="5123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3"/>
          <a:srcRect t="37357" r="74343" b="57648"/>
          <a:stretch/>
        </p:blipFill>
        <p:spPr>
          <a:xfrm>
            <a:off x="2915816" y="2679907"/>
            <a:ext cx="3240360" cy="386713"/>
          </a:xfrm>
          <a:prstGeom prst="rect">
            <a:avLst/>
          </a:prstGeom>
          <a:ln>
            <a:noFill/>
          </a:ln>
          <a:effectLst>
            <a:outerShdw blurRad="292100" dist="139700" dir="2700000" algn="tl" rotWithShape="0">
              <a:srgbClr val="333333">
                <a:alpha val="65000"/>
              </a:srgbClr>
            </a:outerShdw>
          </a:effectLst>
        </p:spPr>
      </p:pic>
      <p:pic>
        <p:nvPicPr>
          <p:cNvPr id="15" name="Image 14"/>
          <p:cNvPicPr>
            <a:picLocks noChangeAspect="1"/>
          </p:cNvPicPr>
          <p:nvPr/>
        </p:nvPicPr>
        <p:blipFill rotWithShape="1">
          <a:blip r:embed="rId4"/>
          <a:srcRect l="1801" t="7223" b="-1"/>
          <a:stretch/>
        </p:blipFill>
        <p:spPr>
          <a:xfrm>
            <a:off x="3864861" y="3732739"/>
            <a:ext cx="4716344" cy="870594"/>
          </a:xfrm>
          <a:prstGeom prst="rect">
            <a:avLst/>
          </a:prstGeom>
          <a:ln>
            <a:noFill/>
          </a:ln>
          <a:effectLst>
            <a:outerShdw blurRad="292100" dist="139700" dir="2700000" algn="tl" rotWithShape="0">
              <a:srgbClr val="333333">
                <a:alpha val="65000"/>
              </a:srgbClr>
            </a:outerShdw>
          </a:effectLst>
        </p:spPr>
      </p:pic>
      <p:pic>
        <p:nvPicPr>
          <p:cNvPr id="16" name="Image 15"/>
          <p:cNvPicPr>
            <a:picLocks noChangeAspect="1"/>
          </p:cNvPicPr>
          <p:nvPr/>
        </p:nvPicPr>
        <p:blipFill>
          <a:blip r:embed="rId5"/>
          <a:stretch>
            <a:fillRect/>
          </a:stretch>
        </p:blipFill>
        <p:spPr>
          <a:xfrm>
            <a:off x="4585175" y="5119372"/>
            <a:ext cx="4263263" cy="917041"/>
          </a:xfrm>
          <a:prstGeom prst="rect">
            <a:avLst/>
          </a:prstGeom>
        </p:spPr>
      </p:pic>
    </p:spTree>
    <p:extLst>
      <p:ext uri="{BB962C8B-B14F-4D97-AF65-F5344CB8AC3E}">
        <p14:creationId xmlns:p14="http://schemas.microsoft.com/office/powerpoint/2010/main" val="5093372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369332"/>
          </a:xfrm>
          <a:prstGeom prst="rect">
            <a:avLst/>
          </a:prstGeom>
        </p:spPr>
        <p:txBody>
          <a:bodyPr wrap="square">
            <a:spAutoFit/>
          </a:bodyPr>
          <a:lstStyle/>
          <a:p>
            <a:r>
              <a:rPr lang="fr-FR" dirty="0" smtClean="0"/>
              <a:t>Il faut garder le </a:t>
            </a:r>
            <a:r>
              <a:rPr lang="fr-FR" dirty="0"/>
              <a:t>T</a:t>
            </a:r>
            <a:r>
              <a:rPr lang="fr-FR" dirty="0" smtClean="0"/>
              <a:t>oken quelques parts car il va être montré une seule fois </a:t>
            </a:r>
            <a:endParaRPr lang="en-US" b="1" dirty="0"/>
          </a:p>
        </p:txBody>
      </p:sp>
      <p:pic>
        <p:nvPicPr>
          <p:cNvPr id="16" name="Image 15"/>
          <p:cNvPicPr>
            <a:picLocks noChangeAspect="1"/>
          </p:cNvPicPr>
          <p:nvPr/>
        </p:nvPicPr>
        <p:blipFill>
          <a:blip r:embed="rId3"/>
          <a:stretch>
            <a:fillRect/>
          </a:stretch>
        </p:blipFill>
        <p:spPr>
          <a:xfrm>
            <a:off x="323528" y="1334309"/>
            <a:ext cx="4263263" cy="917041"/>
          </a:xfrm>
          <a:prstGeom prst="rect">
            <a:avLst/>
          </a:prstGeom>
        </p:spPr>
      </p:pic>
      <p:sp>
        <p:nvSpPr>
          <p:cNvPr id="10" name="Rectangle 9"/>
          <p:cNvSpPr/>
          <p:nvPr/>
        </p:nvSpPr>
        <p:spPr>
          <a:xfrm>
            <a:off x="107504" y="2379615"/>
            <a:ext cx="8784976" cy="3416320"/>
          </a:xfrm>
          <a:prstGeom prst="rect">
            <a:avLst/>
          </a:prstGeom>
        </p:spPr>
        <p:txBody>
          <a:bodyPr wrap="square">
            <a:spAutoFit/>
          </a:bodyPr>
          <a:lstStyle/>
          <a:p>
            <a:r>
              <a:rPr lang="fr-FR" dirty="0" smtClean="0"/>
              <a:t>En suite, il faut passer par trois phases pour publier les images vers </a:t>
            </a:r>
            <a:r>
              <a:rPr lang="fr-FR" dirty="0" err="1" smtClean="0"/>
              <a:t>gitlab</a:t>
            </a:r>
            <a:endParaRPr lang="fr-FR" dirty="0" smtClean="0"/>
          </a:p>
          <a:p>
            <a:endParaRPr lang="fr-FR" b="1" dirty="0"/>
          </a:p>
          <a:p>
            <a:r>
              <a:rPr lang="fr-FR" dirty="0" smtClean="0"/>
              <a:t>Il faut tagger l'image avec le nom complet de </a:t>
            </a:r>
            <a:r>
              <a:rPr lang="fr-FR" b="1" dirty="0" smtClean="0"/>
              <a:t>plateforme/projet/groupe/&lt;nom d'image&gt;</a:t>
            </a:r>
          </a:p>
          <a:p>
            <a:endParaRPr lang="fr-FR" dirty="0"/>
          </a:p>
          <a:p>
            <a:r>
              <a:rPr lang="fr-FR" b="1" dirty="0" smtClean="0"/>
              <a:t>Exemple: </a:t>
            </a:r>
          </a:p>
          <a:p>
            <a:endParaRPr lang="fr-FR" dirty="0" smtClean="0"/>
          </a:p>
          <a:p>
            <a:r>
              <a:rPr lang="fr-FR" b="1" dirty="0"/>
              <a:t>docker tag </a:t>
            </a:r>
            <a:r>
              <a:rPr lang="fr-FR" dirty="0" err="1"/>
              <a:t>monimage</a:t>
            </a:r>
            <a:r>
              <a:rPr lang="fr-FR" dirty="0"/>
              <a:t> registry.gitlab.com/</a:t>
            </a:r>
            <a:r>
              <a:rPr lang="fr-FR" dirty="0" err="1"/>
              <a:t>bechir</a:t>
            </a:r>
            <a:r>
              <a:rPr lang="fr-FR" dirty="0"/>
              <a:t>-test-group/</a:t>
            </a:r>
            <a:r>
              <a:rPr lang="fr-FR" dirty="0" err="1"/>
              <a:t>dockerproject</a:t>
            </a:r>
            <a:r>
              <a:rPr lang="fr-FR" dirty="0"/>
              <a:t>/</a:t>
            </a:r>
            <a:r>
              <a:rPr lang="fr-FR" dirty="0" err="1"/>
              <a:t>monimage</a:t>
            </a:r>
            <a:endParaRPr lang="fr-FR" dirty="0"/>
          </a:p>
          <a:p>
            <a:endParaRPr lang="en-US" dirty="0"/>
          </a:p>
          <a:p>
            <a:r>
              <a:rPr lang="en-US" dirty="0" err="1" smtClean="0"/>
              <a:t>Ensuite</a:t>
            </a:r>
            <a:r>
              <a:rPr lang="en-US" dirty="0" smtClean="0"/>
              <a:t>, </a:t>
            </a:r>
            <a:r>
              <a:rPr lang="en-US" dirty="0" err="1" smtClean="0"/>
              <a:t>il</a:t>
            </a:r>
            <a:r>
              <a:rPr lang="en-US" dirty="0" smtClean="0"/>
              <a:t> </a:t>
            </a:r>
            <a:r>
              <a:rPr lang="en-US" dirty="0" err="1" smtClean="0"/>
              <a:t>faut</a:t>
            </a:r>
            <a:r>
              <a:rPr lang="en-US" dirty="0" smtClean="0"/>
              <a:t> </a:t>
            </a:r>
            <a:r>
              <a:rPr lang="en-US" dirty="0" err="1" smtClean="0"/>
              <a:t>s'authentifier</a:t>
            </a:r>
            <a:r>
              <a:rPr lang="en-US" dirty="0" smtClean="0"/>
              <a:t> au </a:t>
            </a:r>
            <a:r>
              <a:rPr lang="en-US" dirty="0" err="1" smtClean="0"/>
              <a:t>niveau</a:t>
            </a:r>
            <a:r>
              <a:rPr lang="en-US" dirty="0" smtClean="0"/>
              <a:t> de la </a:t>
            </a:r>
            <a:r>
              <a:rPr lang="en-US" dirty="0" err="1" smtClean="0"/>
              <a:t>plateforme</a:t>
            </a:r>
            <a:endParaRPr lang="en-US" dirty="0" smtClean="0"/>
          </a:p>
          <a:p>
            <a:r>
              <a:rPr lang="en-US" b="1" dirty="0" err="1" smtClean="0"/>
              <a:t>Exemple</a:t>
            </a:r>
            <a:r>
              <a:rPr lang="en-US" b="1" dirty="0" smtClean="0"/>
              <a:t> :</a:t>
            </a:r>
          </a:p>
          <a:p>
            <a:endParaRPr lang="en-US" b="1" dirty="0" smtClean="0"/>
          </a:p>
          <a:p>
            <a:r>
              <a:rPr lang="en-US" b="1" dirty="0" err="1"/>
              <a:t>docker</a:t>
            </a:r>
            <a:r>
              <a:rPr lang="en-US" b="1" dirty="0"/>
              <a:t> login </a:t>
            </a:r>
            <a:r>
              <a:rPr lang="en-US" dirty="0"/>
              <a:t>-u bechir888 -p glpat-L6UGBXCbg-i4uqa54RyY  registry.gitlab.com</a:t>
            </a:r>
          </a:p>
        </p:txBody>
      </p:sp>
    </p:spTree>
    <p:extLst>
      <p:ext uri="{BB962C8B-B14F-4D97-AF65-F5344CB8AC3E}">
        <p14:creationId xmlns:p14="http://schemas.microsoft.com/office/powerpoint/2010/main" val="1524704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1200329"/>
          </a:xfrm>
          <a:prstGeom prst="rect">
            <a:avLst/>
          </a:prstGeom>
        </p:spPr>
        <p:txBody>
          <a:bodyPr wrap="square">
            <a:spAutoFit/>
          </a:bodyPr>
          <a:lstStyle/>
          <a:p>
            <a:r>
              <a:rPr lang="fr-FR" dirty="0"/>
              <a:t>L</a:t>
            </a:r>
            <a:r>
              <a:rPr lang="fr-FR" dirty="0" smtClean="0"/>
              <a:t>a troisième  étape et de pousser vers le </a:t>
            </a:r>
            <a:r>
              <a:rPr lang="fr-FR" dirty="0" err="1"/>
              <a:t>G</a:t>
            </a:r>
            <a:r>
              <a:rPr lang="fr-FR" dirty="0" err="1" smtClean="0"/>
              <a:t>itlab</a:t>
            </a:r>
            <a:r>
              <a:rPr lang="fr-FR" dirty="0" smtClean="0"/>
              <a:t> </a:t>
            </a:r>
          </a:p>
          <a:p>
            <a:endParaRPr lang="fr-FR" b="1" dirty="0"/>
          </a:p>
          <a:p>
            <a:r>
              <a:rPr lang="en-US" dirty="0" err="1" smtClean="0"/>
              <a:t>Exemple</a:t>
            </a:r>
            <a:r>
              <a:rPr lang="en-US" dirty="0" smtClean="0"/>
              <a:t> de </a:t>
            </a:r>
            <a:r>
              <a:rPr lang="en-US" dirty="0" err="1" smtClean="0"/>
              <a:t>poussée</a:t>
            </a:r>
            <a:r>
              <a:rPr lang="en-US" dirty="0" smtClean="0"/>
              <a:t> </a:t>
            </a:r>
            <a:r>
              <a:rPr lang="en-US" dirty="0" err="1" smtClean="0"/>
              <a:t>d'image</a:t>
            </a:r>
            <a:r>
              <a:rPr lang="en-US" dirty="0" smtClean="0"/>
              <a:t> </a:t>
            </a:r>
            <a:r>
              <a:rPr lang="en-US" dirty="0" err="1" smtClean="0"/>
              <a:t>vers</a:t>
            </a:r>
            <a:r>
              <a:rPr lang="en-US" dirty="0" smtClean="0"/>
              <a:t> </a:t>
            </a:r>
            <a:r>
              <a:rPr lang="en-US" dirty="0" err="1" smtClean="0"/>
              <a:t>gitlab</a:t>
            </a:r>
            <a:endParaRPr lang="en-US" dirty="0" smtClean="0"/>
          </a:p>
          <a:p>
            <a:r>
              <a:rPr lang="en-US" b="1" dirty="0" err="1"/>
              <a:t>docker</a:t>
            </a:r>
            <a:r>
              <a:rPr lang="en-US" b="1" dirty="0"/>
              <a:t> push </a:t>
            </a:r>
            <a:r>
              <a:rPr lang="en-US" dirty="0"/>
              <a:t>registry.gitlab.com/</a:t>
            </a:r>
            <a:r>
              <a:rPr lang="en-US" dirty="0" err="1"/>
              <a:t>bechir</a:t>
            </a:r>
            <a:r>
              <a:rPr lang="en-US" dirty="0"/>
              <a:t>-test-group/</a:t>
            </a:r>
            <a:r>
              <a:rPr lang="en-US" dirty="0" err="1"/>
              <a:t>dockerproject</a:t>
            </a:r>
            <a:r>
              <a:rPr lang="en-US" dirty="0"/>
              <a:t>/</a:t>
            </a:r>
            <a:r>
              <a:rPr lang="en-US" dirty="0" err="1"/>
              <a:t>monimage</a:t>
            </a:r>
            <a:endParaRPr lang="en-US" dirty="0"/>
          </a:p>
        </p:txBody>
      </p:sp>
      <p:pic>
        <p:nvPicPr>
          <p:cNvPr id="2" name="Image 1"/>
          <p:cNvPicPr>
            <a:picLocks noChangeAspect="1"/>
          </p:cNvPicPr>
          <p:nvPr/>
        </p:nvPicPr>
        <p:blipFill>
          <a:blip r:embed="rId3"/>
          <a:stretch>
            <a:fillRect/>
          </a:stretch>
        </p:blipFill>
        <p:spPr>
          <a:xfrm>
            <a:off x="251520" y="2115499"/>
            <a:ext cx="7056784" cy="733626"/>
          </a:xfrm>
          <a:prstGeom prst="rect">
            <a:avLst/>
          </a:prstGeom>
        </p:spPr>
      </p:pic>
      <p:pic>
        <p:nvPicPr>
          <p:cNvPr id="3" name="Image 2"/>
          <p:cNvPicPr>
            <a:picLocks noChangeAspect="1"/>
          </p:cNvPicPr>
          <p:nvPr/>
        </p:nvPicPr>
        <p:blipFill>
          <a:blip r:embed="rId4"/>
          <a:stretch>
            <a:fillRect/>
          </a:stretch>
        </p:blipFill>
        <p:spPr>
          <a:xfrm>
            <a:off x="251520" y="3501008"/>
            <a:ext cx="4794496" cy="2057506"/>
          </a:xfrm>
          <a:prstGeom prst="rect">
            <a:avLst/>
          </a:prstGeom>
        </p:spPr>
      </p:pic>
    </p:spTree>
    <p:extLst>
      <p:ext uri="{BB962C8B-B14F-4D97-AF65-F5344CB8AC3E}">
        <p14:creationId xmlns:p14="http://schemas.microsoft.com/office/powerpoint/2010/main" val="32745472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646331"/>
          </a:xfrm>
          <a:prstGeom prst="rect">
            <a:avLst/>
          </a:prstGeom>
        </p:spPr>
        <p:txBody>
          <a:bodyPr wrap="square">
            <a:spAutoFit/>
          </a:bodyPr>
          <a:lstStyle/>
          <a:p>
            <a:r>
              <a:rPr lang="fr-FR" dirty="0" smtClean="0"/>
              <a:t>Voici un exemple comment générer et  publier une image depuis le code source en </a:t>
            </a:r>
            <a:r>
              <a:rPr lang="fr-FR" dirty="0" err="1" smtClean="0"/>
              <a:t>Gitlab</a:t>
            </a:r>
            <a:r>
              <a:rPr lang="fr-FR" dirty="0" smtClean="0"/>
              <a:t> en utilisant des variables </a:t>
            </a:r>
            <a:endParaRPr lang="en-US" dirty="0"/>
          </a:p>
        </p:txBody>
      </p:sp>
      <p:sp>
        <p:nvSpPr>
          <p:cNvPr id="4" name="Rectangle 3"/>
          <p:cNvSpPr/>
          <p:nvPr/>
        </p:nvSpPr>
        <p:spPr>
          <a:xfrm>
            <a:off x="395536" y="1597442"/>
            <a:ext cx="7847568" cy="3539430"/>
          </a:xfrm>
          <a:prstGeom prst="rect">
            <a:avLst/>
          </a:prstGeom>
        </p:spPr>
        <p:txBody>
          <a:bodyPr wrap="square">
            <a:spAutoFit/>
          </a:bodyPr>
          <a:lstStyle/>
          <a:p>
            <a:r>
              <a:rPr lang="fr-FR" sz="1600" dirty="0" err="1"/>
              <a:t>build</a:t>
            </a:r>
            <a:r>
              <a:rPr lang="fr-FR" sz="1600" dirty="0"/>
              <a:t>-job:       </a:t>
            </a:r>
            <a:r>
              <a:rPr lang="fr-FR" sz="1600" i="1" dirty="0"/>
              <a:t># This job </a:t>
            </a:r>
            <a:r>
              <a:rPr lang="fr-FR" sz="1600" i="1" dirty="0" err="1"/>
              <a:t>runs</a:t>
            </a:r>
            <a:r>
              <a:rPr lang="fr-FR" sz="1600" i="1" dirty="0"/>
              <a:t> in the </a:t>
            </a:r>
            <a:r>
              <a:rPr lang="fr-FR" sz="1600" i="1" dirty="0" err="1"/>
              <a:t>build</a:t>
            </a:r>
            <a:r>
              <a:rPr lang="fr-FR" sz="1600" i="1" dirty="0"/>
              <a:t> stage, </a:t>
            </a:r>
            <a:r>
              <a:rPr lang="fr-FR" sz="1600" i="1" dirty="0" err="1"/>
              <a:t>which</a:t>
            </a:r>
            <a:r>
              <a:rPr lang="fr-FR" sz="1600" i="1" dirty="0"/>
              <a:t> </a:t>
            </a:r>
            <a:r>
              <a:rPr lang="fr-FR" sz="1600" i="1" dirty="0" err="1"/>
              <a:t>runs</a:t>
            </a:r>
            <a:r>
              <a:rPr lang="fr-FR" sz="1600" i="1" dirty="0"/>
              <a:t> first.</a:t>
            </a:r>
            <a:endParaRPr lang="fr-FR" sz="1600" dirty="0"/>
          </a:p>
          <a:p>
            <a:r>
              <a:rPr lang="fr-FR" sz="1600" dirty="0"/>
              <a:t>  image: docker</a:t>
            </a:r>
          </a:p>
          <a:p>
            <a:r>
              <a:rPr lang="fr-FR" sz="1600" dirty="0"/>
              <a:t>  services:</a:t>
            </a:r>
          </a:p>
          <a:p>
            <a:r>
              <a:rPr lang="fr-FR" sz="1600" dirty="0"/>
              <a:t>    - </a:t>
            </a:r>
            <a:r>
              <a:rPr lang="fr-FR" sz="1600" dirty="0" err="1" smtClean="0"/>
              <a:t>name</a:t>
            </a:r>
            <a:r>
              <a:rPr lang="fr-FR" sz="1600" dirty="0" smtClean="0"/>
              <a:t>: </a:t>
            </a:r>
            <a:r>
              <a:rPr lang="fr-FR" sz="1600" dirty="0" err="1" smtClean="0"/>
              <a:t>dind</a:t>
            </a:r>
            <a:endParaRPr lang="fr-FR" sz="1600" dirty="0"/>
          </a:p>
          <a:p>
            <a:r>
              <a:rPr lang="fr-FR" sz="1600" dirty="0"/>
              <a:t/>
            </a:r>
            <a:br>
              <a:rPr lang="fr-FR" sz="1600" dirty="0"/>
            </a:br>
            <a:r>
              <a:rPr lang="fr-FR" sz="1600" dirty="0"/>
              <a:t>  </a:t>
            </a:r>
            <a:r>
              <a:rPr lang="fr-FR" sz="1600" dirty="0" err="1"/>
              <a:t>before_script</a:t>
            </a:r>
            <a:r>
              <a:rPr lang="fr-FR" sz="1600" dirty="0"/>
              <a:t>:</a:t>
            </a:r>
          </a:p>
          <a:p>
            <a:r>
              <a:rPr lang="fr-FR" sz="1600" dirty="0"/>
              <a:t>    - </a:t>
            </a:r>
            <a:r>
              <a:rPr lang="fr-FR" sz="1600" dirty="0" err="1"/>
              <a:t>echo</a:t>
            </a:r>
            <a:r>
              <a:rPr lang="fr-FR" sz="1600" dirty="0"/>
              <a:t> $CI_REGISTRY_PASSWORD | docker login -u $CI_REGISTRY_USER   $CI_REGISTRY --</a:t>
            </a:r>
            <a:r>
              <a:rPr lang="fr-FR" sz="1600" dirty="0" err="1"/>
              <a:t>password-stdin</a:t>
            </a:r>
            <a:endParaRPr lang="fr-FR" sz="1600" dirty="0"/>
          </a:p>
          <a:p>
            <a:r>
              <a:rPr lang="fr-FR" sz="1600" dirty="0"/>
              <a:t>  </a:t>
            </a:r>
          </a:p>
          <a:p>
            <a:r>
              <a:rPr lang="fr-FR" sz="1600" dirty="0"/>
              <a:t>  script:</a:t>
            </a:r>
          </a:p>
          <a:p>
            <a:r>
              <a:rPr lang="fr-FR" sz="1600" dirty="0"/>
              <a:t>    - docker </a:t>
            </a:r>
            <a:r>
              <a:rPr lang="fr-FR" sz="1600" dirty="0" err="1"/>
              <a:t>build</a:t>
            </a:r>
            <a:r>
              <a:rPr lang="fr-FR" sz="1600" dirty="0"/>
              <a:t> -t $CI_REGISTRY_IMAGE/$</a:t>
            </a:r>
            <a:r>
              <a:rPr lang="fr-FR" sz="1600" dirty="0" err="1"/>
              <a:t>CI_IMAGE:latest</a:t>
            </a:r>
            <a:r>
              <a:rPr lang="fr-FR" sz="1600" dirty="0"/>
              <a:t> </a:t>
            </a:r>
            <a:r>
              <a:rPr lang="fr-FR" sz="1600" dirty="0" err="1"/>
              <a:t>db</a:t>
            </a:r>
            <a:r>
              <a:rPr lang="fr-FR" sz="1600" dirty="0"/>
              <a:t>/.</a:t>
            </a:r>
          </a:p>
          <a:p>
            <a:r>
              <a:rPr lang="fr-FR" sz="1600" dirty="0"/>
              <a:t>    - </a:t>
            </a:r>
            <a:r>
              <a:rPr lang="fr-FR" sz="1600" dirty="0" err="1"/>
              <a:t>echo</a:t>
            </a:r>
            <a:r>
              <a:rPr lang="fr-FR" sz="1600" dirty="0"/>
              <a:t> "image has been </a:t>
            </a:r>
            <a:r>
              <a:rPr lang="fr-FR" sz="1600" dirty="0" err="1"/>
              <a:t>built</a:t>
            </a:r>
            <a:r>
              <a:rPr lang="fr-FR" sz="1600" dirty="0"/>
              <a:t> </a:t>
            </a:r>
            <a:r>
              <a:rPr lang="fr-FR" sz="1600" dirty="0" err="1"/>
              <a:t>successfully</a:t>
            </a:r>
            <a:r>
              <a:rPr lang="fr-FR" sz="1600" dirty="0"/>
              <a:t>"</a:t>
            </a:r>
          </a:p>
          <a:p>
            <a:r>
              <a:rPr lang="fr-FR" sz="1600" dirty="0"/>
              <a:t>    - docker push $CI_REGISTRY_IMAGE/$</a:t>
            </a:r>
            <a:r>
              <a:rPr lang="fr-FR" sz="1600" dirty="0" err="1"/>
              <a:t>CI_IMAGE:latest</a:t>
            </a:r>
            <a:endParaRPr lang="fr-FR" sz="1600" dirty="0"/>
          </a:p>
          <a:p>
            <a:r>
              <a:rPr lang="fr-FR" sz="1600" dirty="0"/>
              <a:t>    - </a:t>
            </a:r>
            <a:r>
              <a:rPr lang="fr-FR" sz="1600" dirty="0" err="1"/>
              <a:t>echo</a:t>
            </a:r>
            <a:r>
              <a:rPr lang="fr-FR" sz="1600" dirty="0"/>
              <a:t> "image has been </a:t>
            </a:r>
            <a:r>
              <a:rPr lang="fr-FR" sz="1600" dirty="0" err="1"/>
              <a:t>pushed</a:t>
            </a:r>
            <a:r>
              <a:rPr lang="fr-FR" sz="1600" dirty="0"/>
              <a:t> </a:t>
            </a:r>
            <a:r>
              <a:rPr lang="fr-FR" sz="1600" dirty="0" err="1"/>
              <a:t>successfully</a:t>
            </a:r>
            <a:r>
              <a:rPr lang="fr-FR" sz="1600" dirty="0"/>
              <a:t>"</a:t>
            </a:r>
          </a:p>
        </p:txBody>
      </p:sp>
      <p:sp>
        <p:nvSpPr>
          <p:cNvPr id="2" name="Rectangle 1"/>
          <p:cNvSpPr/>
          <p:nvPr/>
        </p:nvSpPr>
        <p:spPr>
          <a:xfrm>
            <a:off x="395536" y="5445224"/>
            <a:ext cx="6913752" cy="584775"/>
          </a:xfrm>
          <a:prstGeom prst="rect">
            <a:avLst/>
          </a:prstGeom>
        </p:spPr>
        <p:txBody>
          <a:bodyPr wrap="none">
            <a:spAutoFit/>
          </a:bodyPr>
          <a:lstStyle/>
          <a:p>
            <a:pPr marL="0" lvl="1"/>
            <a:r>
              <a:rPr lang="fr-FR" sz="1600" b="1" dirty="0" smtClean="0"/>
              <a:t>Note: CI_IMAGE</a:t>
            </a:r>
            <a:r>
              <a:rPr lang="fr-FR" sz="1600" dirty="0" smtClean="0"/>
              <a:t> est une variable </a:t>
            </a:r>
            <a:r>
              <a:rPr lang="fr-FR" sz="1600" dirty="0" err="1"/>
              <a:t>G</a:t>
            </a:r>
            <a:r>
              <a:rPr lang="fr-FR" sz="1600" dirty="0" err="1" smtClean="0"/>
              <a:t>itlab</a:t>
            </a:r>
            <a:r>
              <a:rPr lang="fr-FR" sz="1600" dirty="0" smtClean="0"/>
              <a:t> personnalisée le reste des variables sont </a:t>
            </a:r>
          </a:p>
          <a:p>
            <a:pPr marL="0" lvl="1"/>
            <a:r>
              <a:rPr lang="fr-FR" sz="1600" dirty="0" smtClean="0"/>
              <a:t>Des variables système </a:t>
            </a:r>
            <a:r>
              <a:rPr lang="fr-FR" sz="1600" dirty="0" err="1" smtClean="0"/>
              <a:t>Gitlab</a:t>
            </a:r>
            <a:endParaRPr lang="fr-FR" sz="1600" dirty="0"/>
          </a:p>
        </p:txBody>
      </p:sp>
    </p:spTree>
    <p:extLst>
      <p:ext uri="{BB962C8B-B14F-4D97-AF65-F5344CB8AC3E}">
        <p14:creationId xmlns:p14="http://schemas.microsoft.com/office/powerpoint/2010/main" val="195254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2612831" cy="461665"/>
          </a:xfrm>
          <a:prstGeom prst="rect">
            <a:avLst/>
          </a:prstGeom>
        </p:spPr>
        <p:txBody>
          <a:bodyPr wrap="none">
            <a:spAutoFit/>
          </a:bodyPr>
          <a:lstStyle/>
          <a:p>
            <a:r>
              <a:rPr lang="fr-FR" sz="2400" b="1" i="1" dirty="0" smtClean="0"/>
              <a:t>Le Docker compose</a:t>
            </a:r>
            <a:endParaRPr lang="en-US" sz="2400" b="1" dirty="0"/>
          </a:p>
        </p:txBody>
      </p:sp>
      <p:sp>
        <p:nvSpPr>
          <p:cNvPr id="2" name="Rectangle 1"/>
          <p:cNvSpPr/>
          <p:nvPr/>
        </p:nvSpPr>
        <p:spPr>
          <a:xfrm>
            <a:off x="201303" y="836712"/>
            <a:ext cx="8424936" cy="1323439"/>
          </a:xfrm>
          <a:prstGeom prst="rect">
            <a:avLst/>
          </a:prstGeom>
        </p:spPr>
        <p:txBody>
          <a:bodyPr wrap="square">
            <a:spAutoFit/>
          </a:bodyPr>
          <a:lstStyle/>
          <a:p>
            <a:r>
              <a:rPr lang="fr-FR" sz="1600" dirty="0"/>
              <a:t>Docker Compose est un outil permettant de définir le comportement de vos conteneurs et d’exécuter des applications Docker à conteneurs multiples. </a:t>
            </a:r>
            <a:endParaRPr lang="fr-FR" sz="1600" dirty="0" smtClean="0"/>
          </a:p>
          <a:p>
            <a:endParaRPr lang="fr-FR" sz="1600" dirty="0"/>
          </a:p>
          <a:p>
            <a:r>
              <a:rPr lang="fr-FR" sz="1600" dirty="0" smtClean="0"/>
              <a:t>La </a:t>
            </a:r>
            <a:r>
              <a:rPr lang="fr-FR" sz="1600" dirty="0"/>
              <a:t>config se fait à partir d'un fichier YAML, et ensuite, avec une seule commande, vous créez et démarrez tous vos conteneurs de votre configuration.</a:t>
            </a:r>
          </a:p>
        </p:txBody>
      </p:sp>
      <p:sp>
        <p:nvSpPr>
          <p:cNvPr id="9" name="Rectangle 8"/>
          <p:cNvSpPr/>
          <p:nvPr/>
        </p:nvSpPr>
        <p:spPr>
          <a:xfrm>
            <a:off x="276121" y="2160151"/>
            <a:ext cx="4572000" cy="4278094"/>
          </a:xfrm>
          <a:prstGeom prst="rect">
            <a:avLst/>
          </a:prstGeom>
        </p:spPr>
        <p:txBody>
          <a:bodyPr>
            <a:spAutoFit/>
          </a:bodyPr>
          <a:lstStyle/>
          <a:p>
            <a:r>
              <a:rPr lang="fr-FR" sz="1600" dirty="0">
                <a:latin typeface="Consolas" panose="020B0609020204030204" pitchFamily="49" charset="0"/>
              </a:rPr>
              <a:t>version: '3.3'</a:t>
            </a:r>
          </a:p>
          <a:p>
            <a:r>
              <a:rPr lang="fr-FR" sz="1600" dirty="0">
                <a:latin typeface="Consolas" panose="020B0609020204030204" pitchFamily="49" charset="0"/>
              </a:rPr>
              <a:t>services:</a:t>
            </a:r>
          </a:p>
          <a:p>
            <a:r>
              <a:rPr lang="fr-FR" sz="1600" dirty="0">
                <a:latin typeface="Consolas" panose="020B0609020204030204" pitchFamily="49" charset="0"/>
              </a:rPr>
              <a:t>  </a:t>
            </a:r>
            <a:r>
              <a:rPr lang="fr-FR" sz="1600" dirty="0" err="1">
                <a:latin typeface="Consolas" panose="020B0609020204030204" pitchFamily="49" charset="0"/>
              </a:rPr>
              <a:t>db</a:t>
            </a:r>
            <a:r>
              <a:rPr lang="fr-FR" sz="1600" dirty="0">
                <a:latin typeface="Consolas" panose="020B0609020204030204" pitchFamily="49" charset="0"/>
              </a:rPr>
              <a:t>:</a:t>
            </a:r>
          </a:p>
          <a:p>
            <a:r>
              <a:rPr lang="fr-FR" sz="1600" dirty="0">
                <a:latin typeface="Consolas" panose="020B0609020204030204" pitchFamily="49" charset="0"/>
              </a:rPr>
              <a:t>    image: mysql:5.7</a:t>
            </a:r>
          </a:p>
          <a:p>
            <a:r>
              <a:rPr lang="fr-FR" sz="1600" dirty="0">
                <a:latin typeface="Consolas" panose="020B0609020204030204" pitchFamily="49" charset="0"/>
              </a:rPr>
              <a:t>    restart: </a:t>
            </a:r>
            <a:r>
              <a:rPr lang="fr-FR" sz="1600" dirty="0" err="1">
                <a:latin typeface="Consolas" panose="020B0609020204030204" pitchFamily="49" charset="0"/>
              </a:rPr>
              <a:t>always</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environment</a:t>
            </a:r>
            <a:r>
              <a:rPr lang="fr-FR" sz="1600" dirty="0">
                <a:latin typeface="Consolas" panose="020B0609020204030204" pitchFamily="49" charset="0"/>
              </a:rPr>
              <a:t>:</a:t>
            </a:r>
          </a:p>
          <a:p>
            <a:r>
              <a:rPr lang="fr-FR" sz="1600" dirty="0">
                <a:latin typeface="Consolas" panose="020B0609020204030204" pitchFamily="49" charset="0"/>
              </a:rPr>
              <a:t>      MYSQL_PASSWORD: 'test123++'</a:t>
            </a:r>
          </a:p>
          <a:p>
            <a:r>
              <a:rPr lang="fr-FR" sz="1600" dirty="0">
                <a:latin typeface="Consolas" panose="020B0609020204030204" pitchFamily="49" charset="0"/>
              </a:rPr>
              <a:t>      MYSQL_ROOT_PASSWORD: 'test123++'</a:t>
            </a:r>
          </a:p>
          <a:p>
            <a:r>
              <a:rPr lang="fr-FR" sz="1600" dirty="0">
                <a:latin typeface="Consolas" panose="020B0609020204030204" pitchFamily="49" charset="0"/>
              </a:rPr>
              <a:t>    ports:</a:t>
            </a:r>
          </a:p>
          <a:p>
            <a:r>
              <a:rPr lang="fr-FR" sz="1600" dirty="0">
                <a:latin typeface="Consolas" panose="020B0609020204030204" pitchFamily="49" charset="0"/>
              </a:rPr>
              <a:t>      - '127.0.0.1:3308:3306'</a:t>
            </a:r>
          </a:p>
          <a:p>
            <a:r>
              <a:rPr lang="fr-FR" sz="1600" dirty="0">
                <a:latin typeface="Consolas" panose="020B0609020204030204" pitchFamily="49" charset="0"/>
              </a:rPr>
              <a:t>    expose:</a:t>
            </a:r>
          </a:p>
          <a:p>
            <a:r>
              <a:rPr lang="fr-FR" sz="1600" dirty="0">
                <a:latin typeface="Consolas" panose="020B0609020204030204" pitchFamily="49" charset="0"/>
              </a:rPr>
              <a:t>      - '3306'</a:t>
            </a:r>
          </a:p>
          <a:p>
            <a:r>
              <a:rPr lang="fr-FR" sz="1600" dirty="0">
                <a:latin typeface="Consolas" panose="020B0609020204030204" pitchFamily="49" charset="0"/>
              </a:rPr>
              <a:t>    volumes:</a:t>
            </a:r>
          </a:p>
          <a:p>
            <a:r>
              <a:rPr lang="fr-FR" sz="1600" dirty="0">
                <a:latin typeface="Consolas" panose="020B0609020204030204" pitchFamily="49" charset="0"/>
              </a:rPr>
              <a:t>      - </a:t>
            </a:r>
            <a:r>
              <a:rPr lang="fr-FR" sz="1600" dirty="0" err="1">
                <a:latin typeface="Consolas" panose="020B0609020204030204" pitchFamily="49" charset="0"/>
              </a:rPr>
              <a:t>my-db</a:t>
            </a:r>
            <a:r>
              <a:rPr lang="fr-FR" sz="1600" dirty="0">
                <a:latin typeface="Consolas" panose="020B0609020204030204" pitchFamily="49" charset="0"/>
              </a:rPr>
              <a:t>:/var/lib/</a:t>
            </a:r>
            <a:r>
              <a:rPr lang="fr-FR" sz="1600" dirty="0" err="1">
                <a:latin typeface="Consolas" panose="020B0609020204030204" pitchFamily="49" charset="0"/>
              </a:rPr>
              <a:t>mysql</a:t>
            </a:r>
            <a:endParaRPr lang="fr-FR" sz="1600" dirty="0">
              <a:latin typeface="Consolas" panose="020B0609020204030204" pitchFamily="49" charset="0"/>
            </a:endParaRPr>
          </a:p>
          <a:p>
            <a:endParaRPr lang="fr-FR" sz="1600" dirty="0" smtClean="0">
              <a:latin typeface="Consolas" panose="020B0609020204030204" pitchFamily="49" charset="0"/>
            </a:endParaRPr>
          </a:p>
          <a:p>
            <a:r>
              <a:rPr lang="fr-FR" sz="1600" dirty="0" smtClean="0">
                <a:latin typeface="Consolas" panose="020B0609020204030204" pitchFamily="49" charset="0"/>
              </a:rPr>
              <a:t>volumes</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my-db</a:t>
            </a:r>
            <a:r>
              <a:rPr lang="fr-FR" sz="1600" dirty="0">
                <a:latin typeface="Consolas" panose="020B0609020204030204" pitchFamily="49" charset="0"/>
              </a:rPr>
              <a:t>:</a:t>
            </a:r>
            <a:endParaRPr lang="fr-FR" sz="1600" b="0" dirty="0">
              <a:effectLst/>
              <a:latin typeface="Consolas" panose="020B0609020204030204" pitchFamily="49" charset="0"/>
            </a:endParaRPr>
          </a:p>
        </p:txBody>
      </p:sp>
      <p:sp>
        <p:nvSpPr>
          <p:cNvPr id="12" name="Rectangle 11"/>
          <p:cNvSpPr/>
          <p:nvPr/>
        </p:nvSpPr>
        <p:spPr>
          <a:xfrm>
            <a:off x="5633879" y="2492025"/>
            <a:ext cx="2288383" cy="369332"/>
          </a:xfrm>
          <a:prstGeom prst="rect">
            <a:avLst/>
          </a:prstGeom>
        </p:spPr>
        <p:txBody>
          <a:bodyPr wrap="none">
            <a:spAutoFit/>
          </a:bodyPr>
          <a:lstStyle/>
          <a:p>
            <a:r>
              <a:rPr lang="fr-FR" b="1" dirty="0"/>
              <a:t>docker compose up -d</a:t>
            </a:r>
          </a:p>
        </p:txBody>
      </p:sp>
      <p:sp>
        <p:nvSpPr>
          <p:cNvPr id="13" name="Rectangle 12"/>
          <p:cNvSpPr/>
          <p:nvPr/>
        </p:nvSpPr>
        <p:spPr>
          <a:xfrm>
            <a:off x="5633879" y="3140097"/>
            <a:ext cx="2336024" cy="369332"/>
          </a:xfrm>
          <a:prstGeom prst="rect">
            <a:avLst/>
          </a:prstGeom>
        </p:spPr>
        <p:txBody>
          <a:bodyPr wrap="none">
            <a:spAutoFit/>
          </a:bodyPr>
          <a:lstStyle/>
          <a:p>
            <a:r>
              <a:rPr lang="fr-FR" b="1" dirty="0"/>
              <a:t>docker compose </a:t>
            </a:r>
            <a:r>
              <a:rPr lang="fr-FR" b="1" dirty="0" smtClean="0"/>
              <a:t>down</a:t>
            </a:r>
            <a:endParaRPr lang="fr-FR" b="1" dirty="0"/>
          </a:p>
        </p:txBody>
      </p:sp>
      <p:sp>
        <p:nvSpPr>
          <p:cNvPr id="14" name="Rectangle 13"/>
          <p:cNvSpPr/>
          <p:nvPr/>
        </p:nvSpPr>
        <p:spPr>
          <a:xfrm>
            <a:off x="5076056" y="2089884"/>
            <a:ext cx="1999330" cy="369332"/>
          </a:xfrm>
          <a:prstGeom prst="rect">
            <a:avLst/>
          </a:prstGeom>
        </p:spPr>
        <p:txBody>
          <a:bodyPr wrap="none">
            <a:spAutoFit/>
          </a:bodyPr>
          <a:lstStyle/>
          <a:p>
            <a:r>
              <a:rPr lang="fr-FR" dirty="0" smtClean="0"/>
              <a:t>Créer le conteneur:</a:t>
            </a:r>
            <a:endParaRPr lang="fr-FR" dirty="0"/>
          </a:p>
        </p:txBody>
      </p:sp>
      <p:sp>
        <p:nvSpPr>
          <p:cNvPr id="15" name="Rectangle 14"/>
          <p:cNvSpPr/>
          <p:nvPr/>
        </p:nvSpPr>
        <p:spPr>
          <a:xfrm>
            <a:off x="5054792" y="2861357"/>
            <a:ext cx="2472023" cy="369332"/>
          </a:xfrm>
          <a:prstGeom prst="rect">
            <a:avLst/>
          </a:prstGeom>
        </p:spPr>
        <p:txBody>
          <a:bodyPr wrap="none">
            <a:spAutoFit/>
          </a:bodyPr>
          <a:lstStyle/>
          <a:p>
            <a:r>
              <a:rPr lang="fr-FR" dirty="0" smtClean="0"/>
              <a:t>Supprimer le conteneur:</a:t>
            </a:r>
            <a:endParaRPr lang="fr-FR" dirty="0"/>
          </a:p>
        </p:txBody>
      </p:sp>
    </p:spTree>
    <p:extLst>
      <p:ext uri="{BB962C8B-B14F-4D97-AF65-F5344CB8AC3E}">
        <p14:creationId xmlns:p14="http://schemas.microsoft.com/office/powerpoint/2010/main" val="170351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960518"/>
          </a:xfrm>
        </p:spPr>
        <p:txBody>
          <a:bodyPr>
            <a:normAutofit/>
          </a:bodyPr>
          <a:lstStyle/>
          <a:p>
            <a:r>
              <a:rPr lang="fr-FR" sz="1800" dirty="0"/>
              <a:t>Docker est un projet open source permettant d’automatiser le déploiement </a:t>
            </a:r>
            <a:r>
              <a:rPr lang="fr-FR" sz="1800" dirty="0" smtClean="0"/>
              <a:t>d’applications  </a:t>
            </a:r>
            <a:r>
              <a:rPr lang="fr-FR" sz="1800" dirty="0"/>
              <a:t>en tant que conteneurs portables et autonomes exécutables sur le cloud ou </a:t>
            </a:r>
            <a:r>
              <a:rPr lang="fr-FR" sz="1800" dirty="0" smtClean="0"/>
              <a:t>localement</a:t>
            </a:r>
          </a:p>
          <a:p>
            <a:pPr marL="0" indent="0">
              <a:buNone/>
            </a:pPr>
            <a:endParaRPr lang="fr-FR" sz="1800" dirty="0">
              <a:latin typeface="Candara" panose="020E0502030303020204" pitchFamily="34" charset="0"/>
            </a:endParaRPr>
          </a:p>
        </p:txBody>
      </p:sp>
      <p:sp>
        <p:nvSpPr>
          <p:cNvPr id="11" name="Rectangle 10"/>
          <p:cNvSpPr/>
          <p:nvPr/>
        </p:nvSpPr>
        <p:spPr>
          <a:xfrm>
            <a:off x="179512" y="764704"/>
            <a:ext cx="3154261" cy="461665"/>
          </a:xfrm>
          <a:prstGeom prst="rect">
            <a:avLst/>
          </a:prstGeom>
        </p:spPr>
        <p:txBody>
          <a:bodyPr wrap="none">
            <a:spAutoFit/>
          </a:bodyPr>
          <a:lstStyle/>
          <a:p>
            <a:r>
              <a:rPr lang="fr-FR" sz="2400" b="1" i="1" dirty="0" smtClean="0"/>
              <a:t>Présentation du Docker</a:t>
            </a:r>
            <a:endParaRPr lang="en-US" sz="2400" b="1" dirty="0"/>
          </a:p>
        </p:txBody>
      </p:sp>
      <p:pic>
        <p:nvPicPr>
          <p:cNvPr id="5" name="Picture 2" descr="Do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348880"/>
            <a:ext cx="6340482" cy="38835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5978688" cy="461665"/>
          </a:xfrm>
          <a:prstGeom prst="rect">
            <a:avLst/>
          </a:prstGeom>
        </p:spPr>
        <p:txBody>
          <a:bodyPr wrap="none">
            <a:spAutoFit/>
          </a:bodyPr>
          <a:lstStyle/>
          <a:p>
            <a:r>
              <a:rPr lang="fr-FR" sz="2400" b="1" i="1" dirty="0" smtClean="0"/>
              <a:t>Le Docker compose (Installation sous Ubuntu)</a:t>
            </a:r>
            <a:endParaRPr lang="en-US" sz="2400" b="1" dirty="0"/>
          </a:p>
        </p:txBody>
      </p:sp>
      <p:sp>
        <p:nvSpPr>
          <p:cNvPr id="2" name="Rectangle 1"/>
          <p:cNvSpPr/>
          <p:nvPr/>
        </p:nvSpPr>
        <p:spPr>
          <a:xfrm>
            <a:off x="201303" y="836712"/>
            <a:ext cx="8424936" cy="2062103"/>
          </a:xfrm>
          <a:prstGeom prst="rect">
            <a:avLst/>
          </a:prstGeom>
        </p:spPr>
        <p:txBody>
          <a:bodyPr wrap="square">
            <a:spAutoFit/>
          </a:bodyPr>
          <a:lstStyle/>
          <a:p>
            <a:r>
              <a:rPr lang="fr-FR" sz="1600" dirty="0" err="1" smtClean="0"/>
              <a:t>curl</a:t>
            </a:r>
            <a:r>
              <a:rPr lang="fr-FR" sz="1600" dirty="0" smtClean="0"/>
              <a:t> </a:t>
            </a:r>
            <a:r>
              <a:rPr lang="fr-FR" sz="1600" dirty="0"/>
              <a:t>-SL https://github.com/docker/compose/releases/download/v2.3.3/docker-compose-linux-x86_64 -o ~/.</a:t>
            </a:r>
            <a:r>
              <a:rPr lang="fr-FR" sz="1600" dirty="0" smtClean="0"/>
              <a:t>docker/cli-plugins/docker-compose</a:t>
            </a:r>
          </a:p>
          <a:p>
            <a:r>
              <a:rPr lang="fr-FR" sz="1600" dirty="0" smtClean="0"/>
              <a:t> </a:t>
            </a:r>
          </a:p>
          <a:p>
            <a:r>
              <a:rPr lang="fr-FR" sz="1600" dirty="0" smtClean="0"/>
              <a:t>chmod </a:t>
            </a:r>
            <a:r>
              <a:rPr lang="fr-FR" sz="1600" dirty="0"/>
              <a:t>+x ~/.</a:t>
            </a:r>
            <a:r>
              <a:rPr lang="fr-FR" sz="1600" dirty="0" smtClean="0"/>
              <a:t>docker/cli-plugins/docker-compose</a:t>
            </a:r>
          </a:p>
          <a:p>
            <a:endParaRPr lang="fr-FR" sz="1600" dirty="0"/>
          </a:p>
          <a:p>
            <a:r>
              <a:rPr lang="fr-FR" sz="1600" dirty="0" smtClean="0"/>
              <a:t>docker </a:t>
            </a:r>
            <a:r>
              <a:rPr lang="fr-FR" sz="1600" dirty="0"/>
              <a:t>compose version</a:t>
            </a:r>
          </a:p>
          <a:p>
            <a:endParaRPr lang="fr-FR" sz="1600" dirty="0"/>
          </a:p>
          <a:p>
            <a:endParaRPr lang="fr-FR" sz="1600" dirty="0"/>
          </a:p>
        </p:txBody>
      </p:sp>
    </p:spTree>
    <p:extLst>
      <p:ext uri="{BB962C8B-B14F-4D97-AF65-F5344CB8AC3E}">
        <p14:creationId xmlns:p14="http://schemas.microsoft.com/office/powerpoint/2010/main" val="438905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2612831" cy="461665"/>
          </a:xfrm>
          <a:prstGeom prst="rect">
            <a:avLst/>
          </a:prstGeom>
        </p:spPr>
        <p:txBody>
          <a:bodyPr wrap="none">
            <a:spAutoFit/>
          </a:bodyPr>
          <a:lstStyle/>
          <a:p>
            <a:r>
              <a:rPr lang="fr-FR" sz="2400" b="1" i="1" dirty="0" smtClean="0"/>
              <a:t>Le Docker compose</a:t>
            </a:r>
            <a:endParaRPr lang="en-US" sz="2400" b="1" dirty="0"/>
          </a:p>
        </p:txBody>
      </p:sp>
      <p:sp>
        <p:nvSpPr>
          <p:cNvPr id="3" name="Rectangle 2"/>
          <p:cNvSpPr/>
          <p:nvPr/>
        </p:nvSpPr>
        <p:spPr>
          <a:xfrm>
            <a:off x="232595" y="836712"/>
            <a:ext cx="7632848" cy="307777"/>
          </a:xfrm>
          <a:prstGeom prst="rect">
            <a:avLst/>
          </a:prstGeom>
        </p:spPr>
        <p:txBody>
          <a:bodyPr wrap="square">
            <a:spAutoFit/>
          </a:bodyPr>
          <a:lstStyle/>
          <a:p>
            <a:r>
              <a:rPr lang="en-US" sz="1400" dirty="0">
                <a:hlinkClick r:id="rId3"/>
              </a:rPr>
              <a:t>GitHub - </a:t>
            </a:r>
            <a:r>
              <a:rPr lang="en-US" sz="1400" dirty="0" err="1">
                <a:hlinkClick r:id="rId3"/>
              </a:rPr>
              <a:t>docker</a:t>
            </a:r>
            <a:r>
              <a:rPr lang="en-US" sz="1400" dirty="0">
                <a:hlinkClick r:id="rId3"/>
              </a:rPr>
              <a:t>/compose: Define and run multi-container applications with Docker</a:t>
            </a:r>
            <a:endParaRPr lang="fr-FR" sz="1400" dirty="0"/>
          </a:p>
        </p:txBody>
      </p:sp>
      <p:sp>
        <p:nvSpPr>
          <p:cNvPr id="6" name="Rectangle 5"/>
          <p:cNvSpPr/>
          <p:nvPr/>
        </p:nvSpPr>
        <p:spPr>
          <a:xfrm>
            <a:off x="250180" y="1791107"/>
            <a:ext cx="8292338" cy="584775"/>
          </a:xfrm>
          <a:prstGeom prst="rect">
            <a:avLst/>
          </a:prstGeom>
        </p:spPr>
        <p:txBody>
          <a:bodyPr wrap="square">
            <a:spAutoFit/>
          </a:bodyPr>
          <a:lstStyle/>
          <a:p>
            <a:r>
              <a:rPr lang="fr-FR" sz="1600" dirty="0">
                <a:hlinkClick r:id="rId4"/>
              </a:rPr>
              <a:t>https://docs.docker.com/compose/gettingstarted</a:t>
            </a:r>
            <a:r>
              <a:rPr lang="fr-FR" sz="1600" dirty="0" smtClean="0">
                <a:hlinkClick r:id="rId4"/>
              </a:rPr>
              <a:t>/</a:t>
            </a:r>
            <a:endParaRPr lang="fr-FR" sz="1600" dirty="0" smtClean="0"/>
          </a:p>
          <a:p>
            <a:endParaRPr lang="fr-FR" sz="1600" dirty="0"/>
          </a:p>
        </p:txBody>
      </p:sp>
      <p:sp>
        <p:nvSpPr>
          <p:cNvPr id="8" name="Rectangle 7"/>
          <p:cNvSpPr/>
          <p:nvPr/>
        </p:nvSpPr>
        <p:spPr>
          <a:xfrm>
            <a:off x="250180" y="1340768"/>
            <a:ext cx="7632848" cy="338554"/>
          </a:xfrm>
          <a:prstGeom prst="rect">
            <a:avLst/>
          </a:prstGeom>
        </p:spPr>
        <p:txBody>
          <a:bodyPr wrap="square">
            <a:spAutoFit/>
          </a:bodyPr>
          <a:lstStyle/>
          <a:p>
            <a:r>
              <a:rPr lang="fr-FR" sz="1600" dirty="0" smtClean="0"/>
              <a:t>Exemple de docker compose documentation officielle</a:t>
            </a:r>
            <a:endParaRPr lang="fr-FR" sz="1600" dirty="0"/>
          </a:p>
        </p:txBody>
      </p:sp>
      <p:sp>
        <p:nvSpPr>
          <p:cNvPr id="7" name="Rectangle 6"/>
          <p:cNvSpPr/>
          <p:nvPr/>
        </p:nvSpPr>
        <p:spPr>
          <a:xfrm>
            <a:off x="250180" y="2678560"/>
            <a:ext cx="3202030" cy="615553"/>
          </a:xfrm>
          <a:prstGeom prst="rect">
            <a:avLst/>
          </a:prstGeom>
        </p:spPr>
        <p:txBody>
          <a:bodyPr wrap="none">
            <a:spAutoFit/>
          </a:bodyPr>
          <a:lstStyle/>
          <a:p>
            <a:r>
              <a:rPr lang="fr-FR" sz="1600" dirty="0">
                <a:hlinkClick r:id="rId5"/>
              </a:rPr>
              <a:t>https://</a:t>
            </a:r>
            <a:r>
              <a:rPr lang="fr-FR" sz="1600" dirty="0" smtClean="0">
                <a:hlinkClick r:id="rId5"/>
              </a:rPr>
              <a:t>devhints.io/docker-compose</a:t>
            </a:r>
            <a:endParaRPr lang="fr-FR" sz="1600" dirty="0" smtClean="0"/>
          </a:p>
          <a:p>
            <a:endParaRPr lang="fr-FR" dirty="0"/>
          </a:p>
        </p:txBody>
      </p:sp>
      <p:sp>
        <p:nvSpPr>
          <p:cNvPr id="10" name="Rectangle 9"/>
          <p:cNvSpPr/>
          <p:nvPr/>
        </p:nvSpPr>
        <p:spPr>
          <a:xfrm>
            <a:off x="250180" y="2248997"/>
            <a:ext cx="7632848" cy="338554"/>
          </a:xfrm>
          <a:prstGeom prst="rect">
            <a:avLst/>
          </a:prstGeom>
        </p:spPr>
        <p:txBody>
          <a:bodyPr wrap="square">
            <a:spAutoFit/>
          </a:bodyPr>
          <a:lstStyle/>
          <a:p>
            <a:r>
              <a:rPr lang="fr-FR" sz="1600" dirty="0" smtClean="0"/>
              <a:t>Exemple </a:t>
            </a:r>
            <a:endParaRPr lang="fr-FR" sz="1600" dirty="0"/>
          </a:p>
        </p:txBody>
      </p:sp>
    </p:spTree>
    <p:extLst>
      <p:ext uri="{BB962C8B-B14F-4D97-AF65-F5344CB8AC3E}">
        <p14:creationId xmlns:p14="http://schemas.microsoft.com/office/powerpoint/2010/main" val="1703555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4025589" cy="461665"/>
          </a:xfrm>
          <a:prstGeom prst="rect">
            <a:avLst/>
          </a:prstGeom>
        </p:spPr>
        <p:txBody>
          <a:bodyPr wrap="none">
            <a:spAutoFit/>
          </a:bodyPr>
          <a:lstStyle/>
          <a:p>
            <a:r>
              <a:rPr lang="fr-FR" sz="2400" b="1" i="1" dirty="0" smtClean="0"/>
              <a:t>Installation Docker  sous Linux</a:t>
            </a:r>
            <a:endParaRPr lang="en-US" sz="2400" b="1" dirty="0"/>
          </a:p>
        </p:txBody>
      </p:sp>
    </p:spTree>
    <p:extLst>
      <p:ext uri="{BB962C8B-B14F-4D97-AF65-F5344CB8AC3E}">
        <p14:creationId xmlns:p14="http://schemas.microsoft.com/office/powerpoint/2010/main" val="303170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311" y="1124744"/>
            <a:ext cx="8661246" cy="3293209"/>
          </a:xfrm>
          <a:prstGeom prst="rect">
            <a:avLst/>
          </a:prstGeom>
        </p:spPr>
        <p:txBody>
          <a:bodyPr wrap="square">
            <a:spAutoFit/>
          </a:bodyPr>
          <a:lstStyle/>
          <a:p>
            <a:r>
              <a:rPr lang="fr-FR" sz="1600" b="1" dirty="0" smtClean="0"/>
              <a:t>Installation: </a:t>
            </a:r>
          </a:p>
          <a:p>
            <a:r>
              <a:rPr lang="fr-FR" sz="1600" dirty="0" err="1" smtClean="0"/>
              <a:t>sudo</a:t>
            </a:r>
            <a:r>
              <a:rPr lang="fr-FR" sz="1600" dirty="0" smtClean="0"/>
              <a:t> </a:t>
            </a:r>
            <a:r>
              <a:rPr lang="fr-FR" sz="1600" dirty="0" err="1"/>
              <a:t>apt</a:t>
            </a:r>
            <a:r>
              <a:rPr lang="fr-FR" sz="1600" dirty="0"/>
              <a:t> update</a:t>
            </a:r>
          </a:p>
          <a:p>
            <a:r>
              <a:rPr lang="fr-FR" sz="1600" dirty="0" err="1"/>
              <a:t>sudo</a:t>
            </a:r>
            <a:r>
              <a:rPr lang="fr-FR" sz="1600" dirty="0"/>
              <a:t> </a:t>
            </a:r>
            <a:r>
              <a:rPr lang="fr-FR" sz="1600" dirty="0" err="1"/>
              <a:t>apt</a:t>
            </a:r>
            <a:r>
              <a:rPr lang="fr-FR" sz="1600" dirty="0"/>
              <a:t> </a:t>
            </a:r>
            <a:r>
              <a:rPr lang="fr-FR" sz="1600" dirty="0" err="1"/>
              <a:t>install</a:t>
            </a:r>
            <a:r>
              <a:rPr lang="fr-FR" sz="1600" dirty="0"/>
              <a:t> </a:t>
            </a:r>
            <a:r>
              <a:rPr lang="fr-FR" sz="1600" dirty="0" err="1"/>
              <a:t>apt</a:t>
            </a:r>
            <a:r>
              <a:rPr lang="fr-FR" sz="1600" dirty="0"/>
              <a:t>-transport-https ca-</a:t>
            </a:r>
            <a:r>
              <a:rPr lang="fr-FR" sz="1600" dirty="0" err="1"/>
              <a:t>certificates</a:t>
            </a:r>
            <a:r>
              <a:rPr lang="fr-FR" sz="1600" dirty="0"/>
              <a:t> </a:t>
            </a:r>
            <a:r>
              <a:rPr lang="fr-FR" sz="1600" dirty="0" err="1"/>
              <a:t>curl</a:t>
            </a:r>
            <a:r>
              <a:rPr lang="fr-FR" sz="1600" dirty="0"/>
              <a:t> software-</a:t>
            </a:r>
            <a:r>
              <a:rPr lang="fr-FR" sz="1600" dirty="0" err="1"/>
              <a:t>properties</a:t>
            </a:r>
            <a:r>
              <a:rPr lang="fr-FR" sz="1600" dirty="0"/>
              <a:t>-</a:t>
            </a:r>
            <a:r>
              <a:rPr lang="fr-FR" sz="1600" dirty="0" err="1"/>
              <a:t>common</a:t>
            </a:r>
            <a:endParaRPr lang="fr-FR" sz="1600" dirty="0"/>
          </a:p>
          <a:p>
            <a:r>
              <a:rPr lang="fr-FR" sz="1600" dirty="0" err="1"/>
              <a:t>curl</a:t>
            </a:r>
            <a:r>
              <a:rPr lang="fr-FR" sz="1600" dirty="0"/>
              <a:t> -</a:t>
            </a:r>
            <a:r>
              <a:rPr lang="fr-FR" sz="1600" dirty="0" err="1"/>
              <a:t>fsSL</a:t>
            </a:r>
            <a:r>
              <a:rPr lang="fr-FR" sz="1600" dirty="0"/>
              <a:t> https://download.docker.com/linux/ubuntu/gpg | </a:t>
            </a:r>
            <a:r>
              <a:rPr lang="fr-FR" sz="1600" dirty="0" err="1"/>
              <a:t>sudo</a:t>
            </a:r>
            <a:r>
              <a:rPr lang="fr-FR" sz="1600" dirty="0"/>
              <a:t> </a:t>
            </a:r>
            <a:r>
              <a:rPr lang="fr-FR" sz="1600" dirty="0" err="1"/>
              <a:t>apt</a:t>
            </a:r>
            <a:r>
              <a:rPr lang="fr-FR" sz="1600" dirty="0"/>
              <a:t>-key </a:t>
            </a:r>
            <a:r>
              <a:rPr lang="fr-FR" sz="1600" dirty="0" err="1"/>
              <a:t>add</a:t>
            </a:r>
            <a:r>
              <a:rPr lang="fr-FR" sz="1600" dirty="0"/>
              <a:t> -</a:t>
            </a:r>
          </a:p>
          <a:p>
            <a:r>
              <a:rPr lang="fr-FR" sz="1600" dirty="0" err="1"/>
              <a:t>sudo</a:t>
            </a:r>
            <a:r>
              <a:rPr lang="fr-FR" sz="1600" dirty="0"/>
              <a:t> </a:t>
            </a:r>
            <a:r>
              <a:rPr lang="fr-FR" sz="1600" dirty="0" err="1"/>
              <a:t>add-apt-repository</a:t>
            </a:r>
            <a:r>
              <a:rPr lang="fr-FR" sz="1600" dirty="0"/>
              <a:t> "deb [</a:t>
            </a:r>
            <a:r>
              <a:rPr lang="fr-FR" sz="1600" dirty="0" err="1"/>
              <a:t>arch</a:t>
            </a:r>
            <a:r>
              <a:rPr lang="fr-FR" sz="1600" dirty="0"/>
              <a:t>=amd64] https://download.docker.com/linux/ubuntu focal stable"</a:t>
            </a:r>
          </a:p>
          <a:p>
            <a:r>
              <a:rPr lang="fr-FR" sz="1600" dirty="0" err="1"/>
              <a:t>apt</a:t>
            </a:r>
            <a:r>
              <a:rPr lang="fr-FR" sz="1600" dirty="0"/>
              <a:t>-cache </a:t>
            </a:r>
            <a:r>
              <a:rPr lang="fr-FR" sz="1600" dirty="0" err="1"/>
              <a:t>policy</a:t>
            </a:r>
            <a:r>
              <a:rPr lang="fr-FR" sz="1600" dirty="0"/>
              <a:t> docker-ce</a:t>
            </a:r>
          </a:p>
          <a:p>
            <a:r>
              <a:rPr lang="fr-FR" sz="1600" dirty="0" err="1"/>
              <a:t>sudo</a:t>
            </a:r>
            <a:r>
              <a:rPr lang="fr-FR" sz="1600" dirty="0"/>
              <a:t> </a:t>
            </a:r>
            <a:r>
              <a:rPr lang="fr-FR" sz="1600" dirty="0" err="1"/>
              <a:t>apt</a:t>
            </a:r>
            <a:r>
              <a:rPr lang="fr-FR" sz="1600" dirty="0"/>
              <a:t> </a:t>
            </a:r>
            <a:r>
              <a:rPr lang="fr-FR" sz="1600" dirty="0" err="1"/>
              <a:t>install</a:t>
            </a:r>
            <a:r>
              <a:rPr lang="fr-FR" sz="1600" dirty="0"/>
              <a:t> docker-ce</a:t>
            </a:r>
          </a:p>
          <a:p>
            <a:endParaRPr lang="fr-FR" sz="1600" dirty="0"/>
          </a:p>
          <a:p>
            <a:r>
              <a:rPr lang="fr-FR" sz="1600" b="1" dirty="0"/>
              <a:t>Post </a:t>
            </a:r>
            <a:r>
              <a:rPr lang="fr-FR" sz="1600" b="1" dirty="0" smtClean="0"/>
              <a:t>installation:</a:t>
            </a:r>
            <a:endParaRPr lang="fr-FR" sz="1600" b="1" dirty="0"/>
          </a:p>
          <a:p>
            <a:r>
              <a:rPr lang="fr-FR" sz="1600" dirty="0" err="1"/>
              <a:t>sudo</a:t>
            </a:r>
            <a:r>
              <a:rPr lang="fr-FR" sz="1600" dirty="0"/>
              <a:t> </a:t>
            </a:r>
            <a:r>
              <a:rPr lang="fr-FR" sz="1600" dirty="0" err="1"/>
              <a:t>systemctl</a:t>
            </a:r>
            <a:r>
              <a:rPr lang="fr-FR" sz="1600" dirty="0"/>
              <a:t> </a:t>
            </a:r>
            <a:r>
              <a:rPr lang="fr-FR" sz="1600" dirty="0" err="1"/>
              <a:t>status</a:t>
            </a:r>
            <a:r>
              <a:rPr lang="fr-FR" sz="1600" dirty="0"/>
              <a:t> docker</a:t>
            </a:r>
          </a:p>
          <a:p>
            <a:r>
              <a:rPr lang="fr-FR" sz="1600" dirty="0" err="1"/>
              <a:t>sudo</a:t>
            </a:r>
            <a:r>
              <a:rPr lang="fr-FR" sz="1600" dirty="0"/>
              <a:t> </a:t>
            </a:r>
            <a:r>
              <a:rPr lang="fr-FR" sz="1600" dirty="0" err="1"/>
              <a:t>usermod</a:t>
            </a:r>
            <a:r>
              <a:rPr lang="fr-FR" sz="1600" dirty="0"/>
              <a:t> -</a:t>
            </a:r>
            <a:r>
              <a:rPr lang="fr-FR" sz="1600" dirty="0" err="1"/>
              <a:t>aG</a:t>
            </a:r>
            <a:r>
              <a:rPr lang="fr-FR" sz="1600" dirty="0"/>
              <a:t> docker ${USER}</a:t>
            </a:r>
          </a:p>
          <a:p>
            <a:r>
              <a:rPr lang="fr-FR" sz="1600" dirty="0"/>
              <a:t>docker --version</a:t>
            </a:r>
          </a:p>
          <a:p>
            <a:r>
              <a:rPr lang="fr-FR" sz="1600" dirty="0"/>
              <a:t>docker</a:t>
            </a:r>
          </a:p>
        </p:txBody>
      </p:sp>
      <p:sp>
        <p:nvSpPr>
          <p:cNvPr id="6" name="Rectangle 5"/>
          <p:cNvSpPr/>
          <p:nvPr/>
        </p:nvSpPr>
        <p:spPr>
          <a:xfrm>
            <a:off x="375250" y="476672"/>
            <a:ext cx="4231030" cy="400110"/>
          </a:xfrm>
          <a:prstGeom prst="rect">
            <a:avLst/>
          </a:prstGeom>
        </p:spPr>
        <p:txBody>
          <a:bodyPr wrap="none">
            <a:spAutoFit/>
          </a:bodyPr>
          <a:lstStyle/>
          <a:p>
            <a:r>
              <a:rPr lang="fr-FR" sz="2000" b="1" i="1" dirty="0" smtClean="0"/>
              <a:t>Installation Docker  sous Linux Ubuntu</a:t>
            </a:r>
            <a:endParaRPr lang="en-US" sz="2000" b="1" dirty="0"/>
          </a:p>
        </p:txBody>
      </p:sp>
    </p:spTree>
    <p:extLst>
      <p:ext uri="{BB962C8B-B14F-4D97-AF65-F5344CB8AC3E}">
        <p14:creationId xmlns:p14="http://schemas.microsoft.com/office/powerpoint/2010/main" val="1524089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5250" y="476672"/>
            <a:ext cx="4152932" cy="400110"/>
          </a:xfrm>
          <a:prstGeom prst="rect">
            <a:avLst/>
          </a:prstGeom>
        </p:spPr>
        <p:txBody>
          <a:bodyPr wrap="none">
            <a:spAutoFit/>
          </a:bodyPr>
          <a:lstStyle/>
          <a:p>
            <a:r>
              <a:rPr lang="fr-FR" sz="2000" b="1" i="1" dirty="0" smtClean="0"/>
              <a:t>Installation Docker  sous Linux Centos</a:t>
            </a:r>
            <a:endParaRPr lang="en-US" sz="2000" b="1" dirty="0"/>
          </a:p>
        </p:txBody>
      </p:sp>
      <p:sp>
        <p:nvSpPr>
          <p:cNvPr id="2" name="Rectangle 1"/>
          <p:cNvSpPr/>
          <p:nvPr/>
        </p:nvSpPr>
        <p:spPr>
          <a:xfrm>
            <a:off x="611560" y="1052736"/>
            <a:ext cx="7056784" cy="3046988"/>
          </a:xfrm>
          <a:prstGeom prst="rect">
            <a:avLst/>
          </a:prstGeom>
        </p:spPr>
        <p:txBody>
          <a:bodyPr wrap="square">
            <a:spAutoFit/>
          </a:bodyPr>
          <a:lstStyle/>
          <a:p>
            <a:r>
              <a:rPr lang="fr-FR" sz="1600" b="1" dirty="0"/>
              <a:t>Installation:</a:t>
            </a:r>
          </a:p>
          <a:p>
            <a:r>
              <a:rPr lang="fr-FR" sz="1600" dirty="0" err="1"/>
              <a:t>sudo</a:t>
            </a:r>
            <a:r>
              <a:rPr lang="fr-FR" sz="1600" dirty="0"/>
              <a:t> </a:t>
            </a:r>
            <a:r>
              <a:rPr lang="fr-FR" sz="1600" dirty="0" err="1" smtClean="0"/>
              <a:t>ysyum</a:t>
            </a:r>
            <a:r>
              <a:rPr lang="fr-FR" sz="1600" dirty="0" smtClean="0"/>
              <a:t> </a:t>
            </a:r>
            <a:r>
              <a:rPr lang="fr-FR" sz="1600" dirty="0" err="1"/>
              <a:t>check-update</a:t>
            </a:r>
            <a:endParaRPr lang="fr-FR" sz="1600" dirty="0"/>
          </a:p>
          <a:p>
            <a:r>
              <a:rPr lang="fr-FR" sz="1600" dirty="0" err="1"/>
              <a:t>curl</a:t>
            </a:r>
            <a:r>
              <a:rPr lang="fr-FR" sz="1600" dirty="0"/>
              <a:t> -</a:t>
            </a:r>
            <a:r>
              <a:rPr lang="fr-FR" sz="1600" dirty="0" err="1"/>
              <a:t>fsSL</a:t>
            </a:r>
            <a:r>
              <a:rPr lang="fr-FR" sz="1600" dirty="0"/>
              <a:t> https://get.docker.com/ | sh</a:t>
            </a:r>
          </a:p>
          <a:p>
            <a:r>
              <a:rPr lang="fr-FR" sz="1600" dirty="0" err="1"/>
              <a:t>sudo</a:t>
            </a:r>
            <a:r>
              <a:rPr lang="fr-FR" sz="1600" dirty="0"/>
              <a:t> </a:t>
            </a:r>
            <a:r>
              <a:rPr lang="fr-FR" sz="1600" dirty="0" err="1"/>
              <a:t>systemctl</a:t>
            </a:r>
            <a:r>
              <a:rPr lang="fr-FR" sz="1600" dirty="0"/>
              <a:t> </a:t>
            </a:r>
            <a:r>
              <a:rPr lang="fr-FR" sz="1600" dirty="0" err="1"/>
              <a:t>start</a:t>
            </a:r>
            <a:r>
              <a:rPr lang="fr-FR" sz="1600" dirty="0"/>
              <a:t> docker</a:t>
            </a:r>
          </a:p>
          <a:p>
            <a:endParaRPr lang="fr-FR" sz="1600" dirty="0"/>
          </a:p>
          <a:p>
            <a:r>
              <a:rPr lang="fr-FR" sz="1600" b="1" dirty="0"/>
              <a:t>Post installation</a:t>
            </a:r>
            <a:r>
              <a:rPr lang="fr-FR" sz="1600" b="1" dirty="0" smtClean="0"/>
              <a:t>:</a:t>
            </a:r>
          </a:p>
          <a:p>
            <a:r>
              <a:rPr lang="fr-FR" sz="1600" dirty="0" err="1" smtClean="0"/>
              <a:t>sudo</a:t>
            </a:r>
            <a:r>
              <a:rPr lang="fr-FR" sz="1600" dirty="0" smtClean="0"/>
              <a:t> </a:t>
            </a:r>
            <a:r>
              <a:rPr lang="fr-FR" sz="1600" dirty="0" err="1"/>
              <a:t>systemctl</a:t>
            </a:r>
            <a:r>
              <a:rPr lang="fr-FR" sz="1600" dirty="0"/>
              <a:t> </a:t>
            </a:r>
            <a:r>
              <a:rPr lang="fr-FR" sz="1600" dirty="0" err="1"/>
              <a:t>status</a:t>
            </a:r>
            <a:r>
              <a:rPr lang="fr-FR" sz="1600" dirty="0"/>
              <a:t> docker</a:t>
            </a:r>
          </a:p>
          <a:p>
            <a:r>
              <a:rPr lang="fr-FR" sz="1600" dirty="0" err="1"/>
              <a:t>sudo</a:t>
            </a:r>
            <a:r>
              <a:rPr lang="fr-FR" sz="1600" dirty="0"/>
              <a:t> </a:t>
            </a:r>
            <a:r>
              <a:rPr lang="fr-FR" sz="1600" dirty="0" err="1"/>
              <a:t>systemctl</a:t>
            </a:r>
            <a:r>
              <a:rPr lang="fr-FR" sz="1600" dirty="0"/>
              <a:t> </a:t>
            </a:r>
            <a:r>
              <a:rPr lang="fr-FR" sz="1600" dirty="0" err="1"/>
              <a:t>enable</a:t>
            </a:r>
            <a:r>
              <a:rPr lang="fr-FR" sz="1600" dirty="0"/>
              <a:t> docker</a:t>
            </a:r>
          </a:p>
          <a:p>
            <a:r>
              <a:rPr lang="fr-FR" sz="1600" dirty="0" err="1"/>
              <a:t>sudo</a:t>
            </a:r>
            <a:r>
              <a:rPr lang="fr-FR" sz="1600" dirty="0"/>
              <a:t> </a:t>
            </a:r>
            <a:r>
              <a:rPr lang="fr-FR" sz="1600" dirty="0" err="1"/>
              <a:t>usermod</a:t>
            </a:r>
            <a:r>
              <a:rPr lang="fr-FR" sz="1600" dirty="0"/>
              <a:t> -</a:t>
            </a:r>
            <a:r>
              <a:rPr lang="fr-FR" sz="1600" dirty="0" err="1"/>
              <a:t>aG</a:t>
            </a:r>
            <a:r>
              <a:rPr lang="fr-FR" sz="1600" dirty="0"/>
              <a:t> docker $(</a:t>
            </a:r>
            <a:r>
              <a:rPr lang="fr-FR" sz="1600" dirty="0" err="1"/>
              <a:t>whoami</a:t>
            </a:r>
            <a:r>
              <a:rPr lang="fr-FR" sz="1600" dirty="0"/>
              <a:t>)</a:t>
            </a:r>
          </a:p>
          <a:p>
            <a:r>
              <a:rPr lang="fr-FR" sz="1600" dirty="0"/>
              <a:t>docker --version </a:t>
            </a:r>
          </a:p>
          <a:p>
            <a:r>
              <a:rPr lang="fr-FR" sz="1600" dirty="0"/>
              <a:t>docker</a:t>
            </a:r>
          </a:p>
          <a:p>
            <a:r>
              <a:rPr lang="fr-FR" sz="1600" dirty="0"/>
              <a:t>docker </a:t>
            </a:r>
            <a:r>
              <a:rPr lang="fr-FR" sz="1600" dirty="0" err="1"/>
              <a:t>run</a:t>
            </a:r>
            <a:r>
              <a:rPr lang="fr-FR" sz="1600" dirty="0"/>
              <a:t> hello-world</a:t>
            </a:r>
          </a:p>
        </p:txBody>
      </p:sp>
    </p:spTree>
    <p:extLst>
      <p:ext uri="{BB962C8B-B14F-4D97-AF65-F5344CB8AC3E}">
        <p14:creationId xmlns:p14="http://schemas.microsoft.com/office/powerpoint/2010/main" val="412291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3964355" cy="461665"/>
          </a:xfrm>
          <a:prstGeom prst="rect">
            <a:avLst/>
          </a:prstGeom>
        </p:spPr>
        <p:txBody>
          <a:bodyPr wrap="none">
            <a:spAutoFit/>
          </a:bodyPr>
          <a:lstStyle/>
          <a:p>
            <a:r>
              <a:rPr lang="fr-FR" sz="2400" b="1" i="1" dirty="0" smtClean="0"/>
              <a:t>Installation Docker  sous MAC</a:t>
            </a:r>
            <a:endParaRPr lang="en-US" sz="2400" b="1" dirty="0"/>
          </a:p>
        </p:txBody>
      </p:sp>
    </p:spTree>
    <p:extLst>
      <p:ext uri="{BB962C8B-B14F-4D97-AF65-F5344CB8AC3E}">
        <p14:creationId xmlns:p14="http://schemas.microsoft.com/office/powerpoint/2010/main" val="1915096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16144</TotalTime>
  <Words>3073</Words>
  <Application>Microsoft Office PowerPoint</Application>
  <PresentationFormat>On-screen Show (4:3)</PresentationFormat>
  <Paragraphs>588</Paragraphs>
  <Slides>51</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Candara</vt:lpstr>
      <vt:lpstr>Comic Sans MS</vt:lpstr>
      <vt:lpstr>Consolas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WCF</dc:title>
  <dc:creator>Administrator</dc:creator>
  <cp:lastModifiedBy>DELL</cp:lastModifiedBy>
  <cp:revision>194</cp:revision>
  <dcterms:created xsi:type="dcterms:W3CDTF">2014-06-23T06:00:52Z</dcterms:created>
  <dcterms:modified xsi:type="dcterms:W3CDTF">2025-10-16T22:23:58Z</dcterms:modified>
</cp:coreProperties>
</file>