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64" r:id="rId2"/>
    <p:sldId id="257" r:id="rId3"/>
    <p:sldId id="258" r:id="rId4"/>
    <p:sldId id="265" r:id="rId5"/>
    <p:sldId id="266" r:id="rId6"/>
    <p:sldId id="267" r:id="rId7"/>
    <p:sldId id="260" r:id="rId8"/>
    <p:sldId id="262" r:id="rId9"/>
    <p:sldId id="263" r:id="rId10"/>
    <p:sldId id="27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86" r:id="rId21"/>
    <p:sldId id="278" r:id="rId22"/>
    <p:sldId id="279" r:id="rId23"/>
    <p:sldId id="280" r:id="rId24"/>
    <p:sldId id="281" r:id="rId25"/>
    <p:sldId id="282" r:id="rId26"/>
    <p:sldId id="284" r:id="rId27"/>
    <p:sldId id="294" r:id="rId28"/>
    <p:sldId id="287" r:id="rId29"/>
    <p:sldId id="288" r:id="rId30"/>
    <p:sldId id="289" r:id="rId31"/>
    <p:sldId id="290" r:id="rId32"/>
    <p:sldId id="291" r:id="rId33"/>
    <p:sldId id="292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4435AE-3E67-4733-9DD3-E03310B13241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91F4B1-6226-4ADC-8363-5773A03EF1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6FB8FD-C4F7-496D-A771-4D6096DD18D9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</a:pPr>
              <a:t>1</a:t>
            </a:fld>
            <a:endParaRPr lang="en-US" altLang="en-US" sz="1400" smtClean="0">
              <a:ea typeface="DejaVu Sans"/>
              <a:cs typeface="DejaVu Sans"/>
            </a:endParaRPr>
          </a:p>
        </p:txBody>
      </p:sp>
      <p:sp>
        <p:nvSpPr>
          <p:cNvPr id="307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750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6FB8FD-C4F7-496D-A771-4D6096DD18D9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</a:pPr>
              <a:t>10</a:t>
            </a:fld>
            <a:endParaRPr lang="en-US" altLang="en-US" sz="1400" smtClean="0">
              <a:ea typeface="DejaVu Sans"/>
              <a:cs typeface="DejaVu Sans"/>
            </a:endParaRPr>
          </a:p>
        </p:txBody>
      </p:sp>
      <p:sp>
        <p:nvSpPr>
          <p:cNvPr id="307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74868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6FB8FD-C4F7-496D-A771-4D6096DD18D9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</a:pPr>
              <a:t>20</a:t>
            </a:fld>
            <a:endParaRPr lang="en-US" altLang="en-US" sz="1400" smtClean="0">
              <a:ea typeface="DejaVu Sans"/>
              <a:cs typeface="DejaVu Sans"/>
            </a:endParaRPr>
          </a:p>
        </p:txBody>
      </p:sp>
      <p:sp>
        <p:nvSpPr>
          <p:cNvPr id="307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85170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A6FB8FD-C4F7-496D-A771-4D6096DD18D9}" type="slidenum">
              <a:rPr lang="en-US" altLang="en-US" sz="1400" smtClean="0">
                <a:ea typeface="DejaVu Sans"/>
                <a:cs typeface="DejaVu Sans"/>
              </a:rPr>
              <a:pPr>
                <a:spcBef>
                  <a:spcPct val="0"/>
                </a:spcBef>
              </a:pPr>
              <a:t>27</a:t>
            </a:fld>
            <a:endParaRPr lang="en-US" altLang="en-US" sz="1400" smtClean="0">
              <a:ea typeface="DejaVu Sans"/>
              <a:cs typeface="DejaVu Sans"/>
            </a:endParaRPr>
          </a:p>
        </p:txBody>
      </p:sp>
      <p:sp>
        <p:nvSpPr>
          <p:cNvPr id="307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152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9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6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21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300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7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5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2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8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098CB9-77F0-4083-91EA-E6CF89401F4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7C318-E3BA-4FFB-BB06-13CA6BD886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0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ddressguide.com/ipv6-cidr" TargetMode="External"/><Relationship Id="rId2" Type="http://schemas.openxmlformats.org/officeDocument/2006/relationships/hyperlink" Target="https://www.gestioip.net/cgi-bin/subnet_calculator.cgi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paddressguide.com/cidr" TargetMode="External"/><Relationship Id="rId2" Type="http://schemas.openxmlformats.org/officeDocument/2006/relationships/hyperlink" Target="https://www.subnet-calculator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187222"/>
            <a:ext cx="859631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fr-FR" altLang="en-US" sz="2000" dirty="0" smtClean="0">
                <a:solidFill>
                  <a:srgbClr val="A5300F"/>
                </a:solidFill>
                <a:latin typeface="Times New Roman" panose="02020603050405020304" pitchFamily="18" charset="0"/>
              </a:rPr>
              <a:t>L’</a:t>
            </a:r>
            <a:r>
              <a:rPr lang="fr-FR" altLang="en-US" sz="2000" dirty="0" err="1" smtClean="0">
                <a:solidFill>
                  <a:srgbClr val="A5300F"/>
                </a:solidFill>
                <a:latin typeface="Times New Roman" panose="02020603050405020304" pitchFamily="18" charset="0"/>
              </a:rPr>
              <a:t>addressage</a:t>
            </a:r>
            <a:r>
              <a:rPr lang="fr-FR" altLang="en-US" sz="2000" dirty="0" smtClean="0">
                <a:solidFill>
                  <a:srgbClr val="A5300F"/>
                </a:solidFill>
                <a:latin typeface="Times New Roman" panose="02020603050405020304" pitchFamily="18" charset="0"/>
              </a:rPr>
              <a:t> IPV4</a:t>
            </a:r>
          </a:p>
        </p:txBody>
      </p:sp>
    </p:spTree>
    <p:extLst>
      <p:ext uri="{BB962C8B-B14F-4D97-AF65-F5344CB8AC3E}">
        <p14:creationId xmlns:p14="http://schemas.microsoft.com/office/powerpoint/2010/main" val="39900865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209800"/>
            <a:ext cx="859631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fr-FR" altLang="en-US" sz="2000" dirty="0" smtClean="0">
                <a:solidFill>
                  <a:srgbClr val="A5300F"/>
                </a:solidFill>
                <a:latin typeface="Times New Roman" panose="02020603050405020304" pitchFamily="18" charset="0"/>
              </a:rPr>
              <a:t>L’</a:t>
            </a:r>
            <a:r>
              <a:rPr lang="fr-FR" altLang="en-US" sz="2000" dirty="0" err="1" smtClean="0">
                <a:solidFill>
                  <a:srgbClr val="A5300F"/>
                </a:solidFill>
                <a:latin typeface="Times New Roman" panose="02020603050405020304" pitchFamily="18" charset="0"/>
              </a:rPr>
              <a:t>addressage</a:t>
            </a:r>
            <a:r>
              <a:rPr lang="fr-FR" altLang="en-US" sz="2000" dirty="0" smtClean="0">
                <a:solidFill>
                  <a:srgbClr val="A5300F"/>
                </a:solidFill>
                <a:latin typeface="Times New Roman" panose="02020603050405020304" pitchFamily="18" charset="0"/>
              </a:rPr>
              <a:t> </a:t>
            </a:r>
            <a:r>
              <a:rPr lang="fr-FR" altLang="en-US" sz="2000" dirty="0" smtClean="0">
                <a:solidFill>
                  <a:srgbClr val="A5300F"/>
                </a:solidFill>
                <a:latin typeface="Times New Roman" panose="02020603050405020304" pitchFamily="18" charset="0"/>
              </a:rPr>
              <a:t>IPV6</a:t>
            </a:r>
            <a:endParaRPr lang="fr-FR" altLang="en-US" sz="2000" dirty="0" smtClean="0">
              <a:solidFill>
                <a:srgbClr val="A5300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32138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9015"/>
            <a:ext cx="10972800" cy="394727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Structure </a:t>
            </a:r>
            <a:r>
              <a:rPr sz="2000" b="1" dirty="0" err="1">
                <a:latin typeface="Times New Roman" panose="02020603050405020304" pitchFamily="18" charset="0"/>
              </a:rPr>
              <a:t>d’une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adresse</a:t>
            </a:r>
            <a:r>
              <a:rPr sz="2000" b="1" dirty="0">
                <a:latin typeface="Times New Roman" panose="02020603050405020304" pitchFamily="18" charset="0"/>
              </a:rPr>
              <a:t>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953" y="906931"/>
            <a:ext cx="10972800" cy="4525963"/>
          </a:xfr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sz="2000" dirty="0" err="1">
                <a:latin typeface="Times New Roman" panose="02020603050405020304" pitchFamily="18" charset="0"/>
              </a:rPr>
              <a:t>Longueur</a:t>
            </a:r>
            <a:r>
              <a:rPr sz="2000" dirty="0">
                <a:latin typeface="Times New Roman" panose="02020603050405020304" pitchFamily="18" charset="0"/>
              </a:rPr>
              <a:t> : </a:t>
            </a:r>
            <a:r>
              <a:rPr sz="2000" b="1" dirty="0">
                <a:latin typeface="Times New Roman" panose="02020603050405020304" pitchFamily="18" charset="0"/>
              </a:rPr>
              <a:t>128 bits</a:t>
            </a:r>
            <a:r>
              <a:rPr sz="2000" dirty="0">
                <a:latin typeface="Times New Roman" panose="02020603050405020304" pitchFamily="18" charset="0"/>
              </a:rPr>
              <a:t> (16 octets), </a:t>
            </a:r>
            <a:r>
              <a:rPr sz="2000" dirty="0" err="1">
                <a:latin typeface="Times New Roman" panose="02020603050405020304" pitchFamily="18" charset="0"/>
              </a:rPr>
              <a:t>soit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</a:rPr>
              <a:t>2¹²⁸ ≈ 3,4×10³⁸ </a:t>
            </a:r>
            <a:r>
              <a:rPr sz="2000" b="1" dirty="0" err="1">
                <a:latin typeface="Times New Roman" panose="02020603050405020304" pitchFamily="18" charset="0"/>
              </a:rPr>
              <a:t>adresses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possibles</a:t>
            </a:r>
            <a:r>
              <a:rPr sz="20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Écriture</a:t>
            </a:r>
            <a:r>
              <a:rPr sz="1800" dirty="0">
                <a:latin typeface="Times New Roman" panose="02020603050405020304" pitchFamily="18" charset="0"/>
              </a:rPr>
              <a:t> : 8 blocs </a:t>
            </a:r>
            <a:r>
              <a:rPr sz="1800" dirty="0" err="1">
                <a:latin typeface="Times New Roman" panose="02020603050405020304" pitchFamily="18" charset="0"/>
              </a:rPr>
              <a:t>hexadécimaux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séparés</a:t>
            </a:r>
            <a:r>
              <a:rPr sz="1800" dirty="0">
                <a:latin typeface="Times New Roman" panose="02020603050405020304" pitchFamily="18" charset="0"/>
              </a:rPr>
              <a:t> par :. </a:t>
            </a:r>
            <a:r>
              <a:rPr sz="1800" dirty="0" err="1">
                <a:latin typeface="Times New Roman" panose="02020603050405020304" pitchFamily="18" charset="0"/>
              </a:rPr>
              <a:t>Exemple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1" indent="0">
              <a:buNone/>
            </a:pPr>
            <a:r>
              <a:rPr sz="1800" dirty="0">
                <a:latin typeface="Times New Roman" panose="02020603050405020304" pitchFamily="18" charset="0"/>
              </a:rPr>
              <a:t>2001:0db8:0000:0042:0000:8a2e:0370:7334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Règles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d’abréviation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1"/>
            <a:r>
              <a:rPr sz="1800" b="1" dirty="0" err="1">
                <a:latin typeface="Times New Roman" panose="02020603050405020304" pitchFamily="18" charset="0"/>
              </a:rPr>
              <a:t>Supprimer</a:t>
            </a:r>
            <a:r>
              <a:rPr sz="1800" b="1" dirty="0">
                <a:latin typeface="Times New Roman" panose="02020603050405020304" pitchFamily="18" charset="0"/>
              </a:rPr>
              <a:t> les </a:t>
            </a:r>
            <a:r>
              <a:rPr sz="1800" b="1" dirty="0" err="1">
                <a:latin typeface="Times New Roman" panose="02020603050405020304" pitchFamily="18" charset="0"/>
              </a:rPr>
              <a:t>zéros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initiaux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dans</a:t>
            </a:r>
            <a:r>
              <a:rPr sz="1800" dirty="0">
                <a:latin typeface="Times New Roman" panose="02020603050405020304" pitchFamily="18" charset="0"/>
              </a:rPr>
              <a:t> un bloc → 2001:db8:0:42:0:8a2e:370:7334</a:t>
            </a:r>
          </a:p>
          <a:p>
            <a:pPr lvl="1"/>
            <a:r>
              <a:rPr sz="1800" b="1" dirty="0" err="1">
                <a:latin typeface="Times New Roman" panose="02020603050405020304" pitchFamily="18" charset="0"/>
              </a:rPr>
              <a:t>Réduire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une</a:t>
            </a:r>
            <a:r>
              <a:rPr sz="1800" b="1" dirty="0">
                <a:latin typeface="Times New Roman" panose="02020603050405020304" pitchFamily="18" charset="0"/>
              </a:rPr>
              <a:t> suite de </a:t>
            </a:r>
            <a:r>
              <a:rPr sz="1800" b="1" dirty="0" err="1">
                <a:latin typeface="Times New Roman" panose="02020603050405020304" pitchFamily="18" charset="0"/>
              </a:rPr>
              <a:t>zéros</a:t>
            </a:r>
            <a:r>
              <a:rPr sz="1800" b="1" dirty="0">
                <a:latin typeface="Times New Roman" panose="02020603050405020304" pitchFamily="18" charset="0"/>
              </a:rPr>
              <a:t> par :: (</a:t>
            </a:r>
            <a:r>
              <a:rPr sz="1800" b="1" dirty="0" err="1">
                <a:latin typeface="Times New Roman" panose="02020603050405020304" pitchFamily="18" charset="0"/>
              </a:rPr>
              <a:t>une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seule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fois</a:t>
            </a:r>
            <a:r>
              <a:rPr sz="1800" b="1" dirty="0">
                <a:latin typeface="Times New Roman" panose="02020603050405020304" pitchFamily="18" charset="0"/>
              </a:rPr>
              <a:t>)</a:t>
            </a:r>
            <a:r>
              <a:rPr sz="1800" dirty="0">
                <a:latin typeface="Times New Roman" panose="02020603050405020304" pitchFamily="18" charset="0"/>
              </a:rPr>
              <a:t> → 2001:db8:0:42::8a2e:370:7334</a:t>
            </a:r>
          </a:p>
          <a:p>
            <a:pPr marL="457189" lvl="1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Exemple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concret</a:t>
            </a:r>
            <a:r>
              <a:rPr sz="1800" dirty="0">
                <a:latin typeface="Times New Roman" panose="02020603050405020304" pitchFamily="18" charset="0"/>
              </a:rPr>
              <a:t> sur </a:t>
            </a:r>
            <a:r>
              <a:rPr sz="1800" dirty="0" err="1">
                <a:latin typeface="Times New Roman" panose="02020603050405020304" pitchFamily="18" charset="0"/>
              </a:rPr>
              <a:t>Debian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-6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show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Vous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verrez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souvent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adresse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commençant</a:t>
            </a:r>
            <a:r>
              <a:rPr sz="1800" dirty="0">
                <a:latin typeface="Times New Roman" panose="02020603050405020304" pitchFamily="18" charset="0"/>
              </a:rPr>
              <a:t> par </a:t>
            </a:r>
            <a:r>
              <a:rPr sz="1800" b="1" dirty="0">
                <a:latin typeface="Times New Roman" panose="02020603050405020304" pitchFamily="18" charset="0"/>
              </a:rPr>
              <a:t>fe80::</a:t>
            </a:r>
            <a:r>
              <a:rPr sz="1800" dirty="0">
                <a:latin typeface="Times New Roman" panose="02020603050405020304" pitchFamily="18" charset="0"/>
              </a:rPr>
              <a:t> (link-local).</a:t>
            </a:r>
          </a:p>
        </p:txBody>
      </p:sp>
    </p:spTree>
    <p:extLst>
      <p:ext uri="{BB962C8B-B14F-4D97-AF65-F5344CB8AC3E}">
        <p14:creationId xmlns:p14="http://schemas.microsoft.com/office/powerpoint/2010/main" val="3555641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3156"/>
            <a:ext cx="10972800" cy="454491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Types </a:t>
            </a:r>
            <a:r>
              <a:rPr sz="2000" b="1" dirty="0" err="1">
                <a:latin typeface="Times New Roman" panose="02020603050405020304" pitchFamily="18" charset="0"/>
              </a:rPr>
              <a:t>d’adresses</a:t>
            </a:r>
            <a:r>
              <a:rPr sz="2000" b="1" dirty="0">
                <a:latin typeface="Times New Roman" panose="02020603050405020304" pitchFamily="18" charset="0"/>
              </a:rPr>
              <a:t>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329" y="799355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b="1" dirty="0">
                <a:latin typeface="Times New Roman" panose="02020603050405020304" pitchFamily="18" charset="0"/>
              </a:rPr>
              <a:t>Unicast</a:t>
            </a:r>
            <a:r>
              <a:rPr sz="2000" dirty="0">
                <a:latin typeface="Times New Roman" panose="02020603050405020304" pitchFamily="18" charset="0"/>
              </a:rPr>
              <a:t> (machine unique) :</a:t>
            </a:r>
          </a:p>
          <a:p>
            <a:pPr lvl="1"/>
            <a:r>
              <a:rPr sz="1800" b="1" dirty="0">
                <a:latin typeface="Times New Roman" panose="02020603050405020304" pitchFamily="18" charset="0"/>
              </a:rPr>
              <a:t>Global Unicast (2000::/3)</a:t>
            </a:r>
            <a:r>
              <a:rPr sz="1800" dirty="0">
                <a:latin typeface="Times New Roman" panose="02020603050405020304" pitchFamily="18" charset="0"/>
              </a:rPr>
              <a:t> → </a:t>
            </a:r>
            <a:r>
              <a:rPr sz="1800" dirty="0" err="1">
                <a:latin typeface="Times New Roman" panose="02020603050405020304" pitchFamily="18" charset="0"/>
              </a:rPr>
              <a:t>équivalent</a:t>
            </a:r>
            <a:r>
              <a:rPr sz="1800" dirty="0">
                <a:latin typeface="Times New Roman" panose="02020603050405020304" pitchFamily="18" charset="0"/>
              </a:rPr>
              <a:t> IPv4 </a:t>
            </a:r>
            <a:r>
              <a:rPr sz="1800" dirty="0" err="1">
                <a:latin typeface="Times New Roman" panose="02020603050405020304" pitchFamily="18" charset="0"/>
              </a:rPr>
              <a:t>publique</a:t>
            </a:r>
            <a:r>
              <a:rPr sz="1800" dirty="0">
                <a:latin typeface="Times New Roman" panose="02020603050405020304" pitchFamily="18" charset="0"/>
              </a:rPr>
              <a:t>. </a:t>
            </a:r>
            <a:r>
              <a:rPr sz="1800" dirty="0" err="1">
                <a:latin typeface="Times New Roman" panose="02020603050405020304" pitchFamily="18" charset="0"/>
              </a:rPr>
              <a:t>Routée</a:t>
            </a:r>
            <a:r>
              <a:rPr sz="1800" dirty="0">
                <a:latin typeface="Times New Roman" panose="02020603050405020304" pitchFamily="18" charset="0"/>
              </a:rPr>
              <a:t> sur Internet.</a:t>
            </a:r>
          </a:p>
          <a:p>
            <a:pPr lvl="1"/>
            <a:r>
              <a:rPr sz="1800" b="1" dirty="0">
                <a:latin typeface="Times New Roman" panose="02020603050405020304" pitchFamily="18" charset="0"/>
              </a:rPr>
              <a:t>Unique Local (fc00::/7)</a:t>
            </a:r>
            <a:r>
              <a:rPr sz="1800" dirty="0">
                <a:latin typeface="Times New Roman" panose="02020603050405020304" pitchFamily="18" charset="0"/>
              </a:rPr>
              <a:t> → </a:t>
            </a:r>
            <a:r>
              <a:rPr sz="1800" dirty="0" err="1">
                <a:latin typeface="Times New Roman" panose="02020603050405020304" pitchFamily="18" charset="0"/>
              </a:rPr>
              <a:t>équivalent</a:t>
            </a:r>
            <a:r>
              <a:rPr sz="1800" dirty="0">
                <a:latin typeface="Times New Roman" panose="02020603050405020304" pitchFamily="18" charset="0"/>
              </a:rPr>
              <a:t> IPv4 </a:t>
            </a:r>
            <a:r>
              <a:rPr sz="1800" dirty="0" err="1">
                <a:latin typeface="Times New Roman" panose="02020603050405020304" pitchFamily="18" charset="0"/>
              </a:rPr>
              <a:t>privée</a:t>
            </a:r>
            <a:r>
              <a:rPr sz="1800" dirty="0">
                <a:latin typeface="Times New Roman" panose="02020603050405020304" pitchFamily="18" charset="0"/>
              </a:rPr>
              <a:t> (</a:t>
            </a:r>
            <a:r>
              <a:rPr sz="1800" dirty="0" err="1">
                <a:latin typeface="Times New Roman" panose="02020603050405020304" pitchFamily="18" charset="0"/>
              </a:rPr>
              <a:t>réseaux</a:t>
            </a:r>
            <a:r>
              <a:rPr sz="1800" dirty="0">
                <a:latin typeface="Times New Roman" panose="02020603050405020304" pitchFamily="18" charset="0"/>
              </a:rPr>
              <a:t> internes, VPN).</a:t>
            </a:r>
          </a:p>
          <a:p>
            <a:pPr lvl="1"/>
            <a:r>
              <a:rPr sz="1800" b="1" dirty="0">
                <a:latin typeface="Times New Roman" panose="02020603050405020304" pitchFamily="18" charset="0"/>
              </a:rPr>
              <a:t>Link-local (fe80::/10)</a:t>
            </a:r>
            <a:r>
              <a:rPr sz="1800" dirty="0">
                <a:latin typeface="Times New Roman" panose="02020603050405020304" pitchFamily="18" charset="0"/>
              </a:rPr>
              <a:t> → </a:t>
            </a:r>
            <a:r>
              <a:rPr sz="1800" dirty="0" err="1">
                <a:latin typeface="Times New Roman" panose="02020603050405020304" pitchFamily="18" charset="0"/>
              </a:rPr>
              <a:t>générée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automatiquement</a:t>
            </a:r>
            <a:r>
              <a:rPr sz="1800" dirty="0">
                <a:latin typeface="Times New Roman" panose="02020603050405020304" pitchFamily="18" charset="0"/>
              </a:rPr>
              <a:t> sur </a:t>
            </a:r>
            <a:r>
              <a:rPr sz="1800" dirty="0" err="1">
                <a:latin typeface="Times New Roman" panose="02020603050405020304" pitchFamily="18" charset="0"/>
              </a:rPr>
              <a:t>chaque</a:t>
            </a:r>
            <a:r>
              <a:rPr sz="1800" dirty="0">
                <a:latin typeface="Times New Roman" panose="02020603050405020304" pitchFamily="18" charset="0"/>
              </a:rPr>
              <a:t> interface. </a:t>
            </a:r>
            <a:r>
              <a:rPr sz="1800" dirty="0" err="1">
                <a:latin typeface="Times New Roman" panose="02020603050405020304" pitchFamily="18" charset="0"/>
              </a:rPr>
              <a:t>Obligatoire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b="1" dirty="0">
                <a:latin typeface="Times New Roman" panose="02020603050405020304" pitchFamily="18" charset="0"/>
              </a:rPr>
              <a:t>Multicast (ff00::/8)</a:t>
            </a:r>
            <a:r>
              <a:rPr sz="1800" dirty="0">
                <a:latin typeface="Times New Roman" panose="02020603050405020304" pitchFamily="18" charset="0"/>
              </a:rPr>
              <a:t> → pour </a:t>
            </a:r>
            <a:r>
              <a:rPr sz="1800" dirty="0" err="1">
                <a:latin typeface="Times New Roman" panose="02020603050405020304" pitchFamily="18" charset="0"/>
              </a:rPr>
              <a:t>envoyer</a:t>
            </a:r>
            <a:r>
              <a:rPr sz="1800" dirty="0">
                <a:latin typeface="Times New Roman" panose="02020603050405020304" pitchFamily="18" charset="0"/>
              </a:rPr>
              <a:t> à un </a:t>
            </a:r>
            <a:r>
              <a:rPr sz="1800" dirty="0" err="1">
                <a:latin typeface="Times New Roman" panose="02020603050405020304" pitchFamily="18" charset="0"/>
              </a:rPr>
              <a:t>groupe</a:t>
            </a:r>
            <a:r>
              <a:rPr sz="1800" dirty="0">
                <a:latin typeface="Times New Roman" panose="02020603050405020304" pitchFamily="18" charset="0"/>
              </a:rPr>
              <a:t> (</a:t>
            </a:r>
            <a:r>
              <a:rPr sz="1800" dirty="0" err="1">
                <a:latin typeface="Times New Roman" panose="02020603050405020304" pitchFamily="18" charset="0"/>
              </a:rPr>
              <a:t>remplace</a:t>
            </a:r>
            <a:r>
              <a:rPr sz="1800" dirty="0">
                <a:latin typeface="Times New Roman" panose="02020603050405020304" pitchFamily="18" charset="0"/>
              </a:rPr>
              <a:t> le broadcast IPv4).</a:t>
            </a:r>
          </a:p>
          <a:p>
            <a:pPr lvl="0"/>
            <a:r>
              <a:rPr sz="1800" b="1" dirty="0" err="1">
                <a:latin typeface="Times New Roman" panose="02020603050405020304" pitchFamily="18" charset="0"/>
              </a:rPr>
              <a:t>Anycast</a:t>
            </a:r>
            <a:r>
              <a:rPr sz="1800" dirty="0">
                <a:latin typeface="Times New Roman" panose="02020603050405020304" pitchFamily="18" charset="0"/>
              </a:rPr>
              <a:t> → </a:t>
            </a:r>
            <a:r>
              <a:rPr sz="1800" dirty="0" err="1">
                <a:latin typeface="Times New Roman" panose="02020603050405020304" pitchFamily="18" charset="0"/>
              </a:rPr>
              <a:t>même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adresse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partagée</a:t>
            </a:r>
            <a:r>
              <a:rPr sz="1800" dirty="0">
                <a:latin typeface="Times New Roman" panose="02020603050405020304" pitchFamily="18" charset="0"/>
              </a:rPr>
              <a:t> par </a:t>
            </a:r>
            <a:r>
              <a:rPr sz="1800" dirty="0" err="1">
                <a:latin typeface="Times New Roman" panose="02020603050405020304" pitchFamily="18" charset="0"/>
              </a:rPr>
              <a:t>plusieurs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serveurs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réponse</a:t>
            </a:r>
            <a:r>
              <a:rPr sz="1800" dirty="0">
                <a:latin typeface="Times New Roman" panose="02020603050405020304" pitchFamily="18" charset="0"/>
              </a:rPr>
              <a:t> du plus </a:t>
            </a:r>
            <a:r>
              <a:rPr sz="1800" dirty="0" err="1">
                <a:latin typeface="Times New Roman" panose="02020603050405020304" pitchFamily="18" charset="0"/>
              </a:rPr>
              <a:t>proche</a:t>
            </a:r>
            <a:r>
              <a:rPr sz="1800" dirty="0">
                <a:latin typeface="Times New Roman" panose="02020603050405020304" pitchFamily="18" charset="0"/>
              </a:rPr>
              <a:t> (ex. </a:t>
            </a:r>
            <a:r>
              <a:rPr sz="1800" dirty="0" err="1">
                <a:latin typeface="Times New Roman" panose="02020603050405020304" pitchFamily="18" charset="0"/>
              </a:rPr>
              <a:t>serveurs</a:t>
            </a:r>
            <a:r>
              <a:rPr sz="1800" dirty="0">
                <a:latin typeface="Times New Roman" panose="02020603050405020304" pitchFamily="18" charset="0"/>
              </a:rPr>
              <a:t> DNS </a:t>
            </a:r>
            <a:r>
              <a:rPr sz="1800" dirty="0" err="1">
                <a:latin typeface="Times New Roman" panose="02020603050405020304" pitchFamily="18" charset="0"/>
              </a:rPr>
              <a:t>racine</a:t>
            </a:r>
            <a:r>
              <a:rPr sz="1800" dirty="0">
                <a:latin typeface="Times New Roman" panose="02020603050405020304" pitchFamily="18" charset="0"/>
              </a:rPr>
              <a:t>).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Différence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clé</a:t>
            </a:r>
            <a:r>
              <a:rPr sz="1800" b="1" dirty="0">
                <a:latin typeface="Times New Roman" panose="02020603050405020304" pitchFamily="18" charset="0"/>
              </a:rPr>
              <a:t> avec IPv4 :</a:t>
            </a:r>
            <a:r>
              <a:rPr sz="1800" dirty="0">
                <a:latin typeface="Times New Roman" panose="02020603050405020304" pitchFamily="18" charset="0"/>
              </a:rPr>
              <a:t> pas de broadcast </a:t>
            </a:r>
            <a:r>
              <a:rPr sz="1800" dirty="0" err="1">
                <a:latin typeface="Times New Roman" panose="02020603050405020304" pitchFamily="18" charset="0"/>
              </a:rPr>
              <a:t>en</a:t>
            </a:r>
            <a:r>
              <a:rPr sz="1800" dirty="0">
                <a:latin typeface="Times New Roman" panose="02020603050405020304" pitchFamily="18" charset="0"/>
              </a:rPr>
              <a:t> IPv6.</a:t>
            </a:r>
          </a:p>
        </p:txBody>
      </p:sp>
    </p:spTree>
    <p:extLst>
      <p:ext uri="{BB962C8B-B14F-4D97-AF65-F5344CB8AC3E}">
        <p14:creationId xmlns:p14="http://schemas.microsoft.com/office/powerpoint/2010/main" val="45980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3274"/>
            <a:ext cx="10972800" cy="436561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 err="1">
                <a:latin typeface="Times New Roman" panose="02020603050405020304" pitchFamily="18" charset="0"/>
              </a:rPr>
              <a:t>Préfixes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</a:rPr>
              <a:t>et masques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353" y="817284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dirty="0">
                <a:latin typeface="Times New Roman" panose="02020603050405020304" pitchFamily="18" charset="0"/>
              </a:rPr>
              <a:t>IPv6 </a:t>
            </a:r>
            <a:r>
              <a:rPr sz="2000" dirty="0" err="1">
                <a:latin typeface="Times New Roman" panose="02020603050405020304" pitchFamily="18" charset="0"/>
              </a:rPr>
              <a:t>utilise</a:t>
            </a:r>
            <a:r>
              <a:rPr sz="2000" dirty="0">
                <a:latin typeface="Times New Roman" panose="02020603050405020304" pitchFamily="18" charset="0"/>
              </a:rPr>
              <a:t> la notation </a:t>
            </a:r>
            <a:r>
              <a:rPr sz="2000" b="1" dirty="0">
                <a:latin typeface="Times New Roman" panose="02020603050405020304" pitchFamily="18" charset="0"/>
              </a:rPr>
              <a:t>CIDR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comme</a:t>
            </a:r>
            <a:r>
              <a:rPr sz="2000" dirty="0">
                <a:latin typeface="Times New Roman" panose="02020603050405020304" pitchFamily="18" charset="0"/>
              </a:rPr>
              <a:t> IPv4.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Exemple</a:t>
            </a:r>
            <a:r>
              <a:rPr sz="1800" dirty="0">
                <a:latin typeface="Times New Roman" panose="02020603050405020304" pitchFamily="18" charset="0"/>
              </a:rPr>
              <a:t> : 2001:db8:abcd:1::1/64</a:t>
            </a:r>
          </a:p>
          <a:p>
            <a:pPr lvl="1"/>
            <a:r>
              <a:rPr sz="1800" dirty="0">
                <a:latin typeface="Times New Roman" panose="02020603050405020304" pitchFamily="18" charset="0"/>
              </a:rPr>
              <a:t>/64 </a:t>
            </a:r>
            <a:r>
              <a:rPr sz="1800" dirty="0" err="1">
                <a:latin typeface="Times New Roman" panose="02020603050405020304" pitchFamily="18" charset="0"/>
              </a:rPr>
              <a:t>signifie</a:t>
            </a:r>
            <a:r>
              <a:rPr sz="1800" dirty="0">
                <a:latin typeface="Times New Roman" panose="02020603050405020304" pitchFamily="18" charset="0"/>
              </a:rPr>
              <a:t> : 64 bits pour le </a:t>
            </a:r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, 64 bits pour les </a:t>
            </a:r>
            <a:r>
              <a:rPr sz="1800" dirty="0" err="1">
                <a:latin typeface="Times New Roman" panose="02020603050405020304" pitchFamily="18" charset="0"/>
              </a:rPr>
              <a:t>hôtes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</a:rPr>
              <a:t>Taille</a:t>
            </a:r>
            <a:r>
              <a:rPr sz="1800" dirty="0">
                <a:latin typeface="Times New Roman" panose="02020603050405020304" pitchFamily="18" charset="0"/>
              </a:rPr>
              <a:t> standard d’un sous-</a:t>
            </a:r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LAN </a:t>
            </a:r>
            <a:r>
              <a:rPr sz="1800" dirty="0" err="1">
                <a:latin typeface="Times New Roman" panose="02020603050405020304" pitchFamily="18" charset="0"/>
              </a:rPr>
              <a:t>en</a:t>
            </a:r>
            <a:r>
              <a:rPr sz="1800" dirty="0">
                <a:latin typeface="Times New Roman" panose="02020603050405020304" pitchFamily="18" charset="0"/>
              </a:rPr>
              <a:t> IPv6 = </a:t>
            </a:r>
            <a:r>
              <a:rPr sz="1800" b="1" dirty="0" err="1">
                <a:latin typeface="Times New Roman" panose="02020603050405020304" pitchFamily="18" charset="0"/>
              </a:rPr>
              <a:t>toujours</a:t>
            </a:r>
            <a:r>
              <a:rPr sz="1800" b="1" dirty="0">
                <a:latin typeface="Times New Roman" panose="02020603050405020304" pitchFamily="18" charset="0"/>
              </a:rPr>
              <a:t> /64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Exemple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pratique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: 2001:db8:abcd:1::/64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</a:rPr>
              <a:t>Adresse</a:t>
            </a:r>
            <a:r>
              <a:rPr sz="1800" dirty="0">
                <a:latin typeface="Times New Roman" panose="02020603050405020304" pitchFamily="18" charset="0"/>
              </a:rPr>
              <a:t> possible : 2001:db8:abcd:1::25</a:t>
            </a:r>
          </a:p>
        </p:txBody>
      </p:sp>
    </p:spTree>
    <p:extLst>
      <p:ext uri="{BB962C8B-B14F-4D97-AF65-F5344CB8AC3E}">
        <p14:creationId xmlns:p14="http://schemas.microsoft.com/office/powerpoint/2010/main" val="2327528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9"/>
            <a:ext cx="10972800" cy="412656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 err="1">
                <a:latin typeface="Times New Roman" panose="02020603050405020304" pitchFamily="18" charset="0"/>
              </a:rPr>
              <a:t>Exercices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pédagogiques</a:t>
            </a:r>
            <a:endParaRPr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1" y="894977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marL="0" indent="0">
              <a:spcBef>
                <a:spcPts val="4000"/>
              </a:spcBef>
              <a:buNone/>
            </a:pPr>
            <a:r>
              <a:rPr sz="2000" b="1" dirty="0" err="1">
                <a:latin typeface="Times New Roman" panose="02020603050405020304" pitchFamily="18" charset="0"/>
              </a:rPr>
              <a:t>Exercice</a:t>
            </a:r>
            <a:r>
              <a:rPr sz="2000" b="1" dirty="0">
                <a:latin typeface="Times New Roman" panose="02020603050405020304" pitchFamily="18" charset="0"/>
              </a:rPr>
              <a:t> 1 : Identifier </a:t>
            </a:r>
            <a:r>
              <a:rPr sz="2000" b="1" dirty="0" err="1">
                <a:latin typeface="Times New Roman" panose="02020603050405020304" pitchFamily="18" charset="0"/>
              </a:rPr>
              <a:t>réseau</a:t>
            </a:r>
            <a:r>
              <a:rPr sz="2000" b="1" dirty="0">
                <a:latin typeface="Times New Roman" panose="02020603050405020304" pitchFamily="18" charset="0"/>
              </a:rPr>
              <a:t> et type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Adresse</a:t>
            </a:r>
            <a:r>
              <a:rPr sz="1800" dirty="0">
                <a:latin typeface="Times New Roman" panose="02020603050405020304" pitchFamily="18" charset="0"/>
              </a:rPr>
              <a:t> : 2001:db8:abcd:1::1234/64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Question 1 : </a:t>
            </a:r>
            <a:r>
              <a:rPr sz="1800" dirty="0" err="1">
                <a:latin typeface="Times New Roman" panose="02020603050405020304" pitchFamily="18" charset="0"/>
              </a:rPr>
              <a:t>Quel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est</a:t>
            </a:r>
            <a:r>
              <a:rPr sz="1800" dirty="0">
                <a:latin typeface="Times New Roman" panose="02020603050405020304" pitchFamily="18" charset="0"/>
              </a:rPr>
              <a:t> le </a:t>
            </a:r>
            <a:r>
              <a:rPr sz="1800" b="1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?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Question 2 : </a:t>
            </a:r>
            <a:r>
              <a:rPr sz="1800" dirty="0" err="1">
                <a:latin typeface="Times New Roman" panose="02020603050405020304" pitchFamily="18" charset="0"/>
              </a:rPr>
              <a:t>Quel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est</a:t>
            </a:r>
            <a:r>
              <a:rPr sz="1800" dirty="0">
                <a:latin typeface="Times New Roman" panose="02020603050405020304" pitchFamily="18" charset="0"/>
              </a:rPr>
              <a:t> le </a:t>
            </a:r>
            <a:r>
              <a:rPr sz="1800" b="1" dirty="0">
                <a:latin typeface="Times New Roman" panose="02020603050405020304" pitchFamily="18" charset="0"/>
              </a:rPr>
              <a:t>type </a:t>
            </a:r>
            <a:r>
              <a:rPr sz="1800" b="1" dirty="0" err="1">
                <a:latin typeface="Times New Roman" panose="02020603050405020304" pitchFamily="18" charset="0"/>
              </a:rPr>
              <a:t>d’adresse</a:t>
            </a:r>
            <a:r>
              <a:rPr sz="1800" dirty="0">
                <a:latin typeface="Times New Roman" panose="02020603050405020304" pitchFamily="18" charset="0"/>
              </a:rPr>
              <a:t> (</a:t>
            </a:r>
            <a:r>
              <a:rPr sz="1800" dirty="0" err="1">
                <a:latin typeface="Times New Roman" panose="02020603050405020304" pitchFamily="18" charset="0"/>
              </a:rPr>
              <a:t>publique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privée</a:t>
            </a:r>
            <a:r>
              <a:rPr sz="1800" dirty="0">
                <a:latin typeface="Times New Roman" panose="02020603050405020304" pitchFamily="18" charset="0"/>
              </a:rPr>
              <a:t>, link-local…) ?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</a:rPr>
              <a:t>Solution :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: 2001:db8:abcd:1::/64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Type : </a:t>
            </a:r>
            <a:r>
              <a:rPr sz="1800" b="1" dirty="0">
                <a:latin typeface="Times New Roman" panose="02020603050405020304" pitchFamily="18" charset="0"/>
              </a:rPr>
              <a:t>Global Unicast</a:t>
            </a:r>
            <a:r>
              <a:rPr sz="1800" dirty="0">
                <a:latin typeface="Times New Roman" panose="02020603050405020304" pitchFamily="18" charset="0"/>
              </a:rPr>
              <a:t> (2001:db8:: </a:t>
            </a:r>
            <a:r>
              <a:rPr sz="1800" dirty="0" err="1">
                <a:latin typeface="Times New Roman" panose="02020603050405020304" pitchFamily="18" charset="0"/>
              </a:rPr>
              <a:t>est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plage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réservée</a:t>
            </a:r>
            <a:r>
              <a:rPr sz="1800" dirty="0">
                <a:latin typeface="Times New Roman" panose="02020603050405020304" pitchFamily="18" charset="0"/>
              </a:rPr>
              <a:t> documentation, </a:t>
            </a:r>
            <a:r>
              <a:rPr sz="1800" dirty="0" err="1">
                <a:latin typeface="Times New Roman" panose="02020603050405020304" pitchFamily="18" charset="0"/>
              </a:rPr>
              <a:t>mais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globalement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c’est</a:t>
            </a:r>
            <a:r>
              <a:rPr sz="1800" dirty="0">
                <a:latin typeface="Times New Roman" panose="02020603050405020304" pitchFamily="18" charset="0"/>
              </a:rPr>
              <a:t> Internet-routable).</a:t>
            </a:r>
          </a:p>
        </p:txBody>
      </p:sp>
    </p:spTree>
    <p:extLst>
      <p:ext uri="{BB962C8B-B14F-4D97-AF65-F5344CB8AC3E}">
        <p14:creationId xmlns:p14="http://schemas.microsoft.com/office/powerpoint/2010/main" val="135466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259" y="291355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marL="0" indent="0">
              <a:spcBef>
                <a:spcPts val="4000"/>
              </a:spcBef>
              <a:buNone/>
            </a:pPr>
            <a:r>
              <a:rPr sz="2000" b="1" dirty="0" err="1">
                <a:latin typeface="Times New Roman" panose="02020603050405020304" pitchFamily="18" charset="0"/>
              </a:rPr>
              <a:t>Exercice</a:t>
            </a:r>
            <a:r>
              <a:rPr sz="2000" b="1" dirty="0">
                <a:latin typeface="Times New Roman" panose="02020603050405020304" pitchFamily="18" charset="0"/>
              </a:rPr>
              <a:t> 2 : </a:t>
            </a:r>
            <a:r>
              <a:rPr sz="2000" b="1" dirty="0" err="1">
                <a:latin typeface="Times New Roman" panose="02020603050405020304" pitchFamily="18" charset="0"/>
              </a:rPr>
              <a:t>Différence</a:t>
            </a:r>
            <a:r>
              <a:rPr sz="2000" b="1" dirty="0">
                <a:latin typeface="Times New Roman" panose="02020603050405020304" pitchFamily="18" charset="0"/>
              </a:rPr>
              <a:t> entre link-local et unique local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Adresse</a:t>
            </a:r>
            <a:r>
              <a:rPr sz="1800" dirty="0">
                <a:latin typeface="Times New Roman" panose="02020603050405020304" pitchFamily="18" charset="0"/>
              </a:rPr>
              <a:t> A : fe80::1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Adresse</a:t>
            </a:r>
            <a:r>
              <a:rPr sz="1800" dirty="0">
                <a:latin typeface="Times New Roman" panose="02020603050405020304" pitchFamily="18" charset="0"/>
              </a:rPr>
              <a:t> B : fc00::1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✅ Solution :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fe80::1 = </a:t>
            </a:r>
            <a:r>
              <a:rPr sz="1800" b="1" dirty="0">
                <a:latin typeface="Times New Roman" panose="02020603050405020304" pitchFamily="18" charset="0"/>
              </a:rPr>
              <a:t>link-local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valable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seulement</a:t>
            </a:r>
            <a:r>
              <a:rPr sz="1800" dirty="0">
                <a:latin typeface="Times New Roman" panose="02020603050405020304" pitchFamily="18" charset="0"/>
              </a:rPr>
              <a:t> sur le lien physique, </a:t>
            </a:r>
            <a:r>
              <a:rPr sz="1800" dirty="0" err="1">
                <a:latin typeface="Times New Roman" panose="02020603050405020304" pitchFamily="18" charset="0"/>
              </a:rPr>
              <a:t>nécessaire</a:t>
            </a:r>
            <a:r>
              <a:rPr sz="1800" dirty="0">
                <a:latin typeface="Times New Roman" panose="02020603050405020304" pitchFamily="18" charset="0"/>
              </a:rPr>
              <a:t> pour la communication entre </a:t>
            </a:r>
            <a:r>
              <a:rPr sz="1800" dirty="0" err="1">
                <a:latin typeface="Times New Roman" panose="02020603050405020304" pitchFamily="18" charset="0"/>
              </a:rPr>
              <a:t>voisins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fc00::1 = </a:t>
            </a:r>
            <a:r>
              <a:rPr sz="1800" b="1" dirty="0">
                <a:latin typeface="Times New Roman" panose="02020603050405020304" pitchFamily="18" charset="0"/>
              </a:rPr>
              <a:t>Unique Local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utilisable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dans</a:t>
            </a:r>
            <a:r>
              <a:rPr sz="1800" dirty="0">
                <a:latin typeface="Times New Roman" panose="02020603050405020304" pitchFamily="18" charset="0"/>
              </a:rPr>
              <a:t> un LAN/VPN, </a:t>
            </a:r>
            <a:r>
              <a:rPr sz="1800" dirty="0" err="1">
                <a:latin typeface="Times New Roman" panose="02020603050405020304" pitchFamily="18" charset="0"/>
              </a:rPr>
              <a:t>équivalent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privé</a:t>
            </a:r>
            <a:r>
              <a:rPr sz="1800" dirty="0">
                <a:latin typeface="Times New Roman" panose="02020603050405020304" pitchFamily="18" charset="0"/>
              </a:rPr>
              <a:t> IPv4 (192.168.x.x).</a:t>
            </a:r>
          </a:p>
        </p:txBody>
      </p:sp>
    </p:spTree>
    <p:extLst>
      <p:ext uri="{BB962C8B-B14F-4D97-AF65-F5344CB8AC3E}">
        <p14:creationId xmlns:p14="http://schemas.microsoft.com/office/powerpoint/2010/main" val="1877063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847" y="231589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marL="0" indent="0">
              <a:spcBef>
                <a:spcPts val="4000"/>
              </a:spcBef>
              <a:buNone/>
            </a:pPr>
            <a:r>
              <a:rPr sz="2000" b="1">
                <a:latin typeface="Times New Roman" panose="02020603050405020304" pitchFamily="18" charset="0"/>
              </a:rPr>
              <a:t>Exercice 3 : Simulation sur Debian</a:t>
            </a:r>
          </a:p>
          <a:p>
            <a:pPr marL="0" indent="0">
              <a:buNone/>
            </a:pPr>
            <a:r>
              <a:rPr sz="1800">
                <a:latin typeface="Times New Roman" panose="02020603050405020304" pitchFamily="18" charset="0"/>
              </a:rPr>
              <a:t>Attribuer l’adresse 2001:db8:abcd:1::50/64 à l’interface enp0s8, puis tester connectivité.</a:t>
            </a:r>
          </a:p>
          <a:p>
            <a:pPr marL="0" indent="0">
              <a:buNone/>
            </a:pPr>
            <a:r>
              <a:rPr sz="1800">
                <a:latin typeface="Times New Roman" panose="02020603050405020304" pitchFamily="18" charset="0"/>
              </a:rPr>
              <a:t>✅ Solution :</a:t>
            </a:r>
          </a:p>
          <a:p>
            <a:pPr indent="0">
              <a:buNone/>
            </a:pPr>
            <a:r>
              <a:rPr sz="1800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>
                <a:latin typeface="Times New Roman" panose="02020603050405020304" pitchFamily="18" charset="0"/>
              </a:rPr>
              <a:t> ip </a:t>
            </a:r>
            <a:r>
              <a:rPr sz="1800">
                <a:solidFill>
                  <a:srgbClr val="7D9029"/>
                </a:solidFill>
                <a:latin typeface="Times New Roman" panose="02020603050405020304" pitchFamily="18" charset="0"/>
              </a:rPr>
              <a:t>-6</a:t>
            </a:r>
            <a:r>
              <a:rPr sz="1800">
                <a:latin typeface="Times New Roman" panose="02020603050405020304" pitchFamily="18" charset="0"/>
              </a:rPr>
              <a:t> addr add 2001:db8:abcd:1::50/64 dev enp0s8</a:t>
            </a:r>
            <a:r>
              <a:rPr sz="1800">
                <a:latin typeface="Times New Roman" panose="02020603050405020304" pitchFamily="18" charset="0"/>
              </a:rPr>
              <a:t/>
            </a:r>
            <a:br>
              <a:rPr sz="1800">
                <a:latin typeface="Times New Roman" panose="02020603050405020304" pitchFamily="18" charset="0"/>
              </a:rPr>
            </a:br>
            <a:r>
              <a:rPr sz="1800">
                <a:latin typeface="Times New Roman" panose="02020603050405020304" pitchFamily="18" charset="0"/>
              </a:rPr>
              <a:t>ping6 </a:t>
            </a:r>
            <a:r>
              <a:rPr sz="1800">
                <a:solidFill>
                  <a:srgbClr val="7D9029"/>
                </a:solidFill>
                <a:latin typeface="Times New Roman" panose="02020603050405020304" pitchFamily="18" charset="0"/>
              </a:rPr>
              <a:t>-c</a:t>
            </a:r>
            <a:r>
              <a:rPr sz="1800">
                <a:latin typeface="Times New Roman" panose="02020603050405020304" pitchFamily="18" charset="0"/>
              </a:rPr>
              <a:t> 3 fe80::1%enp0s8</a:t>
            </a:r>
          </a:p>
          <a:p>
            <a:pPr lvl="0"/>
            <a:r>
              <a:rPr sz="1800">
                <a:latin typeface="Times New Roman" panose="02020603050405020304" pitchFamily="18" charset="0"/>
              </a:rPr>
              <a:t>%enp0s8 = obligatoire pour préciser l’interface dans le cas du link-local.</a:t>
            </a:r>
          </a:p>
        </p:txBody>
      </p:sp>
    </p:spTree>
    <p:extLst>
      <p:ext uri="{BB962C8B-B14F-4D97-AF65-F5344CB8AC3E}">
        <p14:creationId xmlns:p14="http://schemas.microsoft.com/office/powerpoint/2010/main" val="3651400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4993"/>
            <a:ext cx="10972800" cy="496327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 err="1">
                <a:latin typeface="Times New Roman" panose="02020603050405020304" pitchFamily="18" charset="0"/>
              </a:rPr>
              <a:t>Commandes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essentielles</a:t>
            </a:r>
            <a:r>
              <a:rPr sz="2000" b="1" dirty="0">
                <a:latin typeface="Times New Roman" panose="02020603050405020304" pitchFamily="18" charset="0"/>
              </a:rPr>
              <a:t> sur </a:t>
            </a:r>
            <a:r>
              <a:rPr sz="2000" b="1" dirty="0" err="1">
                <a:latin typeface="Times New Roman" panose="02020603050405020304" pitchFamily="18" charset="0"/>
              </a:rPr>
              <a:t>Debian</a:t>
            </a:r>
            <a:endParaRPr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647" y="889000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</a:rPr>
              <a:t>Lister </a:t>
            </a:r>
            <a:r>
              <a:rPr sz="2000" dirty="0" err="1">
                <a:latin typeface="Times New Roman" panose="02020603050405020304" pitchFamily="18" charset="0"/>
              </a:rPr>
              <a:t>adresses</a:t>
            </a:r>
            <a:r>
              <a:rPr sz="2000" dirty="0">
                <a:latin typeface="Times New Roman" panose="02020603050405020304" pitchFamily="18" charset="0"/>
              </a:rPr>
              <a:t> IPv6 :</a:t>
            </a:r>
          </a:p>
          <a:p>
            <a:pPr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-6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show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Ajouter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IPv6 :</a:t>
            </a:r>
          </a:p>
          <a:p>
            <a:pPr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-6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add 2001:db8:abcd:1::60/64 dev enp0s8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Supprimer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IPv6 :</a:t>
            </a:r>
          </a:p>
          <a:p>
            <a:pPr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-6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del 2001:db8:abcd:1::60/64 dev enp0s8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Voir</a:t>
            </a:r>
            <a:r>
              <a:rPr sz="1800" dirty="0">
                <a:latin typeface="Times New Roman" panose="02020603050405020304" pitchFamily="18" charset="0"/>
              </a:rPr>
              <a:t> la table de </a:t>
            </a:r>
            <a:r>
              <a:rPr sz="1800" dirty="0" err="1">
                <a:latin typeface="Times New Roman" panose="02020603050405020304" pitchFamily="18" charset="0"/>
              </a:rPr>
              <a:t>routage</a:t>
            </a:r>
            <a:r>
              <a:rPr sz="1800" dirty="0">
                <a:latin typeface="Times New Roman" panose="02020603050405020304" pitchFamily="18" charset="0"/>
              </a:rPr>
              <a:t> IPv6 :</a:t>
            </a:r>
          </a:p>
          <a:p>
            <a:pPr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-6</a:t>
            </a:r>
            <a:r>
              <a:rPr sz="1800" dirty="0">
                <a:latin typeface="Times New Roman" panose="02020603050405020304" pitchFamily="18" charset="0"/>
              </a:rPr>
              <a:t> route show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Tester un site IPv6 :</a:t>
            </a:r>
          </a:p>
          <a:p>
            <a:pPr indent="0">
              <a:buNone/>
            </a:pPr>
            <a:r>
              <a:rPr sz="1800" dirty="0">
                <a:latin typeface="Times New Roman" panose="02020603050405020304" pitchFamily="18" charset="0"/>
              </a:rPr>
              <a:t>ping6 ipv6.google.com</a:t>
            </a:r>
          </a:p>
        </p:txBody>
      </p:sp>
    </p:spTree>
    <p:extLst>
      <p:ext uri="{BB962C8B-B14F-4D97-AF65-F5344CB8AC3E}">
        <p14:creationId xmlns:p14="http://schemas.microsoft.com/office/powerpoint/2010/main" val="1818052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897"/>
            <a:ext cx="10972800" cy="424608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 err="1">
                <a:latin typeface="Times New Roman" panose="02020603050405020304" pitchFamily="18" charset="0"/>
              </a:rPr>
              <a:t>Outils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pratiques</a:t>
            </a:r>
            <a:r>
              <a:rPr sz="2000" b="1" dirty="0">
                <a:latin typeface="Times New Roman" panose="02020603050405020304" pitchFamily="18" charset="0"/>
              </a:rPr>
              <a:t> 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765" y="847165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b="1" dirty="0" err="1">
                <a:latin typeface="Times New Roman" panose="02020603050405020304" pitchFamily="18" charset="0"/>
              </a:rPr>
              <a:t>En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ligne</a:t>
            </a:r>
            <a:r>
              <a:rPr sz="2000" dirty="0">
                <a:latin typeface="Times New Roman" panose="02020603050405020304" pitchFamily="18" charset="0"/>
              </a:rPr>
              <a:t> :</a:t>
            </a:r>
          </a:p>
          <a:p>
            <a:pPr lvl="1"/>
            <a:r>
              <a:rPr sz="1800" dirty="0">
                <a:latin typeface="Times New Roman" panose="02020603050405020304" pitchFamily="18" charset="0"/>
                <a:hlinkClick r:id="rId2"/>
              </a:rPr>
              <a:t>Subnet Calculator IPv6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  <a:hlinkClick r:id="rId3"/>
              </a:rPr>
              <a:t>IPaddressguide</a:t>
            </a:r>
            <a:r>
              <a:rPr sz="1800" dirty="0">
                <a:latin typeface="Times New Roman" panose="02020603050405020304" pitchFamily="18" charset="0"/>
                <a:hlinkClick r:id="rId3"/>
              </a:rPr>
              <a:t> IPv6 CIDR</a:t>
            </a:r>
          </a:p>
          <a:p>
            <a:pPr lvl="0"/>
            <a:r>
              <a:rPr sz="1800" b="1" dirty="0">
                <a:latin typeface="Times New Roman" panose="02020603050405020304" pitchFamily="18" charset="0"/>
              </a:rPr>
              <a:t>Sous </a:t>
            </a:r>
            <a:r>
              <a:rPr sz="1800" b="1" dirty="0" err="1">
                <a:latin typeface="Times New Roman" panose="02020603050405020304" pitchFamily="18" charset="0"/>
              </a:rPr>
              <a:t>Debian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</a:rPr>
              <a:t>sipcalc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calculateur</a:t>
            </a:r>
            <a:r>
              <a:rPr sz="1800" dirty="0">
                <a:latin typeface="Times New Roman" panose="02020603050405020304" pitchFamily="18" charset="0"/>
              </a:rPr>
              <a:t> IPv6</a:t>
            </a:r>
          </a:p>
          <a:p>
            <a:pPr lvl="2"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apt install </a:t>
            </a:r>
            <a:r>
              <a:rPr sz="1800" dirty="0" err="1">
                <a:latin typeface="Times New Roman" panose="02020603050405020304" pitchFamily="18" charset="0"/>
              </a:rPr>
              <a:t>sipcalc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latin typeface="Times New Roman" panose="02020603050405020304" pitchFamily="18" charset="0"/>
              </a:rPr>
              <a:t>sipcalc</a:t>
            </a:r>
            <a:r>
              <a:rPr sz="1800" dirty="0">
                <a:latin typeface="Times New Roman" panose="02020603050405020304" pitchFamily="18" charset="0"/>
              </a:rPr>
              <a:t> 2001:db8:abcd:1::1/64</a:t>
            </a:r>
          </a:p>
          <a:p>
            <a:pPr lvl="1"/>
            <a:r>
              <a:rPr sz="1800" dirty="0">
                <a:latin typeface="Times New Roman" panose="02020603050405020304" pitchFamily="18" charset="0"/>
              </a:rPr>
              <a:t>ping6, traceroute6</a:t>
            </a:r>
          </a:p>
          <a:p>
            <a:pPr lvl="1"/>
            <a:r>
              <a:rPr sz="1800" dirty="0">
                <a:latin typeface="Times New Roman" panose="02020603050405020304" pitchFamily="18" charset="0"/>
              </a:rPr>
              <a:t>curl -6 : forcer IPv6 pour un site Web.</a:t>
            </a:r>
          </a:p>
        </p:txBody>
      </p:sp>
    </p:spTree>
    <p:extLst>
      <p:ext uri="{BB962C8B-B14F-4D97-AF65-F5344CB8AC3E}">
        <p14:creationId xmlns:p14="http://schemas.microsoft.com/office/powerpoint/2010/main" val="3519491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0186"/>
            <a:ext cx="10972800" cy="424608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 err="1">
                <a:latin typeface="Times New Roman" panose="02020603050405020304" pitchFamily="18" charset="0"/>
              </a:rPr>
              <a:t>Outils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pratiques</a:t>
            </a:r>
            <a:r>
              <a:rPr sz="2000" b="1" dirty="0">
                <a:latin typeface="Times New Roman" panose="02020603050405020304" pitchFamily="18" charset="0"/>
              </a:rPr>
              <a:t> IPv6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55600" y="698971"/>
            <a:ext cx="630557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Exemple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d’exercice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avec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sipcalc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Énoncé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attribue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fc00:abcd:1234:1::25/64 sur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interface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1 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Quelle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l’adresse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compressée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2 : Type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d’adresse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Question 3 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Plage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réseau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Solution avec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sipcalc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6157" y="2956362"/>
            <a:ext cx="3383298" cy="400110"/>
          </a:xfrm>
          <a:prstGeom prst="rect">
            <a:avLst/>
          </a:prstGeom>
          <a:solidFill>
            <a:schemeClr val="tx1"/>
          </a:solidFill>
        </p:spPr>
        <p:txBody>
          <a:bodyPr wrap="none" lIns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sipcalc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</a:rPr>
              <a:t> fc00:abcd:1234:1::25/64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60409" y="3676626"/>
            <a:ext cx="6547305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Résultats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Compressée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fc00:abcd:1234:1::25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: Unique Local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équivalent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IPv4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privé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Réseau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: fc00:abcd:1234:1::/64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Range : fc00:abcd:1234:1:: → fc00:abcd:1234:1:ffff:ffff:ffff:ffff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7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1125"/>
            <a:ext cx="10515600" cy="396875"/>
          </a:xfrm>
        </p:spPr>
        <p:txBody>
          <a:bodyPr lIns="0">
            <a:normAutofit/>
          </a:bodyPr>
          <a:lstStyle/>
          <a:p>
            <a:pPr marL="0" lvl="0" indent="0">
              <a:buNone/>
            </a:pPr>
            <a:r>
              <a:rPr sz="2000" b="1" dirty="0" smtClean="0">
                <a:latin typeface="Times New Roman" panose="02020603050405020304" pitchFamily="18" charset="0"/>
              </a:rPr>
              <a:t>Structure </a:t>
            </a:r>
            <a:r>
              <a:rPr sz="2000" b="1" dirty="0" err="1">
                <a:latin typeface="Times New Roman" panose="02020603050405020304" pitchFamily="18" charset="0"/>
              </a:rPr>
              <a:t>d’une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adresse</a:t>
            </a:r>
            <a:r>
              <a:rPr sz="2000" b="1" dirty="0">
                <a:latin typeface="Times New Roman" panose="02020603050405020304" pitchFamily="18" charset="0"/>
              </a:rPr>
              <a:t> 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645" y="883002"/>
            <a:ext cx="7377288" cy="5117041"/>
          </a:xfrm>
        </p:spPr>
        <p:txBody>
          <a:bodyPr lIns="0">
            <a:noAutofit/>
          </a:bodyPr>
          <a:lstStyle/>
          <a:p>
            <a:pPr lvl="0"/>
            <a:r>
              <a:rPr sz="2000" dirty="0" err="1">
                <a:latin typeface="Times New Roman" panose="02020603050405020304" pitchFamily="18" charset="0"/>
              </a:rPr>
              <a:t>Longueur</a:t>
            </a:r>
            <a:r>
              <a:rPr sz="2000" dirty="0">
                <a:latin typeface="Times New Roman" panose="02020603050405020304" pitchFamily="18" charset="0"/>
              </a:rPr>
              <a:t> : </a:t>
            </a:r>
            <a:r>
              <a:rPr sz="2000" b="1" dirty="0">
                <a:latin typeface="Times New Roman" panose="02020603050405020304" pitchFamily="18" charset="0"/>
              </a:rPr>
              <a:t>32 bits</a:t>
            </a:r>
            <a:r>
              <a:rPr sz="2000" dirty="0">
                <a:latin typeface="Times New Roman" panose="02020603050405020304" pitchFamily="18" charset="0"/>
              </a:rPr>
              <a:t> → 4 octets → </a:t>
            </a:r>
            <a:r>
              <a:rPr sz="2000" dirty="0" err="1">
                <a:latin typeface="Times New Roman" panose="02020603050405020304" pitchFamily="18" charset="0"/>
              </a:rPr>
              <a:t>écrit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en</a:t>
            </a:r>
            <a:r>
              <a:rPr sz="2000" dirty="0">
                <a:latin typeface="Times New Roman" panose="02020603050405020304" pitchFamily="18" charset="0"/>
              </a:rPr>
              <a:t> notation </a:t>
            </a:r>
            <a:r>
              <a:rPr sz="2000" dirty="0" err="1">
                <a:latin typeface="Times New Roman" panose="02020603050405020304" pitchFamily="18" charset="0"/>
              </a:rPr>
              <a:t>décimale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pointée</a:t>
            </a:r>
            <a:r>
              <a:rPr sz="20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Exemple</a:t>
            </a:r>
            <a:r>
              <a:rPr sz="1800" dirty="0">
                <a:latin typeface="Times New Roman" panose="02020603050405020304" pitchFamily="18" charset="0"/>
              </a:rPr>
              <a:t> : 192.168.1.10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Chaque</a:t>
            </a:r>
            <a:r>
              <a:rPr sz="1800" dirty="0">
                <a:latin typeface="Times New Roman" panose="02020603050405020304" pitchFamily="18" charset="0"/>
              </a:rPr>
              <a:t> octet : 0 à 255.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Composée</a:t>
            </a:r>
            <a:r>
              <a:rPr sz="1800" dirty="0">
                <a:latin typeface="Times New Roman" panose="02020603050405020304" pitchFamily="18" charset="0"/>
              </a:rPr>
              <a:t> de :</a:t>
            </a:r>
          </a:p>
          <a:p>
            <a:pPr lvl="1"/>
            <a:r>
              <a:rPr sz="1800" b="1" dirty="0" err="1">
                <a:latin typeface="Times New Roman" panose="02020603050405020304" pitchFamily="18" charset="0"/>
              </a:rPr>
              <a:t>Adresse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identifie</a:t>
            </a:r>
            <a:r>
              <a:rPr sz="1800" dirty="0">
                <a:latin typeface="Times New Roman" panose="02020603050405020304" pitchFamily="18" charset="0"/>
              </a:rPr>
              <a:t> le </a:t>
            </a:r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sz="1800" b="1" dirty="0" err="1">
                <a:latin typeface="Times New Roman" panose="02020603050405020304" pitchFamily="18" charset="0"/>
              </a:rPr>
              <a:t>Adresse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hôte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identifie</a:t>
            </a:r>
            <a:r>
              <a:rPr sz="1800" dirty="0">
                <a:latin typeface="Times New Roman" panose="02020603050405020304" pitchFamily="18" charset="0"/>
              </a:rPr>
              <a:t> la machine </a:t>
            </a:r>
            <a:r>
              <a:rPr sz="1800" dirty="0" err="1">
                <a:latin typeface="Times New Roman" panose="02020603050405020304" pitchFamily="18" charset="0"/>
              </a:rPr>
              <a:t>dans</a:t>
            </a:r>
            <a:r>
              <a:rPr sz="1800" dirty="0">
                <a:latin typeface="Times New Roman" panose="02020603050405020304" pitchFamily="18" charset="0"/>
              </a:rPr>
              <a:t> le </a:t>
            </a:r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sz="1800" b="1" dirty="0">
                <a:latin typeface="Times New Roman" panose="02020603050405020304" pitchFamily="18" charset="0"/>
              </a:rPr>
              <a:t>Masque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indique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quelle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partie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est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/</a:t>
            </a:r>
            <a:r>
              <a:rPr sz="1800" dirty="0" err="1">
                <a:latin typeface="Times New Roman" panose="02020603050405020304" pitchFamily="18" charset="0"/>
              </a:rPr>
              <a:t>hôte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Exemple</a:t>
            </a:r>
            <a:r>
              <a:rPr sz="1800" dirty="0">
                <a:latin typeface="Times New Roman" panose="02020603050405020304" pitchFamily="18" charset="0"/>
              </a:rPr>
              <a:t> avec /24 :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IP : 192.168.1.10/24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Masque : 255.255.255.0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: 192.168.1.0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Broadcast : 192.168.1.255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Plage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d’hôtes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utilisables</a:t>
            </a:r>
            <a:r>
              <a:rPr sz="1800" dirty="0">
                <a:latin typeface="Times New Roman" panose="02020603050405020304" pitchFamily="18" charset="0"/>
              </a:rPr>
              <a:t> : .1 → .254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7467" y="3593308"/>
            <a:ext cx="5525025" cy="240673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000955"/>
            <a:ext cx="859631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fr-FR" altLang="en-US" sz="2000" dirty="0" smtClean="0">
                <a:solidFill>
                  <a:srgbClr val="A5300F"/>
                </a:solidFill>
                <a:latin typeface="Times New Roman" panose="02020603050405020304" pitchFamily="18" charset="0"/>
              </a:rPr>
              <a:t>L’adress</a:t>
            </a:r>
            <a:r>
              <a:rPr lang="fr-FR" altLang="en-US" sz="2000" dirty="0" smtClean="0">
                <a:solidFill>
                  <a:srgbClr val="A5300F"/>
                </a:solidFill>
                <a:latin typeface="Times New Roman" panose="02020603050405020304" pitchFamily="18" charset="0"/>
              </a:rPr>
              <a:t>e MAC</a:t>
            </a:r>
            <a:endParaRPr lang="fr-FR" altLang="en-US" sz="2000" dirty="0" smtClean="0">
              <a:solidFill>
                <a:srgbClr val="A5300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791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6104"/>
            <a:ext cx="10515600" cy="487186"/>
          </a:xfrm>
        </p:spPr>
        <p:txBody>
          <a:bodyPr lIns="0">
            <a:normAutofit/>
          </a:bodyPr>
          <a:lstStyle/>
          <a:p>
            <a:r>
              <a:rPr sz="2000" b="1" dirty="0" err="1" smtClean="0">
                <a:latin typeface="Times New Roman" panose="02020603050405020304" pitchFamily="18" charset="0"/>
              </a:rPr>
              <a:t>Définition</a:t>
            </a:r>
            <a:r>
              <a:rPr sz="2000" b="1" dirty="0" smtClean="0">
                <a:latin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</a:rPr>
              <a:t>et </a:t>
            </a:r>
            <a:r>
              <a:rPr sz="2000" b="1" dirty="0" err="1">
                <a:latin typeface="Times New Roman" panose="02020603050405020304" pitchFamily="18" charset="0"/>
              </a:rPr>
              <a:t>rôle</a:t>
            </a:r>
            <a:endParaRPr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89" y="1046692"/>
            <a:ext cx="10515600" cy="4351338"/>
          </a:xfrm>
        </p:spPr>
        <p:txBody>
          <a:bodyPr lIns="0">
            <a:normAutofit/>
          </a:bodyPr>
          <a:lstStyle/>
          <a:p>
            <a:pPr lvl="0"/>
            <a:r>
              <a:rPr sz="2000" b="1" dirty="0" err="1">
                <a:latin typeface="Times New Roman" panose="02020603050405020304" pitchFamily="18" charset="0"/>
              </a:rPr>
              <a:t>Adresse</a:t>
            </a:r>
            <a:r>
              <a:rPr sz="2000" b="1" dirty="0">
                <a:latin typeface="Times New Roman" panose="02020603050405020304" pitchFamily="18" charset="0"/>
              </a:rPr>
              <a:t> physique unique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gravée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dans</a:t>
            </a:r>
            <a:r>
              <a:rPr sz="2000" dirty="0">
                <a:latin typeface="Times New Roman" panose="02020603050405020304" pitchFamily="18" charset="0"/>
              </a:rPr>
              <a:t> la carte </a:t>
            </a:r>
            <a:r>
              <a:rPr sz="2000" dirty="0" err="1">
                <a:latin typeface="Times New Roman" panose="02020603050405020304" pitchFamily="18" charset="0"/>
              </a:rPr>
              <a:t>réseau</a:t>
            </a:r>
            <a:r>
              <a:rPr sz="2000" dirty="0">
                <a:latin typeface="Times New Roman" panose="02020603050405020304" pitchFamily="18" charset="0"/>
              </a:rPr>
              <a:t> (NIC).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Taille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b="1" dirty="0">
                <a:latin typeface="Times New Roman" panose="02020603050405020304" pitchFamily="18" charset="0"/>
              </a:rPr>
              <a:t>48 bits (6 octets)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écrite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en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hexadécimal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séparée</a:t>
            </a:r>
            <a:r>
              <a:rPr sz="1800" dirty="0">
                <a:latin typeface="Times New Roman" panose="02020603050405020304" pitchFamily="18" charset="0"/>
              </a:rPr>
              <a:t> par :.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latin typeface="Times New Roman" panose="02020603050405020304" pitchFamily="18" charset="0"/>
              </a:rPr>
              <a:t>Exemple</a:t>
            </a:r>
            <a:r>
              <a:rPr sz="1800" dirty="0">
                <a:latin typeface="Times New Roman" panose="02020603050405020304" pitchFamily="18" charset="0"/>
              </a:rPr>
              <a:t> : 00:1A:2B:3C:4D:5E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Structure :</a:t>
            </a:r>
          </a:p>
          <a:p>
            <a:pPr lvl="1"/>
            <a:r>
              <a:rPr sz="1800" b="1" dirty="0">
                <a:latin typeface="Times New Roman" panose="02020603050405020304" pitchFamily="18" charset="0"/>
              </a:rPr>
              <a:t>OUI (Organizationally Unique Identifier)</a:t>
            </a:r>
            <a:r>
              <a:rPr sz="1800" dirty="0">
                <a:latin typeface="Times New Roman" panose="02020603050405020304" pitchFamily="18" charset="0"/>
              </a:rPr>
              <a:t> → 3 premiers octets (</a:t>
            </a:r>
            <a:r>
              <a:rPr sz="1800" dirty="0" err="1">
                <a:latin typeface="Times New Roman" panose="02020603050405020304" pitchFamily="18" charset="0"/>
              </a:rPr>
              <a:t>constructeur</a:t>
            </a:r>
            <a:r>
              <a:rPr sz="1800" dirty="0">
                <a:latin typeface="Times New Roman" panose="02020603050405020304" pitchFamily="18" charset="0"/>
              </a:rPr>
              <a:t>).</a:t>
            </a:r>
          </a:p>
          <a:p>
            <a:pPr lvl="1"/>
            <a:r>
              <a:rPr sz="1800" b="1" dirty="0" err="1">
                <a:latin typeface="Times New Roman" panose="02020603050405020304" pitchFamily="18" charset="0"/>
              </a:rPr>
              <a:t>Identifiant</a:t>
            </a:r>
            <a:r>
              <a:rPr sz="1800" b="1" dirty="0">
                <a:latin typeface="Times New Roman" panose="02020603050405020304" pitchFamily="18" charset="0"/>
              </a:rPr>
              <a:t> de </a:t>
            </a:r>
            <a:r>
              <a:rPr sz="1800" b="1" dirty="0" err="1">
                <a:latin typeface="Times New Roman" panose="02020603050405020304" pitchFamily="18" charset="0"/>
              </a:rPr>
              <a:t>périphérique</a:t>
            </a:r>
            <a:r>
              <a:rPr sz="1800" dirty="0">
                <a:latin typeface="Times New Roman" panose="02020603050405020304" pitchFamily="18" charset="0"/>
              </a:rPr>
              <a:t> → 3 </a:t>
            </a:r>
            <a:r>
              <a:rPr sz="1800" dirty="0" err="1">
                <a:latin typeface="Times New Roman" panose="02020603050405020304" pitchFamily="18" charset="0"/>
              </a:rPr>
              <a:t>derniers</a:t>
            </a:r>
            <a:r>
              <a:rPr sz="1800" dirty="0">
                <a:latin typeface="Times New Roman" panose="02020603050405020304" pitchFamily="18" charset="0"/>
              </a:rPr>
              <a:t> octets (unique).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Utilisation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identifie</a:t>
            </a:r>
            <a:r>
              <a:rPr sz="1800" dirty="0">
                <a:latin typeface="Times New Roman" panose="02020603050405020304" pitchFamily="18" charset="0"/>
              </a:rPr>
              <a:t> un </a:t>
            </a:r>
            <a:r>
              <a:rPr sz="1800" dirty="0" err="1">
                <a:latin typeface="Times New Roman" panose="02020603050405020304" pitchFamily="18" charset="0"/>
              </a:rPr>
              <a:t>périphérique</a:t>
            </a:r>
            <a:r>
              <a:rPr sz="1800" dirty="0">
                <a:latin typeface="Times New Roman" panose="02020603050405020304" pitchFamily="18" charset="0"/>
              </a:rPr>
              <a:t> au </a:t>
            </a:r>
            <a:r>
              <a:rPr sz="1800" dirty="0" err="1">
                <a:latin typeface="Times New Roman" panose="02020603050405020304" pitchFamily="18" charset="0"/>
              </a:rPr>
              <a:t>niveau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couche</a:t>
            </a:r>
            <a:r>
              <a:rPr sz="1800" b="1" dirty="0">
                <a:latin typeface="Times New Roman" panose="02020603050405020304" pitchFamily="18" charset="0"/>
              </a:rPr>
              <a:t> 2 (liaison de </a:t>
            </a:r>
            <a:r>
              <a:rPr sz="1800" b="1" dirty="0" err="1">
                <a:latin typeface="Times New Roman" panose="02020603050405020304" pitchFamily="18" charset="0"/>
              </a:rPr>
              <a:t>données</a:t>
            </a:r>
            <a:r>
              <a:rPr sz="1800" b="1" dirty="0">
                <a:latin typeface="Times New Roman" panose="02020603050405020304" pitchFamily="18" charset="0"/>
              </a:rPr>
              <a:t>)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Indispensable pour la communication locale (Ethernet, Wi-Fi).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⚠️ </a:t>
            </a:r>
            <a:r>
              <a:rPr sz="1800" dirty="0" err="1">
                <a:latin typeface="Times New Roman" panose="02020603050405020304" pitchFamily="18" charset="0"/>
              </a:rPr>
              <a:t>Différence</a:t>
            </a:r>
            <a:r>
              <a:rPr sz="1800" dirty="0">
                <a:latin typeface="Times New Roman" panose="02020603050405020304" pitchFamily="18" charset="0"/>
              </a:rPr>
              <a:t> avec IPv4/IPv6 :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IP = </a:t>
            </a:r>
            <a:r>
              <a:rPr sz="1800" dirty="0" err="1">
                <a:latin typeface="Times New Roman" panose="02020603050405020304" pitchFamily="18" charset="0"/>
              </a:rPr>
              <a:t>logique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peut</a:t>
            </a:r>
            <a:r>
              <a:rPr sz="1800" dirty="0">
                <a:latin typeface="Times New Roman" panose="02020603050405020304" pitchFamily="18" charset="0"/>
              </a:rPr>
              <a:t> changer.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MAC = physique, </a:t>
            </a:r>
            <a:r>
              <a:rPr sz="1800" dirty="0" err="1">
                <a:latin typeface="Times New Roman" panose="02020603050405020304" pitchFamily="18" charset="0"/>
              </a:rPr>
              <a:t>censée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être</a:t>
            </a:r>
            <a:r>
              <a:rPr sz="1800" dirty="0">
                <a:latin typeface="Times New Roman" panose="02020603050405020304" pitchFamily="18" charset="0"/>
              </a:rPr>
              <a:t> unique et fixe (</a:t>
            </a:r>
            <a:r>
              <a:rPr sz="1800" dirty="0" err="1">
                <a:latin typeface="Times New Roman" panose="02020603050405020304" pitchFamily="18" charset="0"/>
              </a:rPr>
              <a:t>mais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peut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être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changée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temporairement</a:t>
            </a:r>
            <a:r>
              <a:rPr sz="1800" dirty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45146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1748"/>
            <a:ext cx="10515600" cy="334786"/>
          </a:xfrm>
        </p:spPr>
        <p:txBody>
          <a:bodyPr lIns="0">
            <a:noAutofit/>
          </a:bodyPr>
          <a:lstStyle/>
          <a:p>
            <a:r>
              <a:rPr sz="2000" b="1" dirty="0" smtClean="0">
                <a:latin typeface="Times New Roman" panose="02020603050405020304" pitchFamily="18" charset="0"/>
              </a:rPr>
              <a:t>Types </a:t>
            </a:r>
            <a:r>
              <a:rPr sz="2000" b="1" dirty="0" err="1">
                <a:latin typeface="Times New Roman" panose="02020603050405020304" pitchFamily="18" charset="0"/>
              </a:rPr>
              <a:t>d’adresses</a:t>
            </a:r>
            <a:r>
              <a:rPr sz="2000" b="1" dirty="0">
                <a:latin typeface="Times New Roman" panose="02020603050405020304" pitchFamily="18" charset="0"/>
              </a:rPr>
              <a:t>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7755" y="911225"/>
            <a:ext cx="10515600" cy="4351338"/>
          </a:xfrm>
        </p:spPr>
        <p:txBody>
          <a:bodyPr lIns="0">
            <a:normAutofit/>
          </a:bodyPr>
          <a:lstStyle/>
          <a:p>
            <a:pPr lvl="0"/>
            <a:r>
              <a:rPr sz="2000" b="1">
                <a:latin typeface="Times New Roman" panose="02020603050405020304" pitchFamily="18" charset="0"/>
              </a:rPr>
              <a:t>Unicast</a:t>
            </a:r>
            <a:r>
              <a:rPr sz="2000">
                <a:latin typeface="Times New Roman" panose="02020603050405020304" pitchFamily="18" charset="0"/>
              </a:rPr>
              <a:t> : la plus courante, communication point-à-point.</a:t>
            </a:r>
          </a:p>
          <a:p>
            <a:pPr lvl="0"/>
            <a:r>
              <a:rPr sz="1800" b="1">
                <a:latin typeface="Times New Roman" panose="02020603050405020304" pitchFamily="18" charset="0"/>
              </a:rPr>
              <a:t>Multicast</a:t>
            </a:r>
            <a:r>
              <a:rPr sz="1800">
                <a:latin typeface="Times New Roman" panose="02020603050405020304" pitchFamily="18" charset="0"/>
              </a:rPr>
              <a:t> : commence par 01:00:5e… (IPv4 multicast) ou 33:33… (IPv6 multicast).</a:t>
            </a:r>
          </a:p>
          <a:p>
            <a:pPr lvl="0"/>
            <a:r>
              <a:rPr sz="1800" b="1">
                <a:latin typeface="Times New Roman" panose="02020603050405020304" pitchFamily="18" charset="0"/>
              </a:rPr>
              <a:t>Broadcast</a:t>
            </a:r>
            <a:r>
              <a:rPr sz="1800">
                <a:latin typeface="Times New Roman" panose="02020603050405020304" pitchFamily="18" charset="0"/>
              </a:rPr>
              <a:t> : ff:ff:ff:ff:ff:ff → tout le réseau local.</a:t>
            </a:r>
          </a:p>
        </p:txBody>
      </p:sp>
    </p:spTree>
    <p:extLst>
      <p:ext uri="{BB962C8B-B14F-4D97-AF65-F5344CB8AC3E}">
        <p14:creationId xmlns:p14="http://schemas.microsoft.com/office/powerpoint/2010/main" val="2063203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6904"/>
            <a:ext cx="10515600" cy="379942"/>
          </a:xfrm>
        </p:spPr>
        <p:txBody>
          <a:bodyPr lIns="0">
            <a:normAutofit/>
          </a:bodyPr>
          <a:lstStyle/>
          <a:p>
            <a:r>
              <a:rPr sz="2000" b="1" dirty="0" smtClean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Commandes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utiles</a:t>
            </a:r>
            <a:r>
              <a:rPr sz="2000" b="1" dirty="0">
                <a:latin typeface="Times New Roman" panose="02020603050405020304" pitchFamily="18" charset="0"/>
              </a:rPr>
              <a:t> sur </a:t>
            </a:r>
            <a:r>
              <a:rPr sz="2000" b="1" dirty="0" err="1">
                <a:latin typeface="Times New Roman" panose="02020603050405020304" pitchFamily="18" charset="0"/>
              </a:rPr>
              <a:t>Debian</a:t>
            </a:r>
            <a:endParaRPr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311" y="883002"/>
            <a:ext cx="10515600" cy="5901620"/>
          </a:xfrm>
        </p:spPr>
        <p:txBody>
          <a:bodyPr lIns="0">
            <a:noAutofit/>
          </a:bodyPr>
          <a:lstStyle/>
          <a:p>
            <a:pPr marL="0" indent="0">
              <a:spcBef>
                <a:spcPts val="4000"/>
              </a:spcBef>
              <a:buNone/>
            </a:pPr>
            <a:r>
              <a:rPr sz="2000" b="1" dirty="0" err="1">
                <a:latin typeface="Times New Roman" panose="02020603050405020304" pitchFamily="18" charset="0"/>
              </a:rPr>
              <a:t>Afficher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adresses</a:t>
            </a:r>
            <a:r>
              <a:rPr sz="2000" b="1" dirty="0">
                <a:latin typeface="Times New Roman" panose="02020603050405020304" pitchFamily="18" charset="0"/>
              </a:rPr>
              <a:t> MAC</a:t>
            </a:r>
          </a:p>
          <a:p>
            <a:pPr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show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ou</a:t>
            </a:r>
            <a:endParaRPr sz="1800" dirty="0">
              <a:latin typeface="Times New Roman" panose="02020603050405020304" pitchFamily="18" charset="0"/>
            </a:endParaRPr>
          </a:p>
          <a:p>
            <a:pPr indent="0">
              <a:buNone/>
            </a:pPr>
            <a:r>
              <a:rPr sz="1800" dirty="0">
                <a:solidFill>
                  <a:srgbClr val="06287E"/>
                </a:solidFill>
                <a:latin typeface="Times New Roman" panose="02020603050405020304" pitchFamily="18" charset="0"/>
              </a:rPr>
              <a:t>cat</a:t>
            </a:r>
            <a:r>
              <a:rPr sz="1800" dirty="0">
                <a:latin typeface="Times New Roman" panose="02020603050405020304" pitchFamily="18" charset="0"/>
              </a:rPr>
              <a:t> /sys/class/net/enp0s3/address</a:t>
            </a:r>
          </a:p>
          <a:p>
            <a:pPr marL="0" indent="0">
              <a:spcBef>
                <a:spcPts val="4000"/>
              </a:spcBef>
              <a:buNone/>
            </a:pPr>
            <a:r>
              <a:rPr sz="1800" b="1" dirty="0">
                <a:latin typeface="Times New Roman" panose="02020603050405020304" pitchFamily="18" charset="0"/>
              </a:rPr>
              <a:t>Modifier </a:t>
            </a:r>
            <a:r>
              <a:rPr sz="1800" b="1" dirty="0" err="1">
                <a:latin typeface="Times New Roman" panose="02020603050405020304" pitchFamily="18" charset="0"/>
              </a:rPr>
              <a:t>temporairement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une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adresse</a:t>
            </a:r>
            <a:r>
              <a:rPr sz="1800" b="1" dirty="0">
                <a:latin typeface="Times New Roman" panose="02020603050405020304" pitchFamily="18" charset="0"/>
              </a:rPr>
              <a:t> MAC</a:t>
            </a:r>
          </a:p>
          <a:p>
            <a:pPr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set dev enp0s3 down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set dev enp0s3 address 02:11:22:33:44:55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set dev enp0s3 up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👉 </a:t>
            </a:r>
            <a:r>
              <a:rPr sz="1800" dirty="0" err="1">
                <a:latin typeface="Times New Roman" panose="02020603050405020304" pitchFamily="18" charset="0"/>
              </a:rPr>
              <a:t>Changement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valable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jusqu’au</a:t>
            </a:r>
            <a:r>
              <a:rPr sz="1800" dirty="0">
                <a:latin typeface="Times New Roman" panose="02020603050405020304" pitchFamily="18" charset="0"/>
              </a:rPr>
              <a:t> prochain reboot.</a:t>
            </a:r>
          </a:p>
          <a:p>
            <a:pPr marL="0" indent="0">
              <a:spcBef>
                <a:spcPts val="4000"/>
              </a:spcBef>
              <a:buNone/>
            </a:pPr>
            <a:r>
              <a:rPr sz="1800" b="1" dirty="0" err="1">
                <a:latin typeface="Times New Roman" panose="02020603050405020304" pitchFamily="18" charset="0"/>
              </a:rPr>
              <a:t>Vérifier</a:t>
            </a:r>
            <a:r>
              <a:rPr sz="1800" b="1" dirty="0">
                <a:latin typeface="Times New Roman" panose="02020603050405020304" pitchFamily="18" charset="0"/>
              </a:rPr>
              <a:t> table ARP (MAC des </a:t>
            </a:r>
            <a:r>
              <a:rPr sz="1800" b="1" dirty="0" err="1">
                <a:latin typeface="Times New Roman" panose="02020603050405020304" pitchFamily="18" charset="0"/>
              </a:rPr>
              <a:t>voisins</a:t>
            </a:r>
            <a:r>
              <a:rPr sz="1800" b="1" dirty="0">
                <a:latin typeface="Times New Roman" panose="02020603050405020304" pitchFamily="18" charset="0"/>
              </a:rPr>
              <a:t> </a:t>
            </a:r>
            <a:r>
              <a:rPr sz="1800" b="1" dirty="0" err="1">
                <a:latin typeface="Times New Roman" panose="02020603050405020304" pitchFamily="18" charset="0"/>
              </a:rPr>
              <a:t>connus</a:t>
            </a:r>
            <a:r>
              <a:rPr sz="1800" b="1" dirty="0">
                <a:latin typeface="Times New Roman" panose="02020603050405020304" pitchFamily="18" charset="0"/>
              </a:rPr>
              <a:t>)</a:t>
            </a:r>
          </a:p>
          <a:p>
            <a:pPr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neigh show</a:t>
            </a:r>
          </a:p>
          <a:p>
            <a:pPr marL="0" indent="0">
              <a:spcBef>
                <a:spcPts val="4000"/>
              </a:spcBef>
              <a:buNone/>
            </a:pPr>
            <a:r>
              <a:rPr sz="1800" b="1" dirty="0">
                <a:latin typeface="Times New Roman" panose="02020603050405020304" pitchFamily="18" charset="0"/>
              </a:rPr>
              <a:t>Effacer </a:t>
            </a:r>
            <a:r>
              <a:rPr sz="1800" b="1" dirty="0" err="1">
                <a:latin typeface="Times New Roman" panose="02020603050405020304" pitchFamily="18" charset="0"/>
              </a:rPr>
              <a:t>une</a:t>
            </a:r>
            <a:r>
              <a:rPr sz="1800" b="1" dirty="0">
                <a:latin typeface="Times New Roman" panose="02020603050405020304" pitchFamily="18" charset="0"/>
              </a:rPr>
              <a:t> entrée ARP</a:t>
            </a:r>
          </a:p>
          <a:p>
            <a:pPr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neigh flush all</a:t>
            </a:r>
          </a:p>
        </p:txBody>
      </p:sp>
    </p:spTree>
    <p:extLst>
      <p:ext uri="{BB962C8B-B14F-4D97-AF65-F5344CB8AC3E}">
        <p14:creationId xmlns:p14="http://schemas.microsoft.com/office/powerpoint/2010/main" val="1463089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14325"/>
            <a:ext cx="10515600" cy="396875"/>
          </a:xfrm>
        </p:spPr>
        <p:txBody>
          <a:bodyPr lIns="0">
            <a:normAutofit/>
          </a:bodyPr>
          <a:lstStyle/>
          <a:p>
            <a:r>
              <a:rPr sz="2000" dirty="0" err="1" smtClean="0">
                <a:latin typeface="Times New Roman" panose="02020603050405020304" pitchFamily="18" charset="0"/>
              </a:rPr>
              <a:t>Exercices</a:t>
            </a:r>
            <a:r>
              <a:rPr sz="2000" dirty="0" smtClean="0">
                <a:latin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</a:rPr>
              <a:t>de rappel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978" y="1041047"/>
            <a:ext cx="10515600" cy="4351338"/>
          </a:xfrm>
        </p:spPr>
        <p:txBody>
          <a:bodyPr lIns="0">
            <a:normAutofit/>
          </a:bodyPr>
          <a:lstStyle/>
          <a:p>
            <a:pPr marL="0" indent="0">
              <a:spcBef>
                <a:spcPts val="4000"/>
              </a:spcBef>
              <a:buNone/>
            </a:pPr>
            <a:r>
              <a:rPr sz="2000" b="1" dirty="0" err="1">
                <a:latin typeface="Times New Roman" panose="02020603050405020304" pitchFamily="18" charset="0"/>
              </a:rPr>
              <a:t>Exercice</a:t>
            </a:r>
            <a:r>
              <a:rPr sz="2000" b="1" dirty="0">
                <a:latin typeface="Times New Roman" panose="02020603050405020304" pitchFamily="18" charset="0"/>
              </a:rPr>
              <a:t> 1 : Identifier </a:t>
            </a:r>
            <a:r>
              <a:rPr sz="2000" b="1" dirty="0" err="1">
                <a:latin typeface="Times New Roman" panose="02020603050405020304" pitchFamily="18" charset="0"/>
              </a:rPr>
              <a:t>une</a:t>
            </a:r>
            <a:r>
              <a:rPr sz="2000" b="1" dirty="0">
                <a:latin typeface="Times New Roman" panose="02020603050405020304" pitchFamily="18" charset="0"/>
              </a:rPr>
              <a:t> MAC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Votre</a:t>
            </a:r>
            <a:r>
              <a:rPr sz="1800" dirty="0">
                <a:latin typeface="Times New Roman" panose="02020603050405020304" pitchFamily="18" charset="0"/>
              </a:rPr>
              <a:t> interface enp0s3 </a:t>
            </a:r>
            <a:r>
              <a:rPr sz="1800" dirty="0" err="1">
                <a:latin typeface="Times New Roman" panose="02020603050405020304" pitchFamily="18" charset="0"/>
              </a:rPr>
              <a:t>affiche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indent="0">
              <a:buNone/>
            </a:pPr>
            <a:r>
              <a:rPr sz="1800" dirty="0">
                <a:latin typeface="Times New Roman" panose="02020603050405020304" pitchFamily="18" charset="0"/>
              </a:rPr>
              <a:t>link/ether 08:00:27:4a:5b:6c </a:t>
            </a:r>
            <a:r>
              <a:rPr sz="1800" dirty="0" err="1">
                <a:latin typeface="Times New Roman" panose="02020603050405020304" pitchFamily="18" charset="0"/>
              </a:rPr>
              <a:t>brd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ff:ff:ff:ff:ff:ff</a:t>
            </a:r>
            <a:endParaRPr sz="1800" dirty="0">
              <a:latin typeface="Times New Roman" panose="02020603050405020304" pitchFamily="18" charset="0"/>
            </a:endParaRP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Quelle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est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l’adresse</a:t>
            </a:r>
            <a:r>
              <a:rPr sz="1800" dirty="0">
                <a:latin typeface="Times New Roman" panose="02020603050405020304" pitchFamily="18" charset="0"/>
              </a:rPr>
              <a:t> MAC ?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Quelle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est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l’adresse</a:t>
            </a:r>
            <a:r>
              <a:rPr sz="1800" dirty="0">
                <a:latin typeface="Times New Roman" panose="02020603050405020304" pitchFamily="18" charset="0"/>
              </a:rPr>
              <a:t> de broadcast ?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Le </a:t>
            </a:r>
            <a:r>
              <a:rPr sz="1800" dirty="0" err="1">
                <a:latin typeface="Times New Roman" panose="02020603050405020304" pitchFamily="18" charset="0"/>
              </a:rPr>
              <a:t>préfixe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constructeur</a:t>
            </a:r>
            <a:r>
              <a:rPr sz="1800" dirty="0">
                <a:latin typeface="Times New Roman" panose="02020603050405020304" pitchFamily="18" charset="0"/>
              </a:rPr>
              <a:t> 08:00:27 </a:t>
            </a:r>
            <a:r>
              <a:rPr sz="1800" dirty="0" err="1">
                <a:latin typeface="Times New Roman" panose="02020603050405020304" pitchFamily="18" charset="0"/>
              </a:rPr>
              <a:t>appartient</a:t>
            </a:r>
            <a:r>
              <a:rPr sz="1800" dirty="0">
                <a:latin typeface="Times New Roman" panose="02020603050405020304" pitchFamily="18" charset="0"/>
              </a:rPr>
              <a:t> à qui ?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✅ Solution :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MAC : 08:00:27:4a:5b:6c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Broadcast : </a:t>
            </a:r>
            <a:r>
              <a:rPr sz="1800" dirty="0" err="1">
                <a:latin typeface="Times New Roman" panose="02020603050405020304" pitchFamily="18" charset="0"/>
              </a:rPr>
              <a:t>ff:ff:ff:ff:ff:ff</a:t>
            </a:r>
            <a:endParaRPr sz="1800" dirty="0">
              <a:latin typeface="Times New Roman" panose="02020603050405020304" pitchFamily="18" charset="0"/>
            </a:endParaRP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Préfixe</a:t>
            </a:r>
            <a:r>
              <a:rPr sz="1800" dirty="0">
                <a:latin typeface="Times New Roman" panose="02020603050405020304" pitchFamily="18" charset="0"/>
              </a:rPr>
              <a:t> : 08:00:27 = Oracle/</a:t>
            </a:r>
            <a:r>
              <a:rPr sz="1800" dirty="0" err="1">
                <a:latin typeface="Times New Roman" panose="02020603050405020304" pitchFamily="18" charset="0"/>
              </a:rPr>
              <a:t>VirtualBox</a:t>
            </a:r>
            <a:r>
              <a:rPr sz="1800" dirty="0">
                <a:latin typeface="Times New Roman" panose="02020603050405020304" pitchFamily="18" charset="0"/>
              </a:rPr>
              <a:t> (OUI).</a:t>
            </a:r>
          </a:p>
        </p:txBody>
      </p:sp>
    </p:spTree>
    <p:extLst>
      <p:ext uri="{BB962C8B-B14F-4D97-AF65-F5344CB8AC3E}">
        <p14:creationId xmlns:p14="http://schemas.microsoft.com/office/powerpoint/2010/main" val="3782569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2289" y="397580"/>
            <a:ext cx="10515600" cy="4351338"/>
          </a:xfrm>
        </p:spPr>
        <p:txBody>
          <a:bodyPr lIns="0">
            <a:normAutofit/>
          </a:bodyPr>
          <a:lstStyle/>
          <a:p>
            <a:pPr marL="0" indent="0">
              <a:spcBef>
                <a:spcPts val="4000"/>
              </a:spcBef>
              <a:buNone/>
            </a:pPr>
            <a:r>
              <a:rPr sz="2000" b="1" dirty="0" err="1">
                <a:latin typeface="Times New Roman" panose="02020603050405020304" pitchFamily="18" charset="0"/>
              </a:rPr>
              <a:t>Exercice</a:t>
            </a:r>
            <a:r>
              <a:rPr sz="2000" b="1" dirty="0">
                <a:latin typeface="Times New Roman" panose="02020603050405020304" pitchFamily="18" charset="0"/>
              </a:rPr>
              <a:t> 2 : Modifier la MAC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Attribuez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temporairement</a:t>
            </a:r>
            <a:r>
              <a:rPr sz="1800" dirty="0">
                <a:latin typeface="Times New Roman" panose="02020603050405020304" pitchFamily="18" charset="0"/>
              </a:rPr>
              <a:t> 02:11:22:33:44:55 à enp0s3 et </a:t>
            </a:r>
            <a:r>
              <a:rPr sz="1800" dirty="0" err="1">
                <a:latin typeface="Times New Roman" panose="02020603050405020304" pitchFamily="18" charset="0"/>
              </a:rPr>
              <a:t>vérifiez</a:t>
            </a:r>
            <a:r>
              <a:rPr sz="1800" dirty="0">
                <a:latin typeface="Times New Roman" panose="02020603050405020304" pitchFamily="18" charset="0"/>
              </a:rPr>
              <a:t> avec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show.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✅ Solution :</a:t>
            </a:r>
          </a:p>
          <a:p>
            <a:pPr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set dev enp0s3 down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set dev enp0s3 address 02:11:22:33:44:55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set dev enp0s3 up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show enp0s3</a:t>
            </a:r>
          </a:p>
          <a:p>
            <a:pPr mar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Vous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devez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voir</a:t>
            </a:r>
            <a:r>
              <a:rPr sz="1800" dirty="0">
                <a:latin typeface="Times New Roman" panose="02020603050405020304" pitchFamily="18" charset="0"/>
              </a:rPr>
              <a:t> la nouvelle MAC sous link/ether.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92289" y="3123848"/>
            <a:ext cx="10515600" cy="212548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0"/>
              </a:spcBef>
              <a:buFont typeface="Arial" panose="020B0604020202020204" pitchFamily="34" charset="0"/>
              <a:buNone/>
            </a:pPr>
            <a:r>
              <a:rPr lang="fr-FR" sz="2000" b="1" smtClean="0">
                <a:latin typeface="Times New Roman" panose="02020603050405020304" pitchFamily="18" charset="0"/>
              </a:rPr>
              <a:t>Exercice 3 : Table ARP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smtClean="0">
                <a:latin typeface="Times New Roman" panose="02020603050405020304" pitchFamily="18" charset="0"/>
              </a:rPr>
              <a:t>Envoyez un ping vers 192.168.56.1 puis affichez la table ARP.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smtClean="0">
                <a:latin typeface="Times New Roman" panose="02020603050405020304" pitchFamily="18" charset="0"/>
              </a:rPr>
              <a:t>✅ Solution :</a:t>
            </a:r>
          </a:p>
          <a:p>
            <a:pPr indent="0">
              <a:buFont typeface="Arial" panose="020B0604020202020204" pitchFamily="34" charset="0"/>
              <a:buNone/>
            </a:pPr>
            <a:r>
              <a:rPr lang="fr-FR" sz="1800" smtClean="0">
                <a:solidFill>
                  <a:srgbClr val="06287E"/>
                </a:solidFill>
                <a:latin typeface="Times New Roman" panose="02020603050405020304" pitchFamily="18" charset="0"/>
              </a:rPr>
              <a:t>ping</a:t>
            </a:r>
            <a:r>
              <a:rPr lang="fr-FR" sz="1800" smtClean="0">
                <a:latin typeface="Times New Roman" panose="02020603050405020304" pitchFamily="18" charset="0"/>
              </a:rPr>
              <a:t> </a:t>
            </a:r>
            <a:r>
              <a:rPr lang="fr-FR" sz="1800" smtClean="0">
                <a:solidFill>
                  <a:srgbClr val="7D9029"/>
                </a:solidFill>
                <a:latin typeface="Times New Roman" panose="02020603050405020304" pitchFamily="18" charset="0"/>
              </a:rPr>
              <a:t>-c</a:t>
            </a:r>
            <a:r>
              <a:rPr lang="fr-FR" sz="1800" smtClean="0">
                <a:latin typeface="Times New Roman" panose="02020603050405020304" pitchFamily="18" charset="0"/>
              </a:rPr>
              <a:t> 2 192.168.56.1</a:t>
            </a:r>
            <a:br>
              <a:rPr lang="fr-FR" sz="1800" smtClean="0">
                <a:latin typeface="Times New Roman" panose="02020603050405020304" pitchFamily="18" charset="0"/>
              </a:rPr>
            </a:br>
            <a:r>
              <a:rPr lang="fr-FR" sz="1800" smtClean="0">
                <a:latin typeface="Times New Roman" panose="02020603050405020304" pitchFamily="18" charset="0"/>
              </a:rPr>
              <a:t>ip neigh show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smtClean="0">
                <a:latin typeface="Times New Roman" panose="02020603050405020304" pitchFamily="18" charset="0"/>
              </a:rPr>
              <a:t>On obtient l’adresse MAC associée à l’IP 192.168.56.1.</a:t>
            </a:r>
            <a:endParaRPr lang="fr-FR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98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8369"/>
            <a:ext cx="10515600" cy="323497"/>
          </a:xfrm>
        </p:spPr>
        <p:txBody>
          <a:bodyPr lIns="0">
            <a:noAutofit/>
          </a:bodyPr>
          <a:lstStyle/>
          <a:p>
            <a:r>
              <a:rPr sz="2000" b="1" dirty="0" err="1" smtClean="0">
                <a:latin typeface="Times New Roman" panose="02020603050405020304" pitchFamily="18" charset="0"/>
              </a:rPr>
              <a:t>Outils</a:t>
            </a:r>
            <a:r>
              <a:rPr sz="2000" b="1" dirty="0" smtClean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supplémentaires</a:t>
            </a:r>
            <a:endParaRPr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845" y="820914"/>
            <a:ext cx="10515600" cy="2418997"/>
          </a:xfrm>
        </p:spPr>
        <p:txBody>
          <a:bodyPr lIns="0">
            <a:normAutofit/>
          </a:bodyPr>
          <a:lstStyle/>
          <a:p>
            <a:pPr lvl="0"/>
            <a:r>
              <a:rPr sz="2000" b="1" dirty="0" err="1">
                <a:latin typeface="Times New Roman" panose="02020603050405020304" pitchFamily="18" charset="0"/>
              </a:rPr>
              <a:t>arping</a:t>
            </a:r>
            <a:r>
              <a:rPr sz="2000" dirty="0">
                <a:latin typeface="Times New Roman" panose="02020603050405020304" pitchFamily="18" charset="0"/>
              </a:rPr>
              <a:t> → tester la </a:t>
            </a:r>
            <a:r>
              <a:rPr sz="2000" dirty="0" err="1">
                <a:latin typeface="Times New Roman" panose="02020603050405020304" pitchFamily="18" charset="0"/>
              </a:rPr>
              <a:t>résolution</a:t>
            </a:r>
            <a:r>
              <a:rPr sz="2000" dirty="0">
                <a:latin typeface="Times New Roman" panose="02020603050405020304" pitchFamily="18" charset="0"/>
              </a:rPr>
              <a:t> ARP </a:t>
            </a:r>
            <a:r>
              <a:rPr sz="2000" dirty="0" err="1">
                <a:latin typeface="Times New Roman" panose="02020603050405020304" pitchFamily="18" charset="0"/>
              </a:rPr>
              <a:t>directement</a:t>
            </a:r>
            <a:r>
              <a:rPr sz="2000" dirty="0">
                <a:latin typeface="Times New Roman" panose="02020603050405020304" pitchFamily="18" charset="0"/>
              </a:rPr>
              <a:t>.</a:t>
            </a:r>
          </a:p>
          <a:p>
            <a:pPr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apt install </a:t>
            </a:r>
            <a:r>
              <a:rPr sz="1800" dirty="0" err="1">
                <a:latin typeface="Times New Roman" panose="02020603050405020304" pitchFamily="18" charset="0"/>
              </a:rPr>
              <a:t>arping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latin typeface="Times New Roman" panose="02020603050405020304" pitchFamily="18" charset="0"/>
              </a:rPr>
              <a:t>arping</a:t>
            </a:r>
            <a:r>
              <a:rPr sz="1800" dirty="0">
                <a:latin typeface="Times New Roman" panose="02020603050405020304" pitchFamily="18" charset="0"/>
              </a:rPr>
              <a:t> 192.168.56.1</a:t>
            </a:r>
          </a:p>
          <a:p>
            <a:pPr lvl="0"/>
            <a:r>
              <a:rPr sz="1800" b="1" dirty="0" err="1">
                <a:latin typeface="Times New Roman" panose="02020603050405020304" pitchFamily="18" charset="0"/>
              </a:rPr>
              <a:t>ethtool</a:t>
            </a:r>
            <a:r>
              <a:rPr sz="1800" dirty="0">
                <a:latin typeface="Times New Roman" panose="02020603050405020304" pitchFamily="18" charset="0"/>
              </a:rPr>
              <a:t> → </a:t>
            </a:r>
            <a:r>
              <a:rPr sz="1800" dirty="0" err="1">
                <a:latin typeface="Times New Roman" panose="02020603050405020304" pitchFamily="18" charset="0"/>
              </a:rPr>
              <a:t>infos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avancées</a:t>
            </a:r>
            <a:r>
              <a:rPr sz="1800" dirty="0">
                <a:latin typeface="Times New Roman" panose="02020603050405020304" pitchFamily="18" charset="0"/>
              </a:rPr>
              <a:t> sur interface Ethernet.</a:t>
            </a:r>
          </a:p>
          <a:p>
            <a:pPr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apt install </a:t>
            </a:r>
            <a:r>
              <a:rPr sz="1800" dirty="0" err="1">
                <a:latin typeface="Times New Roman" panose="02020603050405020304" pitchFamily="18" charset="0"/>
              </a:rPr>
              <a:t>ethtool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ethtool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</a:t>
            </a:r>
            <a:r>
              <a:rPr sz="1800" dirty="0" err="1">
                <a:solidFill>
                  <a:srgbClr val="7D9029"/>
                </a:solidFill>
                <a:latin typeface="Times New Roman" panose="02020603050405020304" pitchFamily="18" charset="0"/>
              </a:rPr>
              <a:t>i</a:t>
            </a:r>
            <a:r>
              <a:rPr sz="1800" dirty="0">
                <a:latin typeface="Times New Roman" panose="02020603050405020304" pitchFamily="18" charset="0"/>
              </a:rPr>
              <a:t> enp0s3</a:t>
            </a:r>
          </a:p>
          <a:p>
            <a:pPr lvl="0"/>
            <a:r>
              <a:rPr sz="1800" b="1" dirty="0" err="1">
                <a:latin typeface="Times New Roman" panose="02020603050405020304" pitchFamily="18" charset="0"/>
              </a:rPr>
              <a:t>wireshark</a:t>
            </a:r>
            <a:r>
              <a:rPr sz="1800" b="1" dirty="0">
                <a:latin typeface="Times New Roman" panose="02020603050405020304" pitchFamily="18" charset="0"/>
              </a:rPr>
              <a:t>/</a:t>
            </a:r>
            <a:r>
              <a:rPr sz="1800" b="1" dirty="0" err="1">
                <a:latin typeface="Times New Roman" panose="02020603050405020304" pitchFamily="18" charset="0"/>
              </a:rPr>
              <a:t>tcpdump</a:t>
            </a:r>
            <a:r>
              <a:rPr sz="1800" dirty="0">
                <a:latin typeface="Times New Roman" panose="02020603050405020304" pitchFamily="18" charset="0"/>
              </a:rPr>
              <a:t> → observer </a:t>
            </a:r>
            <a:r>
              <a:rPr sz="1800" dirty="0" err="1">
                <a:latin typeface="Times New Roman" panose="02020603050405020304" pitchFamily="18" charset="0"/>
              </a:rPr>
              <a:t>trames</a:t>
            </a:r>
            <a:r>
              <a:rPr sz="1800" dirty="0">
                <a:latin typeface="Times New Roman" panose="02020603050405020304" pitchFamily="18" charset="0"/>
              </a:rPr>
              <a:t> Ethernet et MAC sources/</a:t>
            </a:r>
            <a:r>
              <a:rPr sz="1800" dirty="0" err="1">
                <a:latin typeface="Times New Roman" panose="02020603050405020304" pitchFamily="18" charset="0"/>
              </a:rPr>
              <a:t>dest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83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0" y="2000955"/>
            <a:ext cx="8596313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normAutofit/>
          </a:bodyPr>
          <a:lstStyle/>
          <a:p>
            <a:pPr eaLnBrk="1" hangingPunct="1">
              <a:lnSpc>
                <a:spcPct val="100000"/>
              </a:lnSpc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</a:tabLst>
            </a:pPr>
            <a:r>
              <a:rPr lang="fr-FR" altLang="en-US" sz="2000" dirty="0" smtClean="0">
                <a:solidFill>
                  <a:srgbClr val="A5300F"/>
                </a:solidFill>
                <a:latin typeface="Times New Roman" panose="02020603050405020304" pitchFamily="18" charset="0"/>
              </a:rPr>
              <a:t>Les services</a:t>
            </a:r>
            <a:endParaRPr lang="fr-FR" altLang="en-US" sz="2000" dirty="0" smtClean="0">
              <a:solidFill>
                <a:srgbClr val="A5300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1658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132"/>
            <a:ext cx="10972800" cy="484373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</a:rPr>
              <a:t>DHCP (Dynamic Host Configuration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436" y="823260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dirty="0" err="1">
                <a:latin typeface="Times New Roman" panose="02020603050405020304" pitchFamily="18" charset="0"/>
              </a:rPr>
              <a:t>Attribue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automatiquement</a:t>
            </a:r>
            <a:r>
              <a:rPr sz="2000" dirty="0">
                <a:latin typeface="Times New Roman" panose="02020603050405020304" pitchFamily="18" charset="0"/>
              </a:rPr>
              <a:t> IP, masque, DNS, </a:t>
            </a:r>
            <a:r>
              <a:rPr sz="2000" dirty="0" err="1">
                <a:latin typeface="Times New Roman" panose="02020603050405020304" pitchFamily="18" charset="0"/>
              </a:rPr>
              <a:t>passerelle</a:t>
            </a:r>
            <a:r>
              <a:rPr sz="20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Ports : UDP 67 (</a:t>
            </a:r>
            <a:r>
              <a:rPr sz="1800" dirty="0" err="1">
                <a:latin typeface="Times New Roman" panose="02020603050405020304" pitchFamily="18" charset="0"/>
              </a:rPr>
              <a:t>serveur</a:t>
            </a:r>
            <a:r>
              <a:rPr sz="1800" dirty="0">
                <a:latin typeface="Times New Roman" panose="02020603050405020304" pitchFamily="18" charset="0"/>
              </a:rPr>
              <a:t>) / UDP 68 (client).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Cycle : </a:t>
            </a:r>
            <a:r>
              <a:rPr sz="1800" b="1" dirty="0">
                <a:latin typeface="Times New Roman" panose="02020603050405020304" pitchFamily="18" charset="0"/>
              </a:rPr>
              <a:t>DORA</a:t>
            </a:r>
            <a:r>
              <a:rPr sz="1800" dirty="0">
                <a:latin typeface="Times New Roman" panose="02020603050405020304" pitchFamily="18" charset="0"/>
              </a:rPr>
              <a:t> (Discover, Offer, Request, Acknowledge).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Exercice</a:t>
            </a:r>
            <a:r>
              <a:rPr sz="1800" b="1" dirty="0">
                <a:latin typeface="Times New Roman" panose="02020603050405020304" pitchFamily="18" charset="0"/>
              </a:rPr>
              <a:t> 1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Vérifier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l’IP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reçue</a:t>
            </a:r>
            <a:r>
              <a:rPr sz="1800" dirty="0">
                <a:latin typeface="Times New Roman" panose="02020603050405020304" pitchFamily="18" charset="0"/>
              </a:rPr>
              <a:t> par DHCP sur enp0s3.</a:t>
            </a:r>
          </a:p>
          <a:p>
            <a:pPr lvl="1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show enp0s3</a:t>
            </a:r>
          </a:p>
          <a:p>
            <a:pPr marL="457189" lvl="1" indent="0">
              <a:buNone/>
            </a:pPr>
            <a:r>
              <a:rPr sz="1800" b="1" dirty="0">
                <a:latin typeface="Times New Roman" panose="02020603050405020304" pitchFamily="18" charset="0"/>
              </a:rPr>
              <a:t>Solution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l’adresse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affichée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doit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être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dans</a:t>
            </a:r>
            <a:r>
              <a:rPr sz="1800" dirty="0">
                <a:latin typeface="Times New Roman" panose="02020603050405020304" pitchFamily="18" charset="0"/>
              </a:rPr>
              <a:t> la </a:t>
            </a:r>
            <a:r>
              <a:rPr sz="1800" dirty="0" err="1">
                <a:latin typeface="Times New Roman" panose="02020603050405020304" pitchFamily="18" charset="0"/>
              </a:rPr>
              <a:t>plage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définie</a:t>
            </a:r>
            <a:r>
              <a:rPr sz="1800" dirty="0">
                <a:latin typeface="Times New Roman" panose="02020603050405020304" pitchFamily="18" charset="0"/>
              </a:rPr>
              <a:t> par le </a:t>
            </a:r>
            <a:r>
              <a:rPr sz="1800" dirty="0" err="1">
                <a:latin typeface="Times New Roman" panose="02020603050405020304" pitchFamily="18" charset="0"/>
              </a:rPr>
              <a:t>serveur</a:t>
            </a:r>
            <a:r>
              <a:rPr sz="1800" dirty="0">
                <a:latin typeface="Times New Roman" panose="02020603050405020304" pitchFamily="18" charset="0"/>
              </a:rPr>
              <a:t> DHCP.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Exercice</a:t>
            </a:r>
            <a:r>
              <a:rPr sz="1800" b="1" dirty="0">
                <a:latin typeface="Times New Roman" panose="02020603050405020304" pitchFamily="18" charset="0"/>
              </a:rPr>
              <a:t> 2</a:t>
            </a:r>
            <a:r>
              <a:rPr sz="1800" dirty="0">
                <a:latin typeface="Times New Roman" panose="02020603050405020304" pitchFamily="18" charset="0"/>
              </a:rPr>
              <a:t> : Forcer un </a:t>
            </a:r>
            <a:r>
              <a:rPr sz="1800" dirty="0" err="1">
                <a:latin typeface="Times New Roman" panose="02020603050405020304" pitchFamily="18" charset="0"/>
              </a:rPr>
              <a:t>renouvellement</a:t>
            </a:r>
            <a:r>
              <a:rPr sz="1800" dirty="0">
                <a:latin typeface="Times New Roman" panose="02020603050405020304" pitchFamily="18" charset="0"/>
              </a:rPr>
              <a:t> DHCP.</a:t>
            </a:r>
          </a:p>
          <a:p>
            <a:pPr lvl="1"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dhclient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-r</a:t>
            </a:r>
            <a:r>
              <a:rPr sz="1800" dirty="0">
                <a:latin typeface="Times New Roman" panose="02020603050405020304" pitchFamily="18" charset="0"/>
              </a:rPr>
              <a:t> enp0s3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dhclient</a:t>
            </a:r>
            <a:r>
              <a:rPr sz="1800" dirty="0">
                <a:latin typeface="Times New Roman" panose="02020603050405020304" pitchFamily="18" charset="0"/>
              </a:rPr>
              <a:t> enp0s3</a:t>
            </a:r>
          </a:p>
          <a:p>
            <a:pPr marL="457189" lvl="1" indent="0">
              <a:buNone/>
            </a:pPr>
            <a:r>
              <a:rPr sz="1800" b="1" dirty="0">
                <a:latin typeface="Times New Roman" panose="02020603050405020304" pitchFamily="18" charset="0"/>
              </a:rPr>
              <a:t>Solution</a:t>
            </a:r>
            <a:r>
              <a:rPr sz="1800" dirty="0">
                <a:latin typeface="Times New Roman" panose="02020603050405020304" pitchFamily="18" charset="0"/>
              </a:rPr>
              <a:t> : après </a:t>
            </a:r>
            <a:r>
              <a:rPr sz="1800" dirty="0" err="1">
                <a:latin typeface="Times New Roman" panose="02020603050405020304" pitchFamily="18" charset="0"/>
              </a:rPr>
              <a:t>relance</a:t>
            </a:r>
            <a:r>
              <a:rPr sz="1800" dirty="0">
                <a:latin typeface="Times New Roman" panose="02020603050405020304" pitchFamily="18" charset="0"/>
              </a:rPr>
              <a:t>, la machine </a:t>
            </a:r>
            <a:r>
              <a:rPr sz="1800" dirty="0" err="1">
                <a:latin typeface="Times New Roman" panose="02020603050405020304" pitchFamily="18" charset="0"/>
              </a:rPr>
              <a:t>reçoit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nouvelle </a:t>
            </a:r>
            <a:r>
              <a:rPr sz="1800" dirty="0" err="1">
                <a:latin typeface="Times New Roman" panose="02020603050405020304" pitchFamily="18" charset="0"/>
              </a:rPr>
              <a:t>adresse</a:t>
            </a:r>
            <a:r>
              <a:rPr sz="1800" dirty="0">
                <a:latin typeface="Times New Roman" panose="02020603050405020304" pitchFamily="18" charset="0"/>
              </a:rPr>
              <a:t> (visible avec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89309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344"/>
            <a:ext cx="10972800" cy="609880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DNS </a:t>
            </a:r>
            <a:r>
              <a:rPr sz="2000" b="1" dirty="0">
                <a:latin typeface="Times New Roman" panose="02020603050405020304" pitchFamily="18" charset="0"/>
              </a:rPr>
              <a:t>(Domain Name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107" y="877048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dirty="0" err="1">
                <a:latin typeface="Times New Roman" panose="02020603050405020304" pitchFamily="18" charset="0"/>
              </a:rPr>
              <a:t>Traduction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noms</a:t>
            </a:r>
            <a:r>
              <a:rPr sz="2000" dirty="0">
                <a:latin typeface="Times New Roman" panose="02020603050405020304" pitchFamily="18" charset="0"/>
              </a:rPr>
              <a:t> ↔ </a:t>
            </a:r>
            <a:r>
              <a:rPr sz="2000" dirty="0" err="1">
                <a:latin typeface="Times New Roman" panose="02020603050405020304" pitchFamily="18" charset="0"/>
              </a:rPr>
              <a:t>adresses</a:t>
            </a:r>
            <a:r>
              <a:rPr sz="2000" dirty="0">
                <a:latin typeface="Times New Roman" panose="02020603050405020304" pitchFamily="18" charset="0"/>
              </a:rPr>
              <a:t> IP.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Ports : UDP/TCP 53.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Fichiers</a:t>
            </a:r>
            <a:r>
              <a:rPr sz="1800" dirty="0">
                <a:latin typeface="Times New Roman" panose="02020603050405020304" pitchFamily="18" charset="0"/>
              </a:rPr>
              <a:t> : /</a:t>
            </a:r>
            <a:r>
              <a:rPr sz="1800" dirty="0" err="1">
                <a:latin typeface="Times New Roman" panose="02020603050405020304" pitchFamily="18" charset="0"/>
              </a:rPr>
              <a:t>etc</a:t>
            </a:r>
            <a:r>
              <a:rPr sz="1800" dirty="0">
                <a:latin typeface="Times New Roman" panose="02020603050405020304" pitchFamily="18" charset="0"/>
              </a:rPr>
              <a:t>/</a:t>
            </a:r>
            <a:r>
              <a:rPr sz="1800" dirty="0" err="1">
                <a:latin typeface="Times New Roman" panose="02020603050405020304" pitchFamily="18" charset="0"/>
              </a:rPr>
              <a:t>resolv.conf</a:t>
            </a:r>
            <a:r>
              <a:rPr sz="1800" dirty="0">
                <a:latin typeface="Times New Roman" panose="02020603050405020304" pitchFamily="18" charset="0"/>
              </a:rPr>
              <a:t>, /</a:t>
            </a:r>
            <a:r>
              <a:rPr sz="1800" dirty="0" err="1">
                <a:latin typeface="Times New Roman" panose="02020603050405020304" pitchFamily="18" charset="0"/>
              </a:rPr>
              <a:t>etc</a:t>
            </a:r>
            <a:r>
              <a:rPr sz="1800" dirty="0">
                <a:latin typeface="Times New Roman" panose="02020603050405020304" pitchFamily="18" charset="0"/>
              </a:rPr>
              <a:t>/hosts.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Exercice</a:t>
            </a:r>
            <a:r>
              <a:rPr sz="1800" b="1" dirty="0">
                <a:latin typeface="Times New Roman" panose="02020603050405020304" pitchFamily="18" charset="0"/>
              </a:rPr>
              <a:t> 1</a:t>
            </a:r>
            <a:r>
              <a:rPr sz="1800" dirty="0">
                <a:latin typeface="Times New Roman" panose="02020603050405020304" pitchFamily="18" charset="0"/>
              </a:rPr>
              <a:t> : Tester </a:t>
            </a:r>
            <a:r>
              <a:rPr sz="1800" dirty="0" err="1">
                <a:latin typeface="Times New Roman" panose="02020603050405020304" pitchFamily="18" charset="0"/>
              </a:rPr>
              <a:t>résolution</a:t>
            </a:r>
            <a:r>
              <a:rPr sz="1800" dirty="0">
                <a:latin typeface="Times New Roman" panose="02020603050405020304" pitchFamily="18" charset="0"/>
              </a:rPr>
              <a:t> de www.debian.org.</a:t>
            </a:r>
          </a:p>
          <a:p>
            <a:pPr lvl="1" indent="0">
              <a:buNone/>
            </a:pPr>
            <a:r>
              <a:rPr sz="1800" dirty="0">
                <a:latin typeface="Times New Roman" panose="02020603050405020304" pitchFamily="18" charset="0"/>
              </a:rPr>
              <a:t>dig www.debian.org</a:t>
            </a:r>
          </a:p>
          <a:p>
            <a:pPr marL="457189" lvl="1" indent="0">
              <a:buNone/>
            </a:pPr>
            <a:r>
              <a:rPr sz="1800" b="1" dirty="0">
                <a:latin typeface="Times New Roman" panose="02020603050405020304" pitchFamily="18" charset="0"/>
              </a:rPr>
              <a:t>Solution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dans</a:t>
            </a:r>
            <a:r>
              <a:rPr sz="1800" dirty="0">
                <a:latin typeface="Times New Roman" panose="02020603050405020304" pitchFamily="18" charset="0"/>
              </a:rPr>
              <a:t> la </a:t>
            </a:r>
            <a:r>
              <a:rPr sz="1800" dirty="0" err="1">
                <a:latin typeface="Times New Roman" panose="02020603050405020304" pitchFamily="18" charset="0"/>
              </a:rPr>
              <a:t>réponse</a:t>
            </a:r>
            <a:r>
              <a:rPr sz="1800" dirty="0">
                <a:latin typeface="Times New Roman" panose="02020603050405020304" pitchFamily="18" charset="0"/>
              </a:rPr>
              <a:t>, la section </a:t>
            </a:r>
            <a:r>
              <a:rPr sz="1800" b="1" dirty="0">
                <a:latin typeface="Times New Roman" panose="02020603050405020304" pitchFamily="18" charset="0"/>
              </a:rPr>
              <a:t>ANSWER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doit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contenir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adresse</a:t>
            </a:r>
            <a:r>
              <a:rPr sz="1800" dirty="0">
                <a:latin typeface="Times New Roman" panose="02020603050405020304" pitchFamily="18" charset="0"/>
              </a:rPr>
              <a:t> IPv4/IPv6.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Exercice</a:t>
            </a:r>
            <a:r>
              <a:rPr sz="1800" b="1" dirty="0">
                <a:latin typeface="Times New Roman" panose="02020603050405020304" pitchFamily="18" charset="0"/>
              </a:rPr>
              <a:t> 2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Ajouter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entrée </a:t>
            </a:r>
            <a:r>
              <a:rPr sz="1800" dirty="0" err="1">
                <a:latin typeface="Times New Roman" panose="02020603050405020304" pitchFamily="18" charset="0"/>
              </a:rPr>
              <a:t>dans</a:t>
            </a:r>
            <a:r>
              <a:rPr sz="1800" dirty="0">
                <a:latin typeface="Times New Roman" panose="02020603050405020304" pitchFamily="18" charset="0"/>
              </a:rPr>
              <a:t> /</a:t>
            </a:r>
            <a:r>
              <a:rPr sz="1800" dirty="0" err="1">
                <a:latin typeface="Times New Roman" panose="02020603050405020304" pitchFamily="18" charset="0"/>
              </a:rPr>
              <a:t>etc</a:t>
            </a:r>
            <a:r>
              <a:rPr sz="1800" dirty="0">
                <a:latin typeface="Times New Roman" panose="02020603050405020304" pitchFamily="18" charset="0"/>
              </a:rPr>
              <a:t>/hosts.</a:t>
            </a:r>
          </a:p>
          <a:p>
            <a:pPr lvl="1" indent="0">
              <a:buNone/>
            </a:pPr>
            <a:r>
              <a:rPr sz="1800" dirty="0">
                <a:latin typeface="Times New Roman" panose="02020603050405020304" pitchFamily="18" charset="0"/>
              </a:rPr>
              <a:t>192.168.56.20   </a:t>
            </a:r>
            <a:r>
              <a:rPr sz="1800" dirty="0" err="1">
                <a:latin typeface="Times New Roman" panose="02020603050405020304" pitchFamily="18" charset="0"/>
              </a:rPr>
              <a:t>monsite.local</a:t>
            </a:r>
            <a:endParaRPr sz="1800" dirty="0">
              <a:latin typeface="Times New Roman" panose="02020603050405020304" pitchFamily="18" charset="0"/>
            </a:endParaRPr>
          </a:p>
          <a:p>
            <a:pPr marL="457189" lvl="1" indent="0">
              <a:buNone/>
            </a:pPr>
            <a:r>
              <a:rPr sz="1800" b="1" dirty="0">
                <a:latin typeface="Times New Roman" panose="02020603050405020304" pitchFamily="18" charset="0"/>
              </a:rPr>
              <a:t>Solution</a:t>
            </a:r>
            <a:r>
              <a:rPr sz="1800" dirty="0">
                <a:latin typeface="Times New Roman" panose="02020603050405020304" pitchFamily="18" charset="0"/>
              </a:rPr>
              <a:t> : un ping </a:t>
            </a:r>
            <a:r>
              <a:rPr sz="1800" dirty="0" err="1">
                <a:latin typeface="Times New Roman" panose="02020603050405020304" pitchFamily="18" charset="0"/>
              </a:rPr>
              <a:t>vers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monsite.local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doit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renvoyer</a:t>
            </a:r>
            <a:r>
              <a:rPr sz="1800" dirty="0">
                <a:latin typeface="Times New Roman" panose="02020603050405020304" pitchFamily="18" charset="0"/>
              </a:rPr>
              <a:t> 192.168.56.20.</a:t>
            </a:r>
          </a:p>
        </p:txBody>
      </p:sp>
    </p:spTree>
    <p:extLst>
      <p:ext uri="{BB962C8B-B14F-4D97-AF65-F5344CB8AC3E}">
        <p14:creationId xmlns:p14="http://schemas.microsoft.com/office/powerpoint/2010/main" val="3579569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7392"/>
            <a:ext cx="10515600" cy="396875"/>
          </a:xfrm>
        </p:spPr>
        <p:txBody>
          <a:bodyPr lIns="0">
            <a:normAutofit/>
          </a:bodyPr>
          <a:lstStyle/>
          <a:p>
            <a:pPr marL="0" lvl="0" indent="0">
              <a:buNone/>
            </a:pPr>
            <a:r>
              <a:rPr sz="2000" b="1" dirty="0" err="1" smtClean="0">
                <a:latin typeface="Times New Roman" panose="02020603050405020304" pitchFamily="18" charset="0"/>
              </a:rPr>
              <a:t>Adresses</a:t>
            </a:r>
            <a:r>
              <a:rPr sz="2000" b="1" dirty="0" smtClean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privées</a:t>
            </a:r>
            <a:r>
              <a:rPr sz="2000" b="1" dirty="0">
                <a:latin typeface="Times New Roman" panose="02020603050405020304" pitchFamily="18" charset="0"/>
              </a:rPr>
              <a:t> et </a:t>
            </a:r>
            <a:r>
              <a:rPr sz="2000" b="1" dirty="0" err="1">
                <a:latin typeface="Times New Roman" panose="02020603050405020304" pitchFamily="18" charset="0"/>
              </a:rPr>
              <a:t>publiques</a:t>
            </a:r>
            <a:endParaRPr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422" y="978958"/>
            <a:ext cx="10515600" cy="2148064"/>
          </a:xfrm>
        </p:spPr>
        <p:txBody>
          <a:bodyPr lIns="0">
            <a:normAutofit/>
          </a:bodyPr>
          <a:lstStyle/>
          <a:p>
            <a:pPr lvl="0"/>
            <a:r>
              <a:rPr sz="2000" b="1" dirty="0" err="1">
                <a:latin typeface="Times New Roman" panose="02020603050405020304" pitchFamily="18" charset="0"/>
              </a:rPr>
              <a:t>Publiques</a:t>
            </a:r>
            <a:r>
              <a:rPr sz="2000" dirty="0">
                <a:latin typeface="Times New Roman" panose="02020603050405020304" pitchFamily="18" charset="0"/>
              </a:rPr>
              <a:t> : </a:t>
            </a:r>
            <a:r>
              <a:rPr sz="2000" dirty="0" err="1">
                <a:latin typeface="Times New Roman" panose="02020603050405020304" pitchFamily="18" charset="0"/>
              </a:rPr>
              <a:t>routables</a:t>
            </a:r>
            <a:r>
              <a:rPr sz="2000" dirty="0">
                <a:latin typeface="Times New Roman" panose="02020603050405020304" pitchFamily="18" charset="0"/>
              </a:rPr>
              <a:t> sur Internet (</a:t>
            </a:r>
            <a:r>
              <a:rPr sz="2000" dirty="0" err="1">
                <a:latin typeface="Times New Roman" panose="02020603050405020304" pitchFamily="18" charset="0"/>
              </a:rPr>
              <a:t>achetées</a:t>
            </a:r>
            <a:r>
              <a:rPr sz="2000" dirty="0">
                <a:latin typeface="Times New Roman" panose="02020603050405020304" pitchFamily="18" charset="0"/>
              </a:rPr>
              <a:t> via ISP).</a:t>
            </a:r>
          </a:p>
          <a:p>
            <a:pPr lvl="0"/>
            <a:r>
              <a:rPr sz="1800" b="1" dirty="0" err="1">
                <a:latin typeface="Times New Roman" panose="02020603050405020304" pitchFamily="18" charset="0"/>
              </a:rPr>
              <a:t>Privées</a:t>
            </a:r>
            <a:r>
              <a:rPr sz="1800" dirty="0">
                <a:latin typeface="Times New Roman" panose="02020603050405020304" pitchFamily="18" charset="0"/>
              </a:rPr>
              <a:t> (</a:t>
            </a:r>
            <a:r>
              <a:rPr sz="1800" dirty="0" err="1">
                <a:latin typeface="Times New Roman" panose="02020603050405020304" pitchFamily="18" charset="0"/>
              </a:rPr>
              <a:t>réservées</a:t>
            </a:r>
            <a:r>
              <a:rPr sz="1800" dirty="0">
                <a:latin typeface="Times New Roman" panose="02020603050405020304" pitchFamily="18" charset="0"/>
              </a:rPr>
              <a:t> RFC 1918, non </a:t>
            </a:r>
            <a:r>
              <a:rPr sz="1800" dirty="0" err="1">
                <a:latin typeface="Times New Roman" panose="02020603050405020304" pitchFamily="18" charset="0"/>
              </a:rPr>
              <a:t>routées</a:t>
            </a:r>
            <a:r>
              <a:rPr sz="1800" dirty="0">
                <a:latin typeface="Times New Roman" panose="02020603050405020304" pitchFamily="18" charset="0"/>
              </a:rPr>
              <a:t>) :</a:t>
            </a:r>
          </a:p>
          <a:p>
            <a:pPr lvl="1"/>
            <a:r>
              <a:rPr sz="1800" dirty="0">
                <a:latin typeface="Times New Roman" panose="02020603050405020304" pitchFamily="18" charset="0"/>
              </a:rPr>
              <a:t>10.0.0.0/8 (10.0.0.0 → 10.255.255.255)</a:t>
            </a:r>
          </a:p>
          <a:p>
            <a:pPr lvl="1"/>
            <a:r>
              <a:rPr sz="1800" dirty="0">
                <a:latin typeface="Times New Roman" panose="02020603050405020304" pitchFamily="18" charset="0"/>
              </a:rPr>
              <a:t>172.16.0.0/12 (172.16.0.0 → 172.31.255.255)</a:t>
            </a:r>
          </a:p>
          <a:p>
            <a:pPr lvl="1"/>
            <a:r>
              <a:rPr sz="1800" dirty="0">
                <a:latin typeface="Times New Roman" panose="02020603050405020304" pitchFamily="18" charset="0"/>
              </a:rPr>
              <a:t>192.168.0.0/16 (192.168.0.0 → </a:t>
            </a:r>
            <a:r>
              <a:rPr sz="1800" dirty="0" smtClean="0">
                <a:latin typeface="Times New Roman" panose="02020603050405020304" pitchFamily="18" charset="0"/>
              </a:rPr>
              <a:t>192.168.255.255)</a:t>
            </a:r>
          </a:p>
          <a:p>
            <a:pPr marL="0" lvl="0" indent="0">
              <a:buNone/>
            </a:pPr>
            <a:r>
              <a:rPr sz="1800" dirty="0" err="1" smtClean="0">
                <a:latin typeface="Times New Roman" panose="02020603050405020304" pitchFamily="18" charset="0"/>
              </a:rPr>
              <a:t>En</a:t>
            </a:r>
            <a:r>
              <a:rPr sz="1800" dirty="0" smtClean="0">
                <a:latin typeface="Times New Roman" panose="02020603050405020304" pitchFamily="18" charset="0"/>
              </a:rPr>
              <a:t> </a:t>
            </a:r>
            <a:r>
              <a:rPr sz="1800" dirty="0" err="1" smtClean="0">
                <a:latin typeface="Times New Roman" panose="02020603050405020304" pitchFamily="18" charset="0"/>
              </a:rPr>
              <a:t>pratique</a:t>
            </a:r>
            <a:r>
              <a:rPr sz="1800" dirty="0" smtClean="0">
                <a:latin typeface="Times New Roman" panose="02020603050405020304" pitchFamily="18" charset="0"/>
              </a:rPr>
              <a:t> : les </a:t>
            </a:r>
            <a:r>
              <a:rPr sz="1800" dirty="0" err="1" smtClean="0">
                <a:latin typeface="Times New Roman" panose="02020603050405020304" pitchFamily="18" charset="0"/>
              </a:rPr>
              <a:t>réseaux</a:t>
            </a:r>
            <a:r>
              <a:rPr sz="1800" dirty="0" smtClean="0">
                <a:latin typeface="Times New Roman" panose="02020603050405020304" pitchFamily="18" charset="0"/>
              </a:rPr>
              <a:t> </a:t>
            </a:r>
            <a:r>
              <a:rPr sz="1800" dirty="0" err="1" smtClean="0">
                <a:latin typeface="Times New Roman" panose="02020603050405020304" pitchFamily="18" charset="0"/>
              </a:rPr>
              <a:t>locaux</a:t>
            </a:r>
            <a:r>
              <a:rPr sz="1800" dirty="0" smtClean="0">
                <a:latin typeface="Times New Roman" panose="02020603050405020304" pitchFamily="18" charset="0"/>
              </a:rPr>
              <a:t> (LAN) </a:t>
            </a:r>
            <a:r>
              <a:rPr sz="1800" dirty="0" err="1" smtClean="0">
                <a:latin typeface="Times New Roman" panose="02020603050405020304" pitchFamily="18" charset="0"/>
              </a:rPr>
              <a:t>utilisent</a:t>
            </a:r>
            <a:r>
              <a:rPr sz="1800" dirty="0" smtClean="0">
                <a:latin typeface="Times New Roman" panose="02020603050405020304" pitchFamily="18" charset="0"/>
              </a:rPr>
              <a:t> des </a:t>
            </a:r>
            <a:r>
              <a:rPr sz="1800" dirty="0" err="1" smtClean="0">
                <a:latin typeface="Times New Roman" panose="02020603050405020304" pitchFamily="18" charset="0"/>
              </a:rPr>
              <a:t>adresses</a:t>
            </a:r>
            <a:r>
              <a:rPr sz="1800" dirty="0" smtClean="0">
                <a:latin typeface="Times New Roman" panose="02020603050405020304" pitchFamily="18" charset="0"/>
              </a:rPr>
              <a:t> </a:t>
            </a:r>
            <a:r>
              <a:rPr sz="1800" dirty="0" err="1" smtClean="0">
                <a:latin typeface="Times New Roman" panose="02020603050405020304" pitchFamily="18" charset="0"/>
              </a:rPr>
              <a:t>privées</a:t>
            </a:r>
            <a:r>
              <a:rPr sz="1800" dirty="0" smtClean="0">
                <a:latin typeface="Times New Roman" panose="02020603050405020304" pitchFamily="18" charset="0"/>
              </a:rPr>
              <a:t> + NAT pour </a:t>
            </a:r>
            <a:r>
              <a:rPr sz="1800" dirty="0" err="1" smtClean="0">
                <a:latin typeface="Times New Roman" panose="02020603050405020304" pitchFamily="18" charset="0"/>
              </a:rPr>
              <a:t>sortir</a:t>
            </a:r>
            <a:r>
              <a:rPr sz="1800" dirty="0" smtClean="0">
                <a:latin typeface="Times New Roman" panose="02020603050405020304" pitchFamily="18" charset="0"/>
              </a:rPr>
              <a:t> sur Internet.</a:t>
            </a:r>
            <a:endParaRPr sz="1800" dirty="0">
              <a:latin typeface="Times New Roman" panose="02020603050405020304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80622" y="3127022"/>
            <a:ext cx="10515600" cy="346075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mtClean="0">
                <a:latin typeface="Times New Roman" panose="02020603050405020304" pitchFamily="18" charset="0"/>
              </a:rPr>
              <a:t>Sous-réseaux (Subnetting)</a:t>
            </a:r>
            <a:endParaRPr 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6355" y="3565877"/>
            <a:ext cx="10515600" cy="312455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dirty="0" smtClean="0">
                <a:latin typeface="Times New Roman" panose="02020603050405020304" pitchFamily="18" charset="0"/>
              </a:rPr>
              <a:t>Découper un réseau en plusieurs sous-réseaux :</a:t>
            </a:r>
          </a:p>
          <a:p>
            <a:r>
              <a:rPr lang="fr-FR" sz="1800" dirty="0" smtClean="0">
                <a:latin typeface="Times New Roman" panose="02020603050405020304" pitchFamily="18" charset="0"/>
              </a:rPr>
              <a:t>Exemple : 192.168.1.0/24 (256 adresses)</a:t>
            </a:r>
          </a:p>
          <a:p>
            <a:r>
              <a:rPr lang="fr-FR" sz="1800" dirty="0" smtClean="0">
                <a:latin typeface="Times New Roman" panose="02020603050405020304" pitchFamily="18" charset="0"/>
              </a:rPr>
              <a:t>On veut </a:t>
            </a:r>
            <a:r>
              <a:rPr lang="fr-FR" sz="1800" b="1" dirty="0" smtClean="0">
                <a:latin typeface="Times New Roman" panose="02020603050405020304" pitchFamily="18" charset="0"/>
              </a:rPr>
              <a:t>4 sous-réseaux</a:t>
            </a:r>
            <a:r>
              <a:rPr lang="fr-FR" sz="1800" dirty="0" smtClean="0">
                <a:latin typeface="Times New Roman" panose="02020603050405020304" pitchFamily="18" charset="0"/>
              </a:rPr>
              <a:t> → il faut </a:t>
            </a:r>
            <a:r>
              <a:rPr lang="fr-FR" sz="1800" b="1" dirty="0" smtClean="0">
                <a:latin typeface="Times New Roman" panose="02020603050405020304" pitchFamily="18" charset="0"/>
              </a:rPr>
              <a:t>2 bits supplémentaires</a:t>
            </a:r>
            <a:r>
              <a:rPr lang="fr-FR" sz="1800" dirty="0" smtClean="0">
                <a:latin typeface="Times New Roman" panose="02020603050405020304" pitchFamily="18" charset="0"/>
              </a:rPr>
              <a:t> (2²=4).</a:t>
            </a:r>
          </a:p>
          <a:p>
            <a:r>
              <a:rPr lang="fr-FR" sz="1800" dirty="0" smtClean="0">
                <a:latin typeface="Times New Roman" panose="02020603050405020304" pitchFamily="18" charset="0"/>
              </a:rPr>
              <a:t>Nouveau masque : /26 → 255.255.255.192</a:t>
            </a:r>
          </a:p>
          <a:p>
            <a:r>
              <a:rPr lang="fr-FR" sz="1800" dirty="0" smtClean="0">
                <a:latin typeface="Times New Roman" panose="02020603050405020304" pitchFamily="18" charset="0"/>
              </a:rPr>
              <a:t>Sous-réseaux obtenus :</a:t>
            </a:r>
          </a:p>
          <a:p>
            <a:pPr lvl="1"/>
            <a:r>
              <a:rPr lang="fr-FR" sz="1800" dirty="0" smtClean="0">
                <a:latin typeface="Times New Roman" panose="02020603050405020304" pitchFamily="18" charset="0"/>
              </a:rPr>
              <a:t>192.168.1.0/26 → hôtes 1 à 62 0 réseau – 63 broadcast </a:t>
            </a:r>
          </a:p>
          <a:p>
            <a:pPr lvl="1"/>
            <a:r>
              <a:rPr lang="fr-FR" sz="1800" dirty="0" smtClean="0">
                <a:latin typeface="Times New Roman" panose="02020603050405020304" pitchFamily="18" charset="0"/>
              </a:rPr>
              <a:t>192.168.1.64/26 → hôtes 65 à 126 64 réseau-127 broadcast</a:t>
            </a:r>
          </a:p>
          <a:p>
            <a:pPr lvl="1"/>
            <a:r>
              <a:rPr lang="fr-FR" sz="1800" dirty="0" smtClean="0">
                <a:latin typeface="Times New Roman" panose="02020603050405020304" pitchFamily="18" charset="0"/>
              </a:rPr>
              <a:t>192.168.1.128/26 → hôtes 129 à 190 128 réseau-191 broadcast</a:t>
            </a:r>
          </a:p>
          <a:p>
            <a:pPr lvl="1"/>
            <a:r>
              <a:rPr lang="fr-FR" sz="1800" dirty="0" smtClean="0">
                <a:latin typeface="Times New Roman" panose="02020603050405020304" pitchFamily="18" charset="0"/>
              </a:rPr>
              <a:t>192.168.1.192/26 → hôtes 193 à 254 192 réseau-255 broadcast</a:t>
            </a:r>
            <a:endParaRPr lang="fr-FR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49132"/>
            <a:ext cx="10972800" cy="454491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SMTP </a:t>
            </a:r>
            <a:r>
              <a:rPr sz="2000" b="1" dirty="0">
                <a:latin typeface="Times New Roman" panose="02020603050405020304" pitchFamily="18" charset="0"/>
              </a:rPr>
              <a:t>(Simple Mail Transfer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41189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dirty="0" err="1">
                <a:latin typeface="Times New Roman" panose="02020603050405020304" pitchFamily="18" charset="0"/>
              </a:rPr>
              <a:t>Sert</a:t>
            </a:r>
            <a:r>
              <a:rPr sz="2000" dirty="0">
                <a:latin typeface="Times New Roman" panose="02020603050405020304" pitchFamily="18" charset="0"/>
              </a:rPr>
              <a:t> à </a:t>
            </a:r>
            <a:r>
              <a:rPr sz="2000" b="1" dirty="0" err="1">
                <a:latin typeface="Times New Roman" panose="02020603050405020304" pitchFamily="18" charset="0"/>
              </a:rPr>
              <a:t>envoyer</a:t>
            </a:r>
            <a:r>
              <a:rPr sz="2000" b="1" dirty="0">
                <a:latin typeface="Times New Roman" panose="02020603050405020304" pitchFamily="18" charset="0"/>
              </a:rPr>
              <a:t> des emails</a:t>
            </a:r>
            <a:r>
              <a:rPr sz="2000" dirty="0">
                <a:latin typeface="Times New Roman" panose="02020603050405020304" pitchFamily="18" charset="0"/>
              </a:rPr>
              <a:t> entre </a:t>
            </a:r>
            <a:r>
              <a:rPr sz="2000" dirty="0" err="1">
                <a:latin typeface="Times New Roman" panose="02020603050405020304" pitchFamily="18" charset="0"/>
              </a:rPr>
              <a:t>serveurs</a:t>
            </a:r>
            <a:r>
              <a:rPr sz="2000" dirty="0">
                <a:latin typeface="Times New Roman" panose="02020603050405020304" pitchFamily="18" charset="0"/>
              </a:rPr>
              <a:t> (MTA).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Port : TCP 25 (</a:t>
            </a:r>
            <a:r>
              <a:rPr sz="1800" dirty="0" err="1">
                <a:latin typeface="Times New Roman" panose="02020603050405020304" pitchFamily="18" charset="0"/>
              </a:rPr>
              <a:t>ou</a:t>
            </a:r>
            <a:r>
              <a:rPr sz="1800" dirty="0">
                <a:latin typeface="Times New Roman" panose="02020603050405020304" pitchFamily="18" charset="0"/>
              </a:rPr>
              <a:t> 587/465 pour </a:t>
            </a:r>
            <a:r>
              <a:rPr sz="1800" dirty="0" err="1">
                <a:latin typeface="Times New Roman" panose="02020603050405020304" pitchFamily="18" charset="0"/>
              </a:rPr>
              <a:t>authentifié</a:t>
            </a:r>
            <a:r>
              <a:rPr sz="1800" dirty="0">
                <a:latin typeface="Times New Roman" panose="02020603050405020304" pitchFamily="18" charset="0"/>
              </a:rPr>
              <a:t>).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Exercice</a:t>
            </a:r>
            <a:r>
              <a:rPr sz="1800" dirty="0">
                <a:latin typeface="Times New Roman" panose="02020603050405020304" pitchFamily="18" charset="0"/>
              </a:rPr>
              <a:t> : Tester </a:t>
            </a:r>
            <a:r>
              <a:rPr sz="1800" dirty="0" err="1">
                <a:latin typeface="Times New Roman" panose="02020603050405020304" pitchFamily="18" charset="0"/>
              </a:rPr>
              <a:t>connexion</a:t>
            </a:r>
            <a:r>
              <a:rPr sz="1800" dirty="0">
                <a:latin typeface="Times New Roman" panose="02020603050405020304" pitchFamily="18" charset="0"/>
              </a:rPr>
              <a:t> SMTP.</a:t>
            </a:r>
          </a:p>
          <a:p>
            <a:pPr lvl="1" indent="0">
              <a:buNone/>
            </a:pPr>
            <a:r>
              <a:rPr sz="1800" dirty="0">
                <a:latin typeface="Times New Roman" panose="02020603050405020304" pitchFamily="18" charset="0"/>
              </a:rPr>
              <a:t>telnet smtp.gmail.com 25</a:t>
            </a:r>
          </a:p>
          <a:p>
            <a:pPr marL="457189" lvl="1" indent="0">
              <a:buNone/>
            </a:pPr>
            <a:r>
              <a:rPr sz="1800" b="1" dirty="0">
                <a:latin typeface="Times New Roman" panose="02020603050405020304" pitchFamily="18" charset="0"/>
              </a:rPr>
              <a:t>Solution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bannière</a:t>
            </a:r>
            <a:r>
              <a:rPr sz="1800" dirty="0">
                <a:latin typeface="Times New Roman" panose="02020603050405020304" pitchFamily="18" charset="0"/>
              </a:rPr>
              <a:t> 220 </a:t>
            </a:r>
            <a:r>
              <a:rPr sz="1800" dirty="0" err="1">
                <a:latin typeface="Times New Roman" panose="02020603050405020304" pitchFamily="18" charset="0"/>
              </a:rPr>
              <a:t>apparaît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si</a:t>
            </a:r>
            <a:r>
              <a:rPr sz="1800" dirty="0">
                <a:latin typeface="Times New Roman" panose="02020603050405020304" pitchFamily="18" charset="0"/>
              </a:rPr>
              <a:t> le </a:t>
            </a:r>
            <a:r>
              <a:rPr sz="1800" dirty="0" err="1">
                <a:latin typeface="Times New Roman" panose="02020603050405020304" pitchFamily="18" charset="0"/>
              </a:rPr>
              <a:t>serveur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écoute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76124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086"/>
            <a:ext cx="10972800" cy="585973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POP3 </a:t>
            </a:r>
            <a:r>
              <a:rPr sz="2000" b="1" dirty="0">
                <a:latin typeface="Times New Roman" panose="02020603050405020304" pitchFamily="18" charset="0"/>
              </a:rPr>
              <a:t>(Post Office Protocol v3)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140" y="954743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dirty="0" err="1">
                <a:latin typeface="Times New Roman" panose="02020603050405020304" pitchFamily="18" charset="0"/>
              </a:rPr>
              <a:t>Sert</a:t>
            </a:r>
            <a:r>
              <a:rPr sz="2000" dirty="0">
                <a:latin typeface="Times New Roman" panose="02020603050405020304" pitchFamily="18" charset="0"/>
              </a:rPr>
              <a:t> à </a:t>
            </a:r>
            <a:r>
              <a:rPr sz="2000" b="1" dirty="0" err="1">
                <a:latin typeface="Times New Roman" panose="02020603050405020304" pitchFamily="18" charset="0"/>
              </a:rPr>
              <a:t>récupérer</a:t>
            </a:r>
            <a:r>
              <a:rPr sz="2000" b="1" dirty="0">
                <a:latin typeface="Times New Roman" panose="02020603050405020304" pitchFamily="18" charset="0"/>
              </a:rPr>
              <a:t> les emails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depuis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une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boîte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distante</a:t>
            </a:r>
            <a:r>
              <a:rPr sz="20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Port : TCP 110 (995 avec TLS).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Différence</a:t>
            </a:r>
            <a:r>
              <a:rPr sz="1800" dirty="0">
                <a:latin typeface="Times New Roman" panose="02020603050405020304" pitchFamily="18" charset="0"/>
              </a:rPr>
              <a:t> avec IMAP : POP3 </a:t>
            </a:r>
            <a:r>
              <a:rPr sz="1800" b="1" dirty="0" err="1">
                <a:latin typeface="Times New Roman" panose="02020603050405020304" pitchFamily="18" charset="0"/>
              </a:rPr>
              <a:t>télécharge</a:t>
            </a:r>
            <a:r>
              <a:rPr sz="1800" dirty="0">
                <a:latin typeface="Times New Roman" panose="02020603050405020304" pitchFamily="18" charset="0"/>
              </a:rPr>
              <a:t> les mails, IMAP les </a:t>
            </a:r>
            <a:r>
              <a:rPr sz="1800" b="1" dirty="0" err="1">
                <a:latin typeface="Times New Roman" panose="02020603050405020304" pitchFamily="18" charset="0"/>
              </a:rPr>
              <a:t>synchronise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Exercice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Vérifier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ouverture</a:t>
            </a:r>
            <a:r>
              <a:rPr sz="1800" dirty="0">
                <a:latin typeface="Times New Roman" panose="02020603050405020304" pitchFamily="18" charset="0"/>
              </a:rPr>
              <a:t> POP3.</a:t>
            </a:r>
          </a:p>
          <a:p>
            <a:pPr lvl="1" indent="0">
              <a:buNone/>
            </a:pPr>
            <a:r>
              <a:rPr sz="1800" dirty="0">
                <a:latin typeface="Times New Roman" panose="02020603050405020304" pitchFamily="18" charset="0"/>
              </a:rPr>
              <a:t>telnet mail.exemple.com 110</a:t>
            </a:r>
          </a:p>
          <a:p>
            <a:pPr marL="457189" lvl="1" indent="0">
              <a:buNone/>
            </a:pPr>
            <a:r>
              <a:rPr sz="1800" b="1" dirty="0">
                <a:latin typeface="Times New Roman" panose="02020603050405020304" pitchFamily="18" charset="0"/>
              </a:rPr>
              <a:t>Solution</a:t>
            </a:r>
            <a:r>
              <a:rPr sz="1800" dirty="0">
                <a:latin typeface="Times New Roman" panose="02020603050405020304" pitchFamily="18" charset="0"/>
              </a:rPr>
              <a:t> : le </a:t>
            </a:r>
            <a:r>
              <a:rPr sz="1800" dirty="0" err="1">
                <a:latin typeface="Times New Roman" panose="02020603050405020304" pitchFamily="18" charset="0"/>
              </a:rPr>
              <a:t>serveur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répond</a:t>
            </a:r>
            <a:r>
              <a:rPr sz="1800" dirty="0">
                <a:latin typeface="Times New Roman" panose="02020603050405020304" pitchFamily="18" charset="0"/>
              </a:rPr>
              <a:t> par un message +OK.</a:t>
            </a:r>
          </a:p>
        </p:txBody>
      </p:sp>
    </p:spTree>
    <p:extLst>
      <p:ext uri="{BB962C8B-B14F-4D97-AF65-F5344CB8AC3E}">
        <p14:creationId xmlns:p14="http://schemas.microsoft.com/office/powerpoint/2010/main" val="1872784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8898"/>
            <a:ext cx="10972800" cy="538161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Active </a:t>
            </a:r>
            <a:r>
              <a:rPr sz="2000" b="1" dirty="0">
                <a:latin typeface="Times New Roman" panose="02020603050405020304" pitchFamily="18" charset="0"/>
              </a:rPr>
              <a:t>Directory &amp; Linux </a:t>
            </a:r>
            <a:r>
              <a:rPr sz="2000" b="1" dirty="0" err="1">
                <a:latin typeface="Times New Roman" panose="02020603050405020304" pitchFamily="18" charset="0"/>
              </a:rPr>
              <a:t>Debian</a:t>
            </a:r>
            <a:endParaRPr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9129" y="894979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dirty="0">
                <a:latin typeface="Times New Roman" panose="02020603050405020304" pitchFamily="18" charset="0"/>
              </a:rPr>
              <a:t>AD = </a:t>
            </a:r>
            <a:r>
              <a:rPr sz="2000" dirty="0" err="1">
                <a:latin typeface="Times New Roman" panose="02020603050405020304" pitchFamily="18" charset="0"/>
              </a:rPr>
              <a:t>annuaire</a:t>
            </a:r>
            <a:r>
              <a:rPr sz="2000" dirty="0">
                <a:latin typeface="Times New Roman" panose="02020603050405020304" pitchFamily="18" charset="0"/>
              </a:rPr>
              <a:t> Microsoft (LDAP + Kerberos).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Ports : LDAP 389, LDAPS 636, Kerberos 88.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Sur </a:t>
            </a:r>
            <a:r>
              <a:rPr sz="1800" dirty="0" err="1">
                <a:latin typeface="Times New Roman" panose="02020603050405020304" pitchFamily="18" charset="0"/>
              </a:rPr>
              <a:t>Debian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realmd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sssd</a:t>
            </a:r>
            <a:r>
              <a:rPr sz="1800" dirty="0">
                <a:latin typeface="Times New Roman" panose="02020603050405020304" pitchFamily="18" charset="0"/>
              </a:rPr>
              <a:t>, samba.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Exercice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Joindre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Debian</a:t>
            </a:r>
            <a:r>
              <a:rPr sz="1800" dirty="0">
                <a:latin typeface="Times New Roman" panose="02020603050405020304" pitchFamily="18" charset="0"/>
              </a:rPr>
              <a:t> à un </a:t>
            </a:r>
            <a:r>
              <a:rPr sz="1800" dirty="0" err="1">
                <a:latin typeface="Times New Roman" panose="02020603050405020304" pitchFamily="18" charset="0"/>
              </a:rPr>
              <a:t>domaine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exemple.local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1"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apt install </a:t>
            </a:r>
            <a:r>
              <a:rPr sz="1800" dirty="0" err="1">
                <a:latin typeface="Times New Roman" panose="02020603050405020304" pitchFamily="18" charset="0"/>
              </a:rPr>
              <a:t>realmd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sssd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>
                <a:latin typeface="Times New Roman" panose="02020603050405020304" pitchFamily="18" charset="0"/>
              </a:rPr>
              <a:t>realm join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--user</a:t>
            </a:r>
            <a:r>
              <a:rPr sz="1800" dirty="0">
                <a:solidFill>
                  <a:srgbClr val="666666"/>
                </a:solidFill>
                <a:latin typeface="Times New Roman" panose="02020603050405020304" pitchFamily="18" charset="0"/>
              </a:rPr>
              <a:t>=</a:t>
            </a:r>
            <a:r>
              <a:rPr sz="1800" dirty="0" err="1">
                <a:latin typeface="Times New Roman" panose="02020603050405020304" pitchFamily="18" charset="0"/>
              </a:rPr>
              <a:t>Administrateur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exemple.local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>
                <a:latin typeface="Times New Roman" panose="02020603050405020304" pitchFamily="18" charset="0"/>
              </a:rPr>
              <a:t>kinit </a:t>
            </a:r>
            <a:r>
              <a:rPr sz="1800" dirty="0" err="1">
                <a:latin typeface="Times New Roman" panose="02020603050405020304" pitchFamily="18" charset="0"/>
              </a:rPr>
              <a:t>Administrateur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>
                <a:solidFill>
                  <a:srgbClr val="06287E"/>
                </a:solidFill>
                <a:latin typeface="Times New Roman" panose="02020603050405020304" pitchFamily="18" charset="0"/>
              </a:rPr>
              <a:t>id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utilisateur@exemple.local</a:t>
            </a:r>
            <a:endParaRPr sz="1800" dirty="0">
              <a:latin typeface="Times New Roman" panose="02020603050405020304" pitchFamily="18" charset="0"/>
            </a:endParaRPr>
          </a:p>
          <a:p>
            <a:pPr marL="457189" lvl="1" indent="0">
              <a:buNone/>
            </a:pPr>
            <a:r>
              <a:rPr sz="1800" b="1" dirty="0">
                <a:latin typeface="Times New Roman" panose="02020603050405020304" pitchFamily="18" charset="0"/>
              </a:rPr>
              <a:t>Solution</a:t>
            </a:r>
            <a:r>
              <a:rPr sz="1800" dirty="0">
                <a:latin typeface="Times New Roman" panose="02020603050405020304" pitchFamily="18" charset="0"/>
              </a:rPr>
              <a:t> : id </a:t>
            </a:r>
            <a:r>
              <a:rPr sz="1800" dirty="0" err="1">
                <a:latin typeface="Times New Roman" panose="02020603050405020304" pitchFamily="18" charset="0"/>
              </a:rPr>
              <a:t>doit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afficher</a:t>
            </a:r>
            <a:r>
              <a:rPr sz="1800" dirty="0">
                <a:latin typeface="Times New Roman" panose="02020603050405020304" pitchFamily="18" charset="0"/>
              </a:rPr>
              <a:t> les </a:t>
            </a:r>
            <a:r>
              <a:rPr sz="1800" dirty="0" err="1">
                <a:latin typeface="Times New Roman" panose="02020603050405020304" pitchFamily="18" charset="0"/>
              </a:rPr>
              <a:t>groupes</a:t>
            </a:r>
            <a:r>
              <a:rPr sz="1800" dirty="0">
                <a:latin typeface="Times New Roman" panose="02020603050405020304" pitchFamily="18" charset="0"/>
              </a:rPr>
              <a:t> AD de </a:t>
            </a:r>
            <a:r>
              <a:rPr sz="1800" dirty="0" err="1">
                <a:latin typeface="Times New Roman" panose="02020603050405020304" pitchFamily="18" charset="0"/>
              </a:rPr>
              <a:t>l’utilisateur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9078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8661"/>
            <a:ext cx="10972800" cy="460467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VPN </a:t>
            </a:r>
            <a:r>
              <a:rPr sz="2000" b="1" dirty="0">
                <a:latin typeface="Times New Roman" panose="02020603050405020304" pitchFamily="18" charset="0"/>
              </a:rPr>
              <a:t>(Virtual Private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" y="883024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dirty="0">
                <a:latin typeface="Times New Roman" panose="02020603050405020304" pitchFamily="18" charset="0"/>
              </a:rPr>
              <a:t>Tunnel </a:t>
            </a:r>
            <a:r>
              <a:rPr sz="2000" dirty="0" err="1">
                <a:latin typeface="Times New Roman" panose="02020603050405020304" pitchFamily="18" charset="0"/>
              </a:rPr>
              <a:t>sécurisé</a:t>
            </a:r>
            <a:r>
              <a:rPr sz="2000" dirty="0">
                <a:latin typeface="Times New Roman" panose="02020603050405020304" pitchFamily="18" charset="0"/>
              </a:rPr>
              <a:t> entre </a:t>
            </a:r>
            <a:r>
              <a:rPr sz="2000" dirty="0" err="1">
                <a:latin typeface="Times New Roman" panose="02020603050405020304" pitchFamily="18" charset="0"/>
              </a:rPr>
              <a:t>réseaux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distants</a:t>
            </a:r>
            <a:r>
              <a:rPr sz="20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Types : </a:t>
            </a:r>
            <a:r>
              <a:rPr sz="1800" dirty="0" err="1">
                <a:latin typeface="Times New Roman" panose="02020603050405020304" pitchFamily="18" charset="0"/>
              </a:rPr>
              <a:t>OpenVPN</a:t>
            </a:r>
            <a:r>
              <a:rPr sz="1800" dirty="0">
                <a:latin typeface="Times New Roman" panose="02020603050405020304" pitchFamily="18" charset="0"/>
              </a:rPr>
              <a:t>, IPsec, </a:t>
            </a:r>
            <a:r>
              <a:rPr sz="1800" dirty="0" err="1">
                <a:latin typeface="Times New Roman" panose="02020603050405020304" pitchFamily="18" charset="0"/>
              </a:rPr>
              <a:t>WireGuard</a:t>
            </a:r>
            <a:r>
              <a:rPr sz="1800" dirty="0">
                <a:latin typeface="Times New Roman" panose="02020603050405020304" pitchFamily="18" charset="0"/>
              </a:rPr>
              <a:t> (</a:t>
            </a:r>
            <a:r>
              <a:rPr sz="1800" dirty="0" err="1">
                <a:latin typeface="Times New Roman" panose="02020603050405020304" pitchFamily="18" charset="0"/>
              </a:rPr>
              <a:t>recommandé</a:t>
            </a:r>
            <a:r>
              <a:rPr sz="1800" smtClean="0">
                <a:latin typeface="Times New Roman" panose="02020603050405020304" pitchFamily="18" charset="0"/>
              </a:rPr>
              <a:t>).</a:t>
            </a:r>
            <a:endParaRPr sz="1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330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2920"/>
            <a:ext cx="10972800" cy="424608"/>
          </a:xfrm>
        </p:spPr>
        <p:txBody>
          <a:bodyPr vert="horz" lIns="0" tIns="45720" rIns="91440" bIns="45720" rtlCol="0" anchor="ctr">
            <a:normAutofit/>
          </a:bodyPr>
          <a:lstStyle/>
          <a:p>
            <a:r>
              <a:rPr sz="2000" b="1" dirty="0">
                <a:latin typeface="Times New Roman" panose="02020603050405020304" pitchFamily="18" charset="0"/>
              </a:rPr>
              <a:t>VLAN </a:t>
            </a:r>
            <a:r>
              <a:rPr sz="2000" b="1" dirty="0">
                <a:latin typeface="Times New Roman" panose="02020603050405020304" pitchFamily="18" charset="0"/>
              </a:rPr>
              <a:t>(Virtual LAN)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859" y="823260"/>
            <a:ext cx="10972800" cy="4525963"/>
          </a:xfr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sz="2000" dirty="0" err="1">
                <a:latin typeface="Times New Roman" panose="02020603050405020304" pitchFamily="18" charset="0"/>
              </a:rPr>
              <a:t>Segmente</a:t>
            </a:r>
            <a:r>
              <a:rPr sz="2000" dirty="0">
                <a:latin typeface="Times New Roman" panose="02020603050405020304" pitchFamily="18" charset="0"/>
              </a:rPr>
              <a:t> un </a:t>
            </a:r>
            <a:r>
              <a:rPr sz="2000" dirty="0" err="1">
                <a:latin typeface="Times New Roman" panose="02020603050405020304" pitchFamily="18" charset="0"/>
              </a:rPr>
              <a:t>réseau</a:t>
            </a:r>
            <a:r>
              <a:rPr sz="2000" dirty="0">
                <a:latin typeface="Times New Roman" panose="02020603050405020304" pitchFamily="18" charset="0"/>
              </a:rPr>
              <a:t> physique </a:t>
            </a:r>
            <a:r>
              <a:rPr sz="2000" dirty="0" err="1">
                <a:latin typeface="Times New Roman" panose="02020603050405020304" pitchFamily="18" charset="0"/>
              </a:rPr>
              <a:t>en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plusieurs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réseaux</a:t>
            </a:r>
            <a:r>
              <a:rPr sz="2000" dirty="0">
                <a:latin typeface="Times New Roman" panose="02020603050405020304" pitchFamily="18" charset="0"/>
              </a:rPr>
              <a:t> </a:t>
            </a:r>
            <a:r>
              <a:rPr sz="2000" dirty="0" err="1">
                <a:latin typeface="Times New Roman" panose="02020603050405020304" pitchFamily="18" charset="0"/>
              </a:rPr>
              <a:t>logiques</a:t>
            </a:r>
            <a:r>
              <a:rPr sz="2000" dirty="0">
                <a:latin typeface="Times New Roman" panose="02020603050405020304" pitchFamily="18" charset="0"/>
              </a:rPr>
              <a:t> (802.1Q).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Avantages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sécurité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séparation</a:t>
            </a:r>
            <a:r>
              <a:rPr sz="1800" dirty="0">
                <a:latin typeface="Times New Roman" panose="02020603050405020304" pitchFamily="18" charset="0"/>
              </a:rPr>
              <a:t>, </a:t>
            </a:r>
            <a:r>
              <a:rPr sz="1800" dirty="0" err="1">
                <a:latin typeface="Times New Roman" panose="02020603050405020304" pitchFamily="18" charset="0"/>
              </a:rPr>
              <a:t>contrôle</a:t>
            </a:r>
            <a:r>
              <a:rPr sz="1800" dirty="0">
                <a:latin typeface="Times New Roman" panose="02020603050405020304" pitchFamily="18" charset="0"/>
              </a:rPr>
              <a:t> du </a:t>
            </a:r>
            <a:r>
              <a:rPr sz="1800" dirty="0" err="1">
                <a:latin typeface="Times New Roman" panose="02020603050405020304" pitchFamily="18" charset="0"/>
              </a:rPr>
              <a:t>trafic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marL="457189" lvl="1" indent="0">
              <a:buNone/>
            </a:pPr>
            <a:r>
              <a:rPr sz="1800" b="1" dirty="0" err="1">
                <a:latin typeface="Times New Roman" panose="02020603050405020304" pitchFamily="18" charset="0"/>
              </a:rPr>
              <a:t>Exercice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Créer</a:t>
            </a:r>
            <a:r>
              <a:rPr sz="1800" dirty="0">
                <a:latin typeface="Times New Roman" panose="02020603050405020304" pitchFamily="18" charset="0"/>
              </a:rPr>
              <a:t> un VLAN 10 sur enp0s3.</a:t>
            </a:r>
          </a:p>
          <a:p>
            <a:pPr lvl="1"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add link enp0s3 name enp0s3.10 type </a:t>
            </a:r>
            <a:r>
              <a:rPr sz="1800" dirty="0" err="1">
                <a:latin typeface="Times New Roman" panose="02020603050405020304" pitchFamily="18" charset="0"/>
              </a:rPr>
              <a:t>vlan</a:t>
            </a:r>
            <a:r>
              <a:rPr sz="1800" dirty="0">
                <a:latin typeface="Times New Roman" panose="02020603050405020304" pitchFamily="18" charset="0"/>
              </a:rPr>
              <a:t> id 10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add 192.168.10.1/24 dev enp0s3.10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link set enp0s3.10 up</a:t>
            </a:r>
          </a:p>
          <a:p>
            <a:pPr marL="457189" lvl="1" indent="0">
              <a:buNone/>
            </a:pPr>
            <a:r>
              <a:rPr sz="1800" b="1" dirty="0">
                <a:latin typeface="Times New Roman" panose="02020603050405020304" pitchFamily="18" charset="0"/>
              </a:rPr>
              <a:t>Solution</a:t>
            </a:r>
            <a:r>
              <a:rPr sz="1800" dirty="0">
                <a:latin typeface="Times New Roman" panose="02020603050405020304" pitchFamily="18" charset="0"/>
              </a:rPr>
              <a:t> :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show enp0s3.10 </a:t>
            </a:r>
            <a:r>
              <a:rPr sz="1800" dirty="0" err="1">
                <a:latin typeface="Times New Roman" panose="02020603050405020304" pitchFamily="18" charset="0"/>
              </a:rPr>
              <a:t>doit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afficher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l’IP</a:t>
            </a:r>
            <a:r>
              <a:rPr sz="1800" dirty="0">
                <a:latin typeface="Times New Roman" panose="02020603050405020304" pitchFamily="18" charset="0"/>
              </a:rPr>
              <a:t> 192.168.10.1/24.</a:t>
            </a:r>
          </a:p>
        </p:txBody>
      </p:sp>
    </p:spTree>
    <p:extLst>
      <p:ext uri="{BB962C8B-B14F-4D97-AF65-F5344CB8AC3E}">
        <p14:creationId xmlns:p14="http://schemas.microsoft.com/office/powerpoint/2010/main" val="97988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3822" y="426155"/>
            <a:ext cx="10515600" cy="346075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mtClean="0">
                <a:latin typeface="Times New Roman" panose="02020603050405020304" pitchFamily="18" charset="0"/>
              </a:rPr>
              <a:t>Sous-réseaux (Subnetting)</a:t>
            </a:r>
            <a:endParaRPr 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148329"/>
              </p:ext>
            </p:extLst>
          </p:nvPr>
        </p:nvGraphicFramePr>
        <p:xfrm>
          <a:off x="609600" y="1144640"/>
          <a:ext cx="10515600" cy="32918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8136662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88680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4954847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622401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2928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Network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Subnet Mask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Bits Borrowed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Subnets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Hosts/Subnet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5219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255.0.0.0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16777214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4462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255.128.0.0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8388606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807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255.192.0.0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4194302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288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255.224.0.0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2097150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696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255.240.0.0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1048574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94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255.248.0.0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524286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82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255.252.0.0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262142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77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255.254.0.0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131070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30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02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3822" y="426155"/>
            <a:ext cx="10515600" cy="346075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mtClean="0">
                <a:latin typeface="Times New Roman" panose="02020603050405020304" pitchFamily="18" charset="0"/>
              </a:rPr>
              <a:t>Sous-réseaux (Subnetting)</a:t>
            </a:r>
            <a:endParaRPr 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982170"/>
              </p:ext>
            </p:extLst>
          </p:nvPr>
        </p:nvGraphicFramePr>
        <p:xfrm>
          <a:off x="550334" y="1263174"/>
          <a:ext cx="10515600" cy="329184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4398284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519089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173140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5813766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5453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Network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Subnet Mask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Bits Borrowed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Subnets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Hosts/Subnet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305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65534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563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255.255.128.0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32766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9313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255.255.192.0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16382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744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255.255.224.0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2048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8190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2464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255.255.240.0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4096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4094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720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255.255.248.0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8192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2046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5942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255.255.252.0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16384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8141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255.255.254.0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32768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510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65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369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83822" y="426155"/>
            <a:ext cx="10515600" cy="346075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smtClean="0">
                <a:latin typeface="Times New Roman" panose="02020603050405020304" pitchFamily="18" charset="0"/>
              </a:rPr>
              <a:t>Sous-réseaux (Subnetting)</a:t>
            </a:r>
            <a:endParaRPr lang="en-US" sz="2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074765"/>
              </p:ext>
            </p:extLst>
          </p:nvPr>
        </p:nvGraphicFramePr>
        <p:xfrm>
          <a:off x="626534" y="1251321"/>
          <a:ext cx="10515600" cy="292608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35093558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36777410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0139725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2163496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981887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Network Bits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Subnet Mask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Bits Borrowed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Subnets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Hosts/Subnet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01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255.255.255.0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65536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87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255.255.255.128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131072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7326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255.255.255.192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262144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62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6619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255.255.255.224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524288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580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255.255.255.240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1048576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313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255.255.255.248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2097152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885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30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255.255.255.252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latin typeface="Times New Roman" panose="02020603050405020304" pitchFamily="18" charset="0"/>
                        </a:rPr>
                        <a:t>4194304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207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58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3037"/>
            <a:ext cx="10515600" cy="363008"/>
          </a:xfrm>
        </p:spPr>
        <p:txBody>
          <a:bodyPr lIns="0">
            <a:normAutofit fontScale="90000"/>
          </a:bodyPr>
          <a:lstStyle/>
          <a:p>
            <a:pPr marL="0" lvl="0" indent="0">
              <a:buNone/>
            </a:pPr>
            <a:r>
              <a:rPr sz="2000" b="1" dirty="0" err="1" smtClean="0">
                <a:latin typeface="Times New Roman" panose="02020603050405020304" pitchFamily="18" charset="0"/>
              </a:rPr>
              <a:t>Exercices</a:t>
            </a:r>
            <a:r>
              <a:rPr sz="2000" b="1" dirty="0" smtClean="0">
                <a:latin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</a:rPr>
              <a:t>de rappel (avec solutions)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667" y="877358"/>
            <a:ext cx="10515600" cy="4351338"/>
          </a:xfrm>
        </p:spPr>
        <p:txBody>
          <a:bodyPr lIns="0"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000" b="1" dirty="0" err="1">
                <a:latin typeface="Times New Roman" panose="02020603050405020304" pitchFamily="18" charset="0"/>
              </a:rPr>
              <a:t>Exercice</a:t>
            </a:r>
            <a:r>
              <a:rPr sz="2000" b="1" dirty="0">
                <a:latin typeface="Times New Roman" panose="02020603050405020304" pitchFamily="18" charset="0"/>
              </a:rPr>
              <a:t> 1</a:t>
            </a:r>
          </a:p>
          <a:p>
            <a:pPr marL="0" lv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IP : 10.0.5.34/16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?</a:t>
            </a:r>
          </a:p>
          <a:p>
            <a:pPr lvl="1"/>
            <a:r>
              <a:rPr sz="1800" dirty="0">
                <a:latin typeface="Times New Roman" panose="02020603050405020304" pitchFamily="18" charset="0"/>
              </a:rPr>
              <a:t>Broadcast ?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</a:rPr>
              <a:t>Nombre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d’hôtes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utilisables</a:t>
            </a:r>
            <a:r>
              <a:rPr sz="1800" dirty="0">
                <a:latin typeface="Times New Roman" panose="02020603050405020304" pitchFamily="18" charset="0"/>
              </a:rPr>
              <a:t> ?</a:t>
            </a:r>
          </a:p>
          <a:p>
            <a:pPr marL="0" lv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✅ Solution :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: 10.0.0.0</a:t>
            </a:r>
          </a:p>
          <a:p>
            <a:pPr lvl="0"/>
            <a:r>
              <a:rPr sz="1800" dirty="0">
                <a:latin typeface="Times New Roman" panose="02020603050405020304" pitchFamily="18" charset="0"/>
              </a:rPr>
              <a:t>Broadcast : 10.0.255.255</a:t>
            </a:r>
          </a:p>
          <a:p>
            <a:pPr lvl="0"/>
            <a:r>
              <a:rPr sz="1800" dirty="0" err="1">
                <a:latin typeface="Times New Roman" panose="02020603050405020304" pitchFamily="18" charset="0"/>
              </a:rPr>
              <a:t>Hôtes</a:t>
            </a:r>
            <a:r>
              <a:rPr sz="1800" dirty="0">
                <a:latin typeface="Times New Roman" panose="02020603050405020304" pitchFamily="18" charset="0"/>
              </a:rPr>
              <a:t> : 2^(32-16) - 2 = 65,534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70131" y="895699"/>
            <a:ext cx="7652536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0"/>
              </a:spcBef>
              <a:buFont typeface="Arial" panose="020B0604020202020204" pitchFamily="34" charset="0"/>
              <a:buNone/>
            </a:pPr>
            <a:r>
              <a:rPr lang="fr-FR" sz="2000" b="1" smtClean="0">
                <a:latin typeface="Times New Roman" panose="02020603050405020304" pitchFamily="18" charset="0"/>
              </a:rPr>
              <a:t>Exercice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smtClean="0">
                <a:latin typeface="Times New Roman" panose="02020603050405020304" pitchFamily="18" charset="0"/>
              </a:rPr>
              <a:t>On veut découper 192.168.10.0/24 en </a:t>
            </a:r>
            <a:r>
              <a:rPr lang="fr-FR" sz="1800" b="1" smtClean="0">
                <a:latin typeface="Times New Roman" panose="02020603050405020304" pitchFamily="18" charset="0"/>
              </a:rPr>
              <a:t>8 sous-réseaux</a:t>
            </a:r>
            <a:r>
              <a:rPr lang="fr-FR" sz="1800" smtClean="0">
                <a:latin typeface="Times New Roman" panose="02020603050405020304" pitchFamily="18" charset="0"/>
              </a:rPr>
              <a:t>.</a:t>
            </a:r>
          </a:p>
          <a:p>
            <a:r>
              <a:rPr lang="fr-FR" sz="1800" smtClean="0">
                <a:latin typeface="Times New Roman" panose="02020603050405020304" pitchFamily="18" charset="0"/>
              </a:rPr>
              <a:t>Nouveau masque ?</a:t>
            </a:r>
          </a:p>
          <a:p>
            <a:r>
              <a:rPr lang="fr-FR" sz="1800" smtClean="0">
                <a:latin typeface="Times New Roman" panose="02020603050405020304" pitchFamily="18" charset="0"/>
              </a:rPr>
              <a:t>Taille d’un sous-réseau ?</a:t>
            </a:r>
          </a:p>
          <a:p>
            <a:r>
              <a:rPr lang="fr-FR" sz="1800" smtClean="0">
                <a:latin typeface="Times New Roman" panose="02020603050405020304" pitchFamily="18" charset="0"/>
              </a:rPr>
              <a:t>Premier réseau utilisable 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1800" smtClean="0">
                <a:latin typeface="Times New Roman" panose="02020603050405020304" pitchFamily="18" charset="0"/>
              </a:rPr>
              <a:t>✅ Solution :</a:t>
            </a:r>
          </a:p>
          <a:p>
            <a:r>
              <a:rPr lang="fr-FR" sz="1800" smtClean="0">
                <a:latin typeface="Times New Roman" panose="02020603050405020304" pitchFamily="18" charset="0"/>
              </a:rPr>
              <a:t>8 = 2³ → on vole 3 bits → /27.</a:t>
            </a:r>
          </a:p>
          <a:p>
            <a:r>
              <a:rPr lang="fr-FR" sz="1800" smtClean="0">
                <a:latin typeface="Times New Roman" panose="02020603050405020304" pitchFamily="18" charset="0"/>
              </a:rPr>
              <a:t>Taille : 32 adresses par sous-réseau (30 utilisables).</a:t>
            </a:r>
          </a:p>
          <a:p>
            <a:r>
              <a:rPr lang="fr-FR" sz="1800" smtClean="0">
                <a:latin typeface="Times New Roman" panose="02020603050405020304" pitchFamily="18" charset="0"/>
              </a:rPr>
              <a:t>Premier sous-réseau : 192.168.10.0/27 → hôtes 192.168.10.1 → 192.168.10.30.</a:t>
            </a:r>
            <a:endParaRPr lang="fr-FR" sz="1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526"/>
            <a:ext cx="10515600" cy="385586"/>
          </a:xfrm>
        </p:spPr>
        <p:txBody>
          <a:bodyPr lIns="0">
            <a:normAutofit/>
          </a:bodyPr>
          <a:lstStyle/>
          <a:p>
            <a:pPr marL="0" lvl="0" indent="0">
              <a:buNone/>
            </a:pPr>
            <a:r>
              <a:rPr sz="2000" b="1" dirty="0" err="1" smtClean="0">
                <a:latin typeface="Times New Roman" panose="02020603050405020304" pitchFamily="18" charset="0"/>
              </a:rPr>
              <a:t>Commandes</a:t>
            </a:r>
            <a:r>
              <a:rPr sz="2000" b="1" dirty="0" smtClean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utiles</a:t>
            </a:r>
            <a:r>
              <a:rPr sz="2000" b="1" dirty="0">
                <a:latin typeface="Times New Roman" panose="02020603050405020304" pitchFamily="18" charset="0"/>
              </a:rPr>
              <a:t> sur </a:t>
            </a:r>
            <a:r>
              <a:rPr sz="2000" b="1" dirty="0" err="1">
                <a:latin typeface="Times New Roman" panose="02020603050405020304" pitchFamily="18" charset="0"/>
              </a:rPr>
              <a:t>Debian</a:t>
            </a:r>
            <a:endParaRPr sz="2000" b="1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489" y="868892"/>
            <a:ext cx="4992511" cy="4351338"/>
          </a:xfrm>
        </p:spPr>
        <p:txBody>
          <a:bodyPr lIns="0">
            <a:normAutofit/>
          </a:bodyPr>
          <a:lstStyle/>
          <a:p>
            <a:pPr marL="0" lvl="0" indent="0">
              <a:buNone/>
            </a:pPr>
            <a:r>
              <a:rPr sz="2000" dirty="0" err="1">
                <a:latin typeface="Times New Roman" panose="02020603050405020304" pitchFamily="18" charset="0"/>
              </a:rPr>
              <a:t>Afficher</a:t>
            </a:r>
            <a:r>
              <a:rPr sz="2000" dirty="0">
                <a:latin typeface="Times New Roman" panose="02020603050405020304" pitchFamily="18" charset="0"/>
              </a:rPr>
              <a:t> configuration </a:t>
            </a:r>
            <a:r>
              <a:rPr sz="2000" dirty="0" err="1">
                <a:latin typeface="Times New Roman" panose="02020603050405020304" pitchFamily="18" charset="0"/>
              </a:rPr>
              <a:t>réseau</a:t>
            </a:r>
            <a:r>
              <a:rPr sz="2000" dirty="0">
                <a:latin typeface="Times New Roman" panose="02020603050405020304" pitchFamily="18" charset="0"/>
              </a:rPr>
              <a:t> :</a:t>
            </a:r>
          </a:p>
          <a:p>
            <a:pPr lv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show</a:t>
            </a:r>
          </a:p>
          <a:p>
            <a:pPr marL="0" lv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Ajouter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une</a:t>
            </a:r>
            <a:r>
              <a:rPr sz="1800" dirty="0">
                <a:latin typeface="Times New Roman" panose="02020603050405020304" pitchFamily="18" charset="0"/>
              </a:rPr>
              <a:t> IP </a:t>
            </a:r>
            <a:r>
              <a:rPr sz="1800" dirty="0" err="1">
                <a:latin typeface="Times New Roman" panose="02020603050405020304" pitchFamily="18" charset="0"/>
              </a:rPr>
              <a:t>temporaire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0"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add 192.168.56.50/24 dev enp0s8</a:t>
            </a:r>
          </a:p>
          <a:p>
            <a:pPr marL="0" lv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Supprimer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l’IP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0"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 err="1">
                <a:latin typeface="Times New Roman" panose="02020603050405020304" pitchFamily="18" charset="0"/>
              </a:rPr>
              <a:t>addr</a:t>
            </a:r>
            <a:r>
              <a:rPr sz="1800" dirty="0">
                <a:latin typeface="Times New Roman" panose="02020603050405020304" pitchFamily="18" charset="0"/>
              </a:rPr>
              <a:t> del 192.168.56.50/24 dev enp0s8</a:t>
            </a:r>
          </a:p>
          <a:p>
            <a:pPr marL="0" lv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Voir</a:t>
            </a:r>
            <a:r>
              <a:rPr sz="1800" dirty="0">
                <a:latin typeface="Times New Roman" panose="02020603050405020304" pitchFamily="18" charset="0"/>
              </a:rPr>
              <a:t> la table de </a:t>
            </a:r>
            <a:r>
              <a:rPr sz="1800" dirty="0" err="1">
                <a:latin typeface="Times New Roman" panose="02020603050405020304" pitchFamily="18" charset="0"/>
              </a:rPr>
              <a:t>routage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0" indent="0">
              <a:buNone/>
            </a:pPr>
            <a:r>
              <a:rPr sz="1800" dirty="0" err="1">
                <a:latin typeface="Times New Roman" panose="02020603050405020304" pitchFamily="18" charset="0"/>
              </a:rPr>
              <a:t>ip</a:t>
            </a:r>
            <a:r>
              <a:rPr sz="1800" dirty="0">
                <a:latin typeface="Times New Roman" panose="02020603050405020304" pitchFamily="18" charset="0"/>
              </a:rPr>
              <a:t> route show</a:t>
            </a:r>
          </a:p>
          <a:p>
            <a:pPr marL="0" lvl="0" indent="0">
              <a:buNone/>
            </a:pPr>
            <a:r>
              <a:rPr sz="1800" dirty="0">
                <a:latin typeface="Times New Roman" panose="02020603050405020304" pitchFamily="18" charset="0"/>
              </a:rPr>
              <a:t>Tester </a:t>
            </a:r>
            <a:r>
              <a:rPr sz="1800" dirty="0" err="1">
                <a:latin typeface="Times New Roman" panose="02020603050405020304" pitchFamily="18" charset="0"/>
              </a:rPr>
              <a:t>connectivité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0" indent="0">
              <a:buNone/>
            </a:pPr>
            <a:r>
              <a:rPr sz="1800" dirty="0">
                <a:solidFill>
                  <a:srgbClr val="06287E"/>
                </a:solidFill>
                <a:latin typeface="Times New Roman" panose="02020603050405020304" pitchFamily="18" charset="0"/>
              </a:rPr>
              <a:t>ping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-c</a:t>
            </a:r>
            <a:r>
              <a:rPr sz="1800" dirty="0">
                <a:latin typeface="Times New Roman" panose="02020603050405020304" pitchFamily="18" charset="0"/>
              </a:rPr>
              <a:t> 4 8.8.8.8</a:t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>
                <a:solidFill>
                  <a:srgbClr val="06287E"/>
                </a:solidFill>
                <a:latin typeface="Times New Roman" panose="02020603050405020304" pitchFamily="18" charset="0"/>
              </a:rPr>
              <a:t>ping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-c</a:t>
            </a:r>
            <a:r>
              <a:rPr sz="1800" dirty="0">
                <a:latin typeface="Times New Roman" panose="02020603050405020304" pitchFamily="18" charset="0"/>
              </a:rPr>
              <a:t> 4 www.google.com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1436"/>
            <a:ext cx="10515600" cy="295275"/>
          </a:xfrm>
        </p:spPr>
        <p:txBody>
          <a:bodyPr lIns="0">
            <a:noAutofit/>
          </a:bodyPr>
          <a:lstStyle/>
          <a:p>
            <a:pPr marL="0" lvl="0" indent="0">
              <a:buNone/>
            </a:pPr>
            <a:r>
              <a:rPr sz="2000" b="1" dirty="0" err="1" smtClean="0">
                <a:latin typeface="Times New Roman" panose="02020603050405020304" pitchFamily="18" charset="0"/>
              </a:rPr>
              <a:t>Outils</a:t>
            </a:r>
            <a:r>
              <a:rPr sz="2000" b="1" dirty="0" smtClean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pratiques</a:t>
            </a:r>
            <a:r>
              <a:rPr sz="2000" b="1" dirty="0">
                <a:latin typeface="Times New Roman" panose="02020603050405020304" pitchFamily="18" charset="0"/>
              </a:rPr>
              <a:t> pour </a:t>
            </a:r>
            <a:r>
              <a:rPr sz="2000" b="1" dirty="0" err="1">
                <a:latin typeface="Times New Roman" panose="02020603050405020304" pitchFamily="18" charset="0"/>
              </a:rPr>
              <a:t>travailler</a:t>
            </a:r>
            <a:r>
              <a:rPr sz="2000" b="1" dirty="0">
                <a:latin typeface="Times New Roman" panose="02020603050405020304" pitchFamily="18" charset="0"/>
              </a:rPr>
              <a:t> l’IPv4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156" y="945092"/>
            <a:ext cx="10515600" cy="4351338"/>
          </a:xfrm>
        </p:spPr>
        <p:txBody>
          <a:bodyPr lIns="0">
            <a:normAutofit/>
          </a:bodyPr>
          <a:lstStyle/>
          <a:p>
            <a:pPr lvl="0"/>
            <a:r>
              <a:rPr sz="2000" b="1" dirty="0" err="1">
                <a:latin typeface="Times New Roman" panose="02020603050405020304" pitchFamily="18" charset="0"/>
              </a:rPr>
              <a:t>En</a:t>
            </a:r>
            <a:r>
              <a:rPr sz="2000" b="1" dirty="0">
                <a:latin typeface="Times New Roman" panose="02020603050405020304" pitchFamily="18" charset="0"/>
              </a:rPr>
              <a:t> </a:t>
            </a:r>
            <a:r>
              <a:rPr sz="2000" b="1" dirty="0" err="1">
                <a:latin typeface="Times New Roman" panose="02020603050405020304" pitchFamily="18" charset="0"/>
              </a:rPr>
              <a:t>ligne</a:t>
            </a:r>
            <a:r>
              <a:rPr sz="2000" dirty="0">
                <a:latin typeface="Times New Roman" panose="02020603050405020304" pitchFamily="18" charset="0"/>
              </a:rPr>
              <a:t> :</a:t>
            </a:r>
          </a:p>
          <a:p>
            <a:pPr lvl="1"/>
            <a:r>
              <a:rPr sz="1800" dirty="0">
                <a:latin typeface="Times New Roman" panose="02020603050405020304" pitchFamily="18" charset="0"/>
                <a:hlinkClick r:id="rId2"/>
              </a:rPr>
              <a:t>Subnet Calculator</a:t>
            </a:r>
            <a:r>
              <a:rPr sz="1800" dirty="0">
                <a:latin typeface="Times New Roman" panose="02020603050405020304" pitchFamily="18" charset="0"/>
              </a:rPr>
              <a:t> → </a:t>
            </a:r>
            <a:r>
              <a:rPr sz="1800" dirty="0" err="1">
                <a:latin typeface="Times New Roman" panose="02020603050405020304" pitchFamily="18" charset="0"/>
              </a:rPr>
              <a:t>calcul</a:t>
            </a:r>
            <a:r>
              <a:rPr sz="1800" dirty="0">
                <a:latin typeface="Times New Roman" panose="02020603050405020304" pitchFamily="18" charset="0"/>
              </a:rPr>
              <a:t> sous-</a:t>
            </a:r>
            <a:r>
              <a:rPr sz="1800" dirty="0" err="1">
                <a:latin typeface="Times New Roman" panose="02020603050405020304" pitchFamily="18" charset="0"/>
              </a:rPr>
              <a:t>réseaux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  <a:hlinkClick r:id="rId3"/>
              </a:rPr>
              <a:t>IPaddressguide</a:t>
            </a:r>
            <a:r>
              <a:rPr sz="1800" dirty="0">
                <a:latin typeface="Times New Roman" panose="02020603050405020304" pitchFamily="18" charset="0"/>
              </a:rPr>
              <a:t> → table CIDR </a:t>
            </a:r>
            <a:r>
              <a:rPr sz="1800" dirty="0" err="1">
                <a:latin typeface="Times New Roman" panose="02020603050405020304" pitchFamily="18" charset="0"/>
              </a:rPr>
              <a:t>complète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0"/>
            <a:r>
              <a:rPr sz="1800" b="1" dirty="0" err="1">
                <a:latin typeface="Times New Roman" panose="02020603050405020304" pitchFamily="18" charset="0"/>
              </a:rPr>
              <a:t>Utilitaires</a:t>
            </a:r>
            <a:r>
              <a:rPr sz="1800" b="1" dirty="0">
                <a:latin typeface="Times New Roman" panose="02020603050405020304" pitchFamily="18" charset="0"/>
              </a:rPr>
              <a:t> Linux</a:t>
            </a:r>
            <a:r>
              <a:rPr sz="1800" dirty="0">
                <a:latin typeface="Times New Roman" panose="02020603050405020304" pitchFamily="18" charset="0"/>
              </a:rPr>
              <a:t> :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</a:rPr>
              <a:t>ipcalc</a:t>
            </a:r>
            <a:r>
              <a:rPr sz="1800" dirty="0">
                <a:latin typeface="Times New Roman" panose="02020603050405020304" pitchFamily="18" charset="0"/>
              </a:rPr>
              <a:t> → </a:t>
            </a:r>
            <a:r>
              <a:rPr sz="1800" dirty="0" err="1">
                <a:latin typeface="Times New Roman" panose="02020603050405020304" pitchFamily="18" charset="0"/>
              </a:rPr>
              <a:t>calcul</a:t>
            </a:r>
            <a:r>
              <a:rPr sz="1800" dirty="0">
                <a:latin typeface="Times New Roman" panose="02020603050405020304" pitchFamily="18" charset="0"/>
              </a:rPr>
              <a:t> masque, broadcast, </a:t>
            </a:r>
            <a:r>
              <a:rPr sz="1800" dirty="0" err="1">
                <a:latin typeface="Times New Roman" panose="02020603050405020304" pitchFamily="18" charset="0"/>
              </a:rPr>
              <a:t>hôtes</a:t>
            </a:r>
            <a:r>
              <a:rPr sz="1800" dirty="0">
                <a:latin typeface="Times New Roman" panose="02020603050405020304" pitchFamily="18" charset="0"/>
              </a:rPr>
              <a:t>.</a:t>
            </a:r>
          </a:p>
          <a:p>
            <a:pPr lvl="2"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apt install </a:t>
            </a:r>
            <a:r>
              <a:rPr sz="1800" dirty="0" err="1">
                <a:latin typeface="Times New Roman" panose="02020603050405020304" pitchFamily="18" charset="0"/>
              </a:rPr>
              <a:t>ipcalc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latin typeface="Times New Roman" panose="02020603050405020304" pitchFamily="18" charset="0"/>
              </a:rPr>
              <a:t>ipcalc</a:t>
            </a:r>
            <a:r>
              <a:rPr sz="1800" dirty="0">
                <a:latin typeface="Times New Roman" panose="02020603050405020304" pitchFamily="18" charset="0"/>
              </a:rPr>
              <a:t> 192.168.1.10/24</a:t>
            </a:r>
          </a:p>
          <a:p>
            <a:pPr lvl="1"/>
            <a:r>
              <a:rPr sz="1800" dirty="0" err="1">
                <a:latin typeface="Times New Roman" panose="02020603050405020304" pitchFamily="18" charset="0"/>
              </a:rPr>
              <a:t>nmap</a:t>
            </a:r>
            <a:r>
              <a:rPr sz="1800" dirty="0">
                <a:latin typeface="Times New Roman" panose="02020603050405020304" pitchFamily="18" charset="0"/>
              </a:rPr>
              <a:t> → scanner </a:t>
            </a:r>
            <a:r>
              <a:rPr sz="1800" dirty="0" err="1">
                <a:latin typeface="Times New Roman" panose="02020603050405020304" pitchFamily="18" charset="0"/>
              </a:rPr>
              <a:t>réseau</a:t>
            </a:r>
            <a:r>
              <a:rPr sz="1800" dirty="0">
                <a:latin typeface="Times New Roman" panose="02020603050405020304" pitchFamily="18" charset="0"/>
              </a:rPr>
              <a:t> local.</a:t>
            </a:r>
          </a:p>
          <a:p>
            <a:pPr lvl="2" indent="0">
              <a:buNone/>
            </a:pP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sudo</a:t>
            </a:r>
            <a:r>
              <a:rPr sz="1800" dirty="0">
                <a:latin typeface="Times New Roman" panose="02020603050405020304" pitchFamily="18" charset="0"/>
              </a:rPr>
              <a:t> apt install </a:t>
            </a:r>
            <a:r>
              <a:rPr sz="1800" dirty="0" err="1">
                <a:latin typeface="Times New Roman" panose="02020603050405020304" pitchFamily="18" charset="0"/>
              </a:rPr>
              <a:t>nmap</a:t>
            </a:r>
            <a:r>
              <a:rPr sz="1800" dirty="0">
                <a:latin typeface="Times New Roman" panose="02020603050405020304" pitchFamily="18" charset="0"/>
              </a:rPr>
              <a:t/>
            </a:r>
            <a:br>
              <a:rPr sz="1800" dirty="0">
                <a:latin typeface="Times New Roman" panose="02020603050405020304" pitchFamily="18" charset="0"/>
              </a:rPr>
            </a:br>
            <a:r>
              <a:rPr sz="1800" dirty="0" err="1">
                <a:solidFill>
                  <a:srgbClr val="06287E"/>
                </a:solidFill>
                <a:latin typeface="Times New Roman" panose="02020603050405020304" pitchFamily="18" charset="0"/>
              </a:rPr>
              <a:t>nmap</a:t>
            </a:r>
            <a:r>
              <a:rPr sz="1800" dirty="0">
                <a:latin typeface="Times New Roman" panose="02020603050405020304" pitchFamily="18" charset="0"/>
              </a:rPr>
              <a:t> </a:t>
            </a:r>
            <a:r>
              <a:rPr sz="1800" dirty="0">
                <a:solidFill>
                  <a:srgbClr val="7D9029"/>
                </a:solidFill>
                <a:latin typeface="Times New Roman" panose="02020603050405020304" pitchFamily="18" charset="0"/>
              </a:rPr>
              <a:t>-</a:t>
            </a:r>
            <a:r>
              <a:rPr sz="1800" dirty="0" err="1">
                <a:solidFill>
                  <a:srgbClr val="7D9029"/>
                </a:solidFill>
                <a:latin typeface="Times New Roman" panose="02020603050405020304" pitchFamily="18" charset="0"/>
              </a:rPr>
              <a:t>sn</a:t>
            </a:r>
            <a:r>
              <a:rPr sz="1800" dirty="0">
                <a:latin typeface="Times New Roman" panose="02020603050405020304" pitchFamily="18" charset="0"/>
              </a:rPr>
              <a:t> 192.168.1.0/24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1691</Words>
  <Application>Microsoft Office PowerPoint</Application>
  <PresentationFormat>Widescreen</PresentationFormat>
  <Paragraphs>392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DejaVu Sans</vt:lpstr>
      <vt:lpstr>Times New Roman</vt:lpstr>
      <vt:lpstr>Office Theme</vt:lpstr>
      <vt:lpstr>L’addressage IPV4</vt:lpstr>
      <vt:lpstr>Structure d’une adresse IPv4</vt:lpstr>
      <vt:lpstr>Adresses privées et publiques</vt:lpstr>
      <vt:lpstr>PowerPoint Presentation</vt:lpstr>
      <vt:lpstr>PowerPoint Presentation</vt:lpstr>
      <vt:lpstr>PowerPoint Presentation</vt:lpstr>
      <vt:lpstr>Exercices de rappel (avec solutions)</vt:lpstr>
      <vt:lpstr>Commandes utiles sur Debian</vt:lpstr>
      <vt:lpstr>Outils pratiques pour travailler l’IPv4</vt:lpstr>
      <vt:lpstr>L’addressage IPV6</vt:lpstr>
      <vt:lpstr>Structure d’une adresse IPv6</vt:lpstr>
      <vt:lpstr>Types d’adresses IPv6</vt:lpstr>
      <vt:lpstr>Préfixes et masques</vt:lpstr>
      <vt:lpstr>Exercices pédagogiques</vt:lpstr>
      <vt:lpstr>PowerPoint Presentation</vt:lpstr>
      <vt:lpstr>PowerPoint Presentation</vt:lpstr>
      <vt:lpstr>Commandes essentielles sur Debian</vt:lpstr>
      <vt:lpstr>Outils pratiques IPv6</vt:lpstr>
      <vt:lpstr>Outils pratiques IPv6</vt:lpstr>
      <vt:lpstr>L’adresse MAC</vt:lpstr>
      <vt:lpstr>Définition et rôle</vt:lpstr>
      <vt:lpstr>Types d’adresses MAC</vt:lpstr>
      <vt:lpstr> Commandes utiles sur Debian</vt:lpstr>
      <vt:lpstr>Exercices de rappel </vt:lpstr>
      <vt:lpstr>PowerPoint Presentation</vt:lpstr>
      <vt:lpstr>Outils supplémentaires</vt:lpstr>
      <vt:lpstr>Les services</vt:lpstr>
      <vt:lpstr> DHCP (Dynamic Host Configuration Protocol)</vt:lpstr>
      <vt:lpstr>DNS (Domain Name System)</vt:lpstr>
      <vt:lpstr>SMTP (Simple Mail Transfer Protocol)</vt:lpstr>
      <vt:lpstr>POP3 (Post Office Protocol v3)</vt:lpstr>
      <vt:lpstr>Active Directory &amp; Linux Debian</vt:lpstr>
      <vt:lpstr>VPN (Virtual Private Network)</vt:lpstr>
      <vt:lpstr>VLAN (Virtual LAN)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L’addressage IPV4</dc:title>
  <dc:creator/>
  <cp:keywords/>
  <cp:lastModifiedBy>DELL</cp:lastModifiedBy>
  <cp:revision>7</cp:revision>
  <dcterms:created xsi:type="dcterms:W3CDTF">2025-10-01T19:36:20Z</dcterms:created>
  <dcterms:modified xsi:type="dcterms:W3CDTF">2025-10-01T20:46:45Z</dcterms:modified>
</cp:coreProperties>
</file>