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1"/>
  </p:sldMasterIdLst>
  <p:sldIdLst>
    <p:sldId id="259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7/27/2020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5535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7/27/2020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7926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7/27/2020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6336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7/27/2020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9864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7/27/2020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7798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7/27/2020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7298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7/27/2020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4663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7/27/2020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3607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7/27/2020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433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7/27/2020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8175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9EA15526-7079-4B7B-987C-1B5FAE11A0FF}" type="datetime1">
              <a:rPr lang="en-US" smtClean="0"/>
              <a:t>7/27/2020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6196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ED0CC-082F-4160-86E5-0D6041F12778}" type="datetime1">
              <a:rPr lang="en-US" smtClean="0"/>
              <a:t>7/27/2020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6925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lobalwinescore.com/account/api/" TargetMode="External"/><Relationship Id="rId3" Type="http://schemas.openxmlformats.org/officeDocument/2006/relationships/hyperlink" Target="https://www.brewerydb.com/developers" TargetMode="External"/><Relationship Id="rId7" Type="http://schemas.openxmlformats.org/officeDocument/2006/relationships/hyperlink" Target="https://www.programmableweb.com/api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rogrammableweb.com/category/Beer/apis?category=20058" TargetMode="External"/><Relationship Id="rId5" Type="http://schemas.openxmlformats.org/officeDocument/2006/relationships/hyperlink" Target="https://rapidapi.com/blog/best-beer-wine-alcohol-api/" TargetMode="External"/><Relationship Id="rId4" Type="http://schemas.openxmlformats.org/officeDocument/2006/relationships/hyperlink" Target="https://www.openbrewerydb.org/documentation/01-listbreweries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maps.googleapis.com/maps/api/place/textsearch/jso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table, indoor, sitting, cup&#10;&#10;Description automatically generated">
            <a:extLst>
              <a:ext uri="{FF2B5EF4-FFF2-40B4-BE49-F238E27FC236}">
                <a16:creationId xmlns:a16="http://schemas.microsoft.com/office/drawing/2014/main" id="{FB544CCB-8B87-4DA8-895F-5E3AB3EA4C6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/>
          <a:stretch/>
        </p:blipFill>
        <p:spPr>
          <a:xfrm>
            <a:off x="305" y="10"/>
            <a:ext cx="12191695" cy="6857990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1" y="1193800"/>
            <a:ext cx="3193050" cy="4699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/>
              <a:t>Brewpedia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976636" y="1193800"/>
            <a:ext cx="6085091" cy="4699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Ashish Desai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 err="1"/>
              <a:t>Bejirose</a:t>
            </a:r>
            <a:r>
              <a:rPr lang="en-US" dirty="0"/>
              <a:t> </a:t>
            </a:r>
            <a:r>
              <a:rPr lang="en-US" dirty="0" err="1"/>
              <a:t>Satnley</a:t>
            </a:r>
            <a:endParaRPr lang="en-US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Renee </a:t>
            </a:r>
            <a:r>
              <a:rPr lang="en-US" dirty="0" err="1"/>
              <a:t>Gillmore</a:t>
            </a:r>
            <a:endParaRPr lang="en-US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Poonam </a:t>
            </a:r>
            <a:r>
              <a:rPr lang="en-US" dirty="0" err="1"/>
              <a:t>Kuswaha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7383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7BEFDA1A-2A01-4C29-A5D0-AE6F050D07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10">
            <a:extLst>
              <a:ext uri="{FF2B5EF4-FFF2-40B4-BE49-F238E27FC236}">
                <a16:creationId xmlns:a16="http://schemas.microsoft.com/office/drawing/2014/main" id="{17FD20E5-30AF-47B9-9256-2E8E904CB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D6A748D-BEEC-43A4-BFF3-B31C0275A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Find list of </a:t>
            </a:r>
            <a:r>
              <a:rPr lang="en-US" dirty="0" err="1"/>
              <a:t>api’s</a:t>
            </a:r>
            <a:endParaRPr lang="en-US" dirty="0"/>
          </a:p>
        </p:txBody>
      </p:sp>
      <p:sp>
        <p:nvSpPr>
          <p:cNvPr id="23" name="Rectangle 12">
            <a:extLst>
              <a:ext uri="{FF2B5EF4-FFF2-40B4-BE49-F238E27FC236}">
                <a16:creationId xmlns:a16="http://schemas.microsoft.com/office/drawing/2014/main" id="{279D3810-B86F-4009-84EC-DE0FEABD6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14">
            <a:extLst>
              <a:ext uri="{FF2B5EF4-FFF2-40B4-BE49-F238E27FC236}">
                <a16:creationId xmlns:a16="http://schemas.microsoft.com/office/drawing/2014/main" id="{C33612A4-0B77-4479-B2AA-F178599550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5" name="Straight Connector 16">
            <a:extLst>
              <a:ext uri="{FF2B5EF4-FFF2-40B4-BE49-F238E27FC236}">
                <a16:creationId xmlns:a16="http://schemas.microsoft.com/office/drawing/2014/main" id="{078A367A-3E83-4B48-A0F7-43FBE3332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FA1C024-372D-4C80-A1FB-B449401F72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3"/>
              </a:rPr>
              <a:t>https://www.brewerydb.com/developers</a:t>
            </a:r>
            <a:endParaRPr lang="en-US" dirty="0"/>
          </a:p>
          <a:p>
            <a:r>
              <a:rPr lang="en-US" dirty="0">
                <a:hlinkClick r:id="rId4"/>
              </a:rPr>
              <a:t>https://www.openbrewerydb.org/documentation/01-listbreweries</a:t>
            </a:r>
            <a:endParaRPr lang="en-US" dirty="0"/>
          </a:p>
          <a:p>
            <a:r>
              <a:rPr lang="en-US" dirty="0">
                <a:hlinkClick r:id="rId5"/>
              </a:rPr>
              <a:t>https://rapidapi.com/blog/best-beer-wine-alcohol-api/</a:t>
            </a:r>
            <a:endParaRPr lang="en-US" dirty="0"/>
          </a:p>
          <a:p>
            <a:r>
              <a:rPr lang="en-US" dirty="0">
                <a:hlinkClick r:id="rId6"/>
              </a:rPr>
              <a:t>https://www.programmableweb.com/category/Beer/apis?category=20058</a:t>
            </a:r>
            <a:endParaRPr lang="en-US" dirty="0"/>
          </a:p>
          <a:p>
            <a:r>
              <a:rPr lang="en-US" dirty="0">
                <a:hlinkClick r:id="rId7"/>
              </a:rPr>
              <a:t>https://www.programmableweb.com/api/</a:t>
            </a:r>
            <a:endParaRPr lang="en-US" dirty="0"/>
          </a:p>
          <a:p>
            <a:r>
              <a:rPr lang="en-US" dirty="0">
                <a:hlinkClick r:id="rId8"/>
              </a:rPr>
              <a:t>https://www.globalwinescore.com/account/api/#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089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40DE5-7A50-417C-94F1-06105067F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of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5ED9C-A9C5-4D93-9146-8F4E71E01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Poonam : </a:t>
            </a:r>
            <a:r>
              <a:rPr lang="en-US" b="1" u="sng" dirty="0">
                <a:solidFill>
                  <a:srgbClr val="1155CC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https://maps.googleapis.com/maps/api/place/textsearch/json</a:t>
            </a:r>
            <a:endParaRPr lang="en-US" b="1" u="sng" dirty="0">
              <a:solidFill>
                <a:srgbClr val="1155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/>
              <a:t>Place API : </a:t>
            </a:r>
            <a:r>
              <a:rPr lang="en-US" dirty="0">
                <a:hlinkClick r:id="rId2"/>
              </a:rPr>
              <a:t>https://maps.googleapis.com/maps/api/place/textsearch/json</a:t>
            </a:r>
            <a:endParaRPr lang="en-US" dirty="0"/>
          </a:p>
          <a:p>
            <a:pPr lvl="1"/>
            <a:r>
              <a:rPr lang="en-US" dirty="0"/>
              <a:t>Params { “Brewery in Arizona, AZ“ , “</a:t>
            </a:r>
            <a:r>
              <a:rPr lang="en-US" dirty="0" err="1"/>
              <a:t>restaurant,bar</a:t>
            </a:r>
            <a:r>
              <a:rPr lang="en-US" dirty="0"/>
              <a:t>”}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CSV File: breweries.csv file</a:t>
            </a:r>
          </a:p>
          <a:p>
            <a:pPr lvl="2"/>
            <a:r>
              <a:rPr lang="en-US" dirty="0"/>
              <a:t>Search for state = “Arizona”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515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A0861-4439-4875-B43B-C8AD8249B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Data source Limitation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AE4817-EF6C-43DE-AF73-650E2862D8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3133386"/>
            <a:ext cx="4960443" cy="121530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FDD62-CC1E-4DA3-8D3D-4058BCFBE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2299" y="2015734"/>
            <a:ext cx="4162555" cy="345061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600"/>
              <a:t>Google API’s : Limited dataset (20 record). </a:t>
            </a:r>
          </a:p>
          <a:p>
            <a:pPr>
              <a:lnSpc>
                <a:spcPct val="110000"/>
              </a:lnSpc>
            </a:pPr>
            <a:r>
              <a:rPr lang="en-US" sz="1600"/>
              <a:t>By default, each Nearby Search or Text Search returns up to 20 establishment results per query; however, each search can return as many as 60 results, split across three pages. If your search will return more than 20, then the search response will include an additional value — </a:t>
            </a:r>
            <a:r>
              <a:rPr lang="en-US" sz="1600" err="1"/>
              <a:t>next_page_token</a:t>
            </a:r>
            <a:r>
              <a:rPr lang="en-US" sz="1600"/>
              <a:t>. Pass the value of the </a:t>
            </a:r>
            <a:r>
              <a:rPr lang="en-US" sz="1600" err="1"/>
              <a:t>next_page_token</a:t>
            </a:r>
            <a:r>
              <a:rPr lang="en-US" sz="1600"/>
              <a:t> to the </a:t>
            </a:r>
            <a:r>
              <a:rPr lang="en-US" sz="1600" err="1"/>
              <a:t>pagetoken</a:t>
            </a:r>
            <a:r>
              <a:rPr lang="en-US" sz="1600"/>
              <a:t> parameter of a new search to see the next set of results. </a:t>
            </a:r>
          </a:p>
          <a:p>
            <a:pPr>
              <a:lnSpc>
                <a:spcPct val="110000"/>
              </a:lnSpc>
            </a:pPr>
            <a:endParaRPr lang="en-US" sz="1600"/>
          </a:p>
          <a:p>
            <a:pPr>
              <a:lnSpc>
                <a:spcPct val="110000"/>
              </a:lnSpc>
            </a:pP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2108347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0DF5D-D679-469C-B2C8-88159B085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7B2F6-7257-4DB8-A1AE-22D589B23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Issue faced</a:t>
            </a:r>
          </a:p>
          <a:p>
            <a:r>
              <a:rPr lang="en-US" dirty="0"/>
              <a:t>Missing address</a:t>
            </a:r>
          </a:p>
          <a:p>
            <a:r>
              <a:rPr lang="en-US" dirty="0"/>
              <a:t>Missing city</a:t>
            </a:r>
          </a:p>
          <a:p>
            <a:r>
              <a:rPr lang="en-US" dirty="0"/>
              <a:t>Removing </a:t>
            </a:r>
            <a:r>
              <a:rPr lang="en-US" dirty="0" err="1"/>
              <a:t>NaN</a:t>
            </a:r>
            <a:r>
              <a:rPr lang="en-US" dirty="0"/>
              <a:t> (NULL)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026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19">
            <a:extLst>
              <a:ext uri="{FF2B5EF4-FFF2-40B4-BE49-F238E27FC236}">
                <a16:creationId xmlns:a16="http://schemas.microsoft.com/office/drawing/2014/main" id="{84C75E2B-CACA-478C-B26B-182AF87A1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3" name="Picture 21">
            <a:extLst>
              <a:ext uri="{FF2B5EF4-FFF2-40B4-BE49-F238E27FC236}">
                <a16:creationId xmlns:a16="http://schemas.microsoft.com/office/drawing/2014/main" id="{50FF2874-547C-4D14-9E18-28B19002F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4" name="Straight Connector 23">
            <a:extLst>
              <a:ext uri="{FF2B5EF4-FFF2-40B4-BE49-F238E27FC236}">
                <a16:creationId xmlns:a16="http://schemas.microsoft.com/office/drawing/2014/main" id="{36CF827D-A163-47F7-BD87-34EB4FA7D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25">
            <a:extLst>
              <a:ext uri="{FF2B5EF4-FFF2-40B4-BE49-F238E27FC236}">
                <a16:creationId xmlns:a16="http://schemas.microsoft.com/office/drawing/2014/main" id="{D299D9A9-1DA8-433D-A9BC-FB48D93D4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2A33279-D28D-4607-9878-608DB57B4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Jupyter </a:t>
            </a:r>
            <a:r>
              <a:rPr lang="en-US" dirty="0"/>
              <a:t>GMAP heat layer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7039D19-9AA8-42C2-A7B3-B079DE1A56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51579" y="2015732"/>
            <a:ext cx="8365124" cy="345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226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>
            <a:extLst>
              <a:ext uri="{FF2B5EF4-FFF2-40B4-BE49-F238E27FC236}">
                <a16:creationId xmlns:a16="http://schemas.microsoft.com/office/drawing/2014/main" id="{C63C853E-3842-4594-86A9-051FFAF4D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0" name="Picture 10">
            <a:extLst>
              <a:ext uri="{FF2B5EF4-FFF2-40B4-BE49-F238E27FC236}">
                <a16:creationId xmlns:a16="http://schemas.microsoft.com/office/drawing/2014/main" id="{B591CDC5-6B61-4116-B3B5-0FF42B6E6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1" name="Straight Connector 12">
            <a:extLst>
              <a:ext uri="{FF2B5EF4-FFF2-40B4-BE49-F238E27FC236}">
                <a16:creationId xmlns:a16="http://schemas.microsoft.com/office/drawing/2014/main" id="{25B08984-5BEB-422F-A364-2B41E6A516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14">
            <a:extLst>
              <a:ext uri="{FF2B5EF4-FFF2-40B4-BE49-F238E27FC236}">
                <a16:creationId xmlns:a16="http://schemas.microsoft.com/office/drawing/2014/main" id="{A8F413B1-54E0-4B16-92AB-1CC5C7D645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D74AD5A-9E35-4621-860C-2452CED9F2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9824" r="18177" b="-1"/>
          <a:stretch/>
        </p:blipFill>
        <p:spPr>
          <a:xfrm>
            <a:off x="20" y="10"/>
            <a:ext cx="12191675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95633E59-CFCD-4CB3-AB4B-F13B8BA43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5" y="4907589"/>
            <a:ext cx="8295215" cy="1452929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E24EF2-0724-44FD-A1D3-B2E95A051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0512" y="5241371"/>
            <a:ext cx="6835556" cy="954556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dirty="0" err="1">
                <a:solidFill>
                  <a:srgbClr val="FFFFFE"/>
                </a:solidFill>
              </a:rPr>
              <a:t>Jupyter</a:t>
            </a:r>
            <a:r>
              <a:rPr lang="en-US" dirty="0">
                <a:solidFill>
                  <a:srgbClr val="FFFFFE"/>
                </a:solidFill>
              </a:rPr>
              <a:t> GMAP marker with </a:t>
            </a:r>
            <a:r>
              <a:rPr lang="en-US" dirty="0" err="1">
                <a:solidFill>
                  <a:srgbClr val="FFFFFE"/>
                </a:solidFill>
              </a:rPr>
              <a:t>name,address</a:t>
            </a:r>
            <a:r>
              <a:rPr lang="en-US" dirty="0">
                <a:solidFill>
                  <a:srgbClr val="FFFFFE"/>
                </a:solidFill>
              </a:rPr>
              <a:t> &amp; Rating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FFB1710-F59A-4B72-91E4-53C2300B7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509" y="5075836"/>
            <a:ext cx="6832499" cy="0"/>
          </a:xfrm>
          <a:prstGeom prst="line">
            <a:avLst/>
          </a:prstGeom>
          <a:ln w="31750">
            <a:solidFill>
              <a:srgbClr val="FA643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5160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D0712110-0BC1-4B31-B3BB-63B44222E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466B5F3-C053-4580-B04A-1EF949888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C5694E-1124-4CF4-9D11-4784BECD8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616" y="962902"/>
            <a:ext cx="4176384" cy="238082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4800"/>
              <a:t>Jupyter matplotlib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FA6123F2-4B61-414F-A7E5-5B7828EA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2617" y="3528543"/>
            <a:ext cx="417147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F772A43-538B-4B02-8FD4-F5145D2684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108621" y="805583"/>
            <a:ext cx="4932022" cy="4660762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25CED634-E2D0-4AB7-96DD-816C9B52C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FCDDCDFB-696D-4FDF-9B58-24F71B7C3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1621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8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4" name="Picture 10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5" name="Straight Connector 12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14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37" name="Rectangle 16">
            <a:extLst>
              <a:ext uri="{FF2B5EF4-FFF2-40B4-BE49-F238E27FC236}">
                <a16:creationId xmlns:a16="http://schemas.microsoft.com/office/drawing/2014/main" id="{D0712110-0BC1-4B31-B3BB-63B44222E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18">
            <a:extLst>
              <a:ext uri="{FF2B5EF4-FFF2-40B4-BE49-F238E27FC236}">
                <a16:creationId xmlns:a16="http://schemas.microsoft.com/office/drawing/2014/main" id="{4466B5F3-C053-4580-B04A-1EF949888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9C5CF2-7A98-4D15-9DBD-CB8521345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616" y="962902"/>
            <a:ext cx="4176384" cy="238082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700"/>
              <a:t>Jupyter matplotlib based on average rating.</a:t>
            </a:r>
          </a:p>
        </p:txBody>
      </p:sp>
      <p:cxnSp>
        <p:nvCxnSpPr>
          <p:cNvPr id="39" name="Straight Connector 20">
            <a:extLst>
              <a:ext uri="{FF2B5EF4-FFF2-40B4-BE49-F238E27FC236}">
                <a16:creationId xmlns:a16="http://schemas.microsoft.com/office/drawing/2014/main" id="{FA6123F2-4B61-414F-A7E5-5B7828EA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2617" y="3528543"/>
            <a:ext cx="417147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163C6F5-FD25-4991-ABE8-4CC6845D61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587983" y="805583"/>
            <a:ext cx="3973298" cy="4660762"/>
          </a:xfrm>
          <a:prstGeom prst="rect">
            <a:avLst/>
          </a:prstGeom>
        </p:spPr>
      </p:pic>
      <p:pic>
        <p:nvPicPr>
          <p:cNvPr id="40" name="Picture 22">
            <a:extLst>
              <a:ext uri="{FF2B5EF4-FFF2-40B4-BE49-F238E27FC236}">
                <a16:creationId xmlns:a16="http://schemas.microsoft.com/office/drawing/2014/main" id="{25CED634-E2D0-4AB7-96DD-816C9B52C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1" name="Straight Connector 24">
            <a:extLst>
              <a:ext uri="{FF2B5EF4-FFF2-40B4-BE49-F238E27FC236}">
                <a16:creationId xmlns:a16="http://schemas.microsoft.com/office/drawing/2014/main" id="{FCDDCDFB-696D-4FDF-9B58-24F71B7C3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554693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286</Words>
  <Application>Microsoft Office PowerPoint</Application>
  <PresentationFormat>Widescreen</PresentationFormat>
  <Paragraphs>31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Gill Sans MT</vt:lpstr>
      <vt:lpstr>Times New Roman</vt:lpstr>
      <vt:lpstr>Gallery</vt:lpstr>
      <vt:lpstr>Brewpedia</vt:lpstr>
      <vt:lpstr>Find list of api’s</vt:lpstr>
      <vt:lpstr>Source of list</vt:lpstr>
      <vt:lpstr>Data source Limitation</vt:lpstr>
      <vt:lpstr>Data cleansing</vt:lpstr>
      <vt:lpstr>Jupyter GMAP heat layer</vt:lpstr>
      <vt:lpstr>Jupyter GMAP marker with name,address &amp; Rating</vt:lpstr>
      <vt:lpstr>Jupyter matplotlib</vt:lpstr>
      <vt:lpstr>Jupyter matplotlib based on average rating.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Brewpedia</dc:title>
  <dc:creator>Poonam Kushwaha</dc:creator>
  <cp:lastModifiedBy>Poonam Kushwaha</cp:lastModifiedBy>
  <cp:revision>5</cp:revision>
  <dcterms:created xsi:type="dcterms:W3CDTF">2020-07-28T01:20:08Z</dcterms:created>
  <dcterms:modified xsi:type="dcterms:W3CDTF">2020-07-28T01:22:29Z</dcterms:modified>
</cp:coreProperties>
</file>