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Outfit"/>
      <p:regular r:id="rId20"/>
      <p:bold r:id="rId21"/>
    </p:embeddedFont>
    <p:embeddedFont>
      <p:font typeface="Outfit Medium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regular.fntdata"/><Relationship Id="rId22" Type="http://schemas.openxmlformats.org/officeDocument/2006/relationships/font" Target="fonts/OutfitMedium-regular.fntdata"/><Relationship Id="rId21" Type="http://schemas.openxmlformats.org/officeDocument/2006/relationships/font" Target="fonts/Outfit-bold.fntdata"/><Relationship Id="rId24" Type="http://schemas.openxmlformats.org/officeDocument/2006/relationships/font" Target="fonts/DMSans-regular.fntdata"/><Relationship Id="rId23" Type="http://schemas.openxmlformats.org/officeDocument/2006/relationships/font" Target="fonts/Outfi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MavenPro-bold.fntdata"/><Relationship Id="rId1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1b4a251bd5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1b4a251bd5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d68e41768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d68e41768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b4a251bd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b4a251bd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1b4a251bd5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1b4a251bd5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1c9acc0f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1c9acc0f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c9acc0f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1c9acc0f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1b4a251bd5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1b4a251bd5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15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6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85" name="Google Shape;285;p1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7" name="Google Shape;297;p17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7" name="Google Shape;307;p17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17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8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312" name="Google Shape;312;p18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9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5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338" name="Google Shape;338;p25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5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5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5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5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25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25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25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25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25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25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1" name="Google Shape;361;p25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2" name="Google Shape;362;p25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3" name="Google Shape;363;p25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4" name="Google Shape;364;p25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6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367" name="Google Shape;367;p2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6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6" name="Google Shape;376;p26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7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379" name="Google Shape;379;p27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8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90" name="Google Shape;390;p28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9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401" name="Google Shape;401;p29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2" name="Google Shape;412;p30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413" name="Google Shape;413;p30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414" name="Google Shape;414;p30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30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1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424" name="Google Shape;424;p31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1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1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437" name="Google Shape;437;p32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2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6" name="Google Shape;446;p32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3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449" name="Google Shape;449;p33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3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8" name="Google Shape;458;p33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461" name="Google Shape;461;p3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34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473" name="Google Shape;473;p3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35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6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485" name="Google Shape;485;p36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6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6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7" name="Google Shape;497;p36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7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500" name="Google Shape;500;p37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p37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37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8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513" name="Google Shape;513;p38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8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38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8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8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6" name="Google Shape;526;p38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7" name="Google Shape;527;p38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9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530" name="Google Shape;530;p39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39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39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39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39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39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4" name="Google Shape;544;p39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5" name="Google Shape;545;p39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6" name="Google Shape;546;p39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40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549" name="Google Shape;549;p40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8" name="Google Shape;558;p40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40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40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40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40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40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40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5" name="Google Shape;565;p40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6" name="Google Shape;566;p40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7" name="Google Shape;567;p40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8" name="Google Shape;568;p40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9" name="Google Shape;569;p40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1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41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1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5" name="Google Shape;575;p41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6" name="Google Shape;576;p41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42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42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c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c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cs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c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cs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c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cs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cs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43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583" name="Google Shape;583;p43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4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593" name="Google Shape;593;p44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594" name="Google Shape;594;p44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1" name="Google Shape;601;p44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4.jp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1" Type="http://schemas.openxmlformats.org/officeDocument/2006/relationships/image" Target="../media/image12.jpg"/><Relationship Id="rId10" Type="http://schemas.openxmlformats.org/officeDocument/2006/relationships/image" Target="../media/image11.jpg"/><Relationship Id="rId12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type="ctrTitle"/>
          </p:nvPr>
        </p:nvSpPr>
        <p:spPr>
          <a:xfrm>
            <a:off x="701475" y="792150"/>
            <a:ext cx="5090100" cy="29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aven Pro"/>
                <a:ea typeface="Maven Pro"/>
                <a:cs typeface="Maven Pro"/>
                <a:sym typeface="Maven Pro"/>
              </a:rPr>
              <a:t>Inovace vysokých škol v České republice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c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Autorky: Iva Němečková, Bea Řeháková</a:t>
            </a:r>
            <a:endParaRPr b="0" i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c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Mentor: Jan Koten</a:t>
            </a:r>
            <a:endParaRPr sz="4800"/>
          </a:p>
        </p:txBody>
      </p:sp>
      <p:cxnSp>
        <p:nvCxnSpPr>
          <p:cNvPr id="607" name="Google Shape;607;p45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8" name="Google Shape;608;p45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609" name="Google Shape;609;p45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9" name="Google Shape;629;p45"/>
          <p:cNvPicPr preferRelativeResize="0"/>
          <p:nvPr/>
        </p:nvPicPr>
        <p:blipFill rotWithShape="1">
          <a:blip r:embed="rId3">
            <a:alphaModFix/>
          </a:blip>
          <a:srcRect b="20458" l="27365" r="21494" t="22473"/>
          <a:stretch/>
        </p:blipFill>
        <p:spPr>
          <a:xfrm>
            <a:off x="2956537" y="3997375"/>
            <a:ext cx="579976" cy="64717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/>
          <p:nvPr>
            <p:ph type="title"/>
          </p:nvPr>
        </p:nvSpPr>
        <p:spPr>
          <a:xfrm>
            <a:off x="1635975" y="3863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Co bylo naším cílem?</a:t>
            </a:r>
            <a:endParaRPr/>
          </a:p>
        </p:txBody>
      </p:sp>
      <p:pic>
        <p:nvPicPr>
          <p:cNvPr id="635" name="Google Shape;6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737" y="1134938"/>
            <a:ext cx="3687479" cy="2107139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6" name="Google Shape;636;p46"/>
          <p:cNvSpPr txBox="1"/>
          <p:nvPr>
            <p:ph idx="4294967295" type="subTitle"/>
          </p:nvPr>
        </p:nvSpPr>
        <p:spPr>
          <a:xfrm>
            <a:off x="2713650" y="3934725"/>
            <a:ext cx="35451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Identifikace oblastí, ve kterých vysoké školy vynikají jako inovátoři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50" y="1134937"/>
            <a:ext cx="3687501" cy="2107149"/>
          </a:xfrm>
          <a:prstGeom prst="rect">
            <a:avLst/>
          </a:prstGeom>
          <a:noFill/>
          <a:ln cap="flat" cmpd="sng" w="76200">
            <a:solidFill>
              <a:srgbClr val="A9ED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7"/>
          <p:cNvSpPr/>
          <p:nvPr/>
        </p:nvSpPr>
        <p:spPr>
          <a:xfrm>
            <a:off x="3059600" y="1597675"/>
            <a:ext cx="2618700" cy="3194100"/>
          </a:xfrm>
          <a:prstGeom prst="roundRect">
            <a:avLst>
              <a:gd fmla="val 16667" name="adj"/>
            </a:avLst>
          </a:prstGeom>
          <a:solidFill>
            <a:srgbClr val="68DAF8">
              <a:alpha val="34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202000" y="1178950"/>
            <a:ext cx="2337000" cy="1362300"/>
          </a:xfrm>
          <a:prstGeom prst="roundRect">
            <a:avLst>
              <a:gd fmla="val 16667" name="adj"/>
            </a:avLst>
          </a:prstGeom>
          <a:solidFill>
            <a:srgbClr val="68DAF8">
              <a:alpha val="34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6695950" y="2705175"/>
            <a:ext cx="1526700" cy="1967100"/>
          </a:xfrm>
          <a:prstGeom prst="roundRect">
            <a:avLst>
              <a:gd fmla="val 16667" name="adj"/>
            </a:avLst>
          </a:prstGeom>
          <a:solidFill>
            <a:srgbClr val="68DAF8">
              <a:alpha val="34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5" name="Google Shape;645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</a:t>
            </a:r>
            <a:r>
              <a:rPr lang="cs"/>
              <a:t>ak jsme postupovaly?</a:t>
            </a:r>
            <a:endParaRPr/>
          </a:p>
        </p:txBody>
      </p:sp>
      <p:pic>
        <p:nvPicPr>
          <p:cNvPr id="646" name="Google Shape;6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238" y="4007924"/>
            <a:ext cx="524625" cy="5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512" y="2828875"/>
            <a:ext cx="931575" cy="9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900" y="3962311"/>
            <a:ext cx="665000" cy="613703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7"/>
          <p:cNvSpPr txBox="1"/>
          <p:nvPr>
            <p:ph idx="2" type="subTitle"/>
          </p:nvPr>
        </p:nvSpPr>
        <p:spPr>
          <a:xfrm>
            <a:off x="4091250" y="2705172"/>
            <a:ext cx="6651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oubor:GitHub Invertocat Logo.svg – Wikipedie" id="650" name="Google Shape;65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6800" y="3865400"/>
            <a:ext cx="665001" cy="66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613" y="1471112"/>
            <a:ext cx="1717775" cy="7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0975" y="2702472"/>
            <a:ext cx="524625" cy="36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2325" y="3240059"/>
            <a:ext cx="524625" cy="36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0925" y="1937924"/>
            <a:ext cx="1896051" cy="189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7"/>
          <p:cNvPicPr preferRelativeResize="0"/>
          <p:nvPr/>
        </p:nvPicPr>
        <p:blipFill rotWithShape="1">
          <a:blip r:embed="rId10">
            <a:alphaModFix/>
          </a:blip>
          <a:srcRect b="0" l="21082" r="21111" t="0"/>
          <a:stretch/>
        </p:blipFill>
        <p:spPr>
          <a:xfrm>
            <a:off x="4324175" y="4419400"/>
            <a:ext cx="253021" cy="252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7"/>
          <p:cNvSpPr txBox="1"/>
          <p:nvPr>
            <p:ph idx="2" type="subTitle"/>
          </p:nvPr>
        </p:nvSpPr>
        <p:spPr>
          <a:xfrm rot="-329816">
            <a:off x="5352441" y="1818422"/>
            <a:ext cx="3426156" cy="90715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request, pd, os, re, </a:t>
            </a:r>
            <a:r>
              <a:rPr lang="cs"/>
              <a:t>PdfPlumber</a:t>
            </a:r>
            <a:r>
              <a:rPr lang="cs"/>
              <a:t>, BeatifulSoup, PdfReader, </a:t>
            </a:r>
            <a:r>
              <a:rPr lang="cs"/>
              <a:t>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9400" y="2293075"/>
            <a:ext cx="665001" cy="66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32525" y="3961575"/>
            <a:ext cx="291650" cy="2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7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7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575"/>
            <a:ext cx="9144000" cy="525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Závěr</a:t>
            </a:r>
            <a:r>
              <a:rPr lang="c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/>
          </a:p>
        </p:txBody>
      </p:sp>
      <p:sp>
        <p:nvSpPr>
          <p:cNvPr id="685" name="Google Shape;685;p51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počet přihlášek v čase klesá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důvodem je změna metodiky hodnocení vědy, výzkumu a inovací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inovace mohou zvýšit prestiž univerzity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cs"/>
              <a:t>pro školy je příjmově zajímavější aplikovaný smluvní výzkum</a:t>
            </a:r>
            <a:endParaRPr/>
          </a:p>
        </p:txBody>
      </p:sp>
      <p:grpSp>
        <p:nvGrpSpPr>
          <p:cNvPr id="686" name="Google Shape;686;p51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687" name="Google Shape;687;p51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