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5" r:id="rId5"/>
    <p:sldId id="329" r:id="rId6"/>
    <p:sldId id="331" r:id="rId7"/>
    <p:sldId id="332" r:id="rId8"/>
    <p:sldId id="311" r:id="rId9"/>
    <p:sldId id="308" r:id="rId10"/>
    <p:sldId id="319" r:id="rId11"/>
    <p:sldId id="324" r:id="rId12"/>
    <p:sldId id="33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9BB"/>
    <a:srgbClr val="FEB4B2"/>
    <a:srgbClr val="FBFBFB"/>
    <a:srgbClr val="020101"/>
    <a:srgbClr val="97D8EC"/>
    <a:srgbClr val="BDDFE1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950" y="-8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8070" y="2974310"/>
            <a:ext cx="4775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Water Sensor.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861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smtClean="0">
                <a:solidFill>
                  <a:schemeClr val="bg1"/>
                </a:solidFill>
              </a:rPr>
              <a:t>취업 맞춤반 </a:t>
            </a:r>
            <a:r>
              <a:rPr lang="en-US" altLang="ko-KR" sz="1400" b="1" spc="-150" dirty="0" smtClean="0">
                <a:solidFill>
                  <a:schemeClr val="bg1"/>
                </a:solidFill>
              </a:rPr>
              <a:t> / 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GL</a:t>
            </a:r>
            <a:r>
              <a:rPr lang="en-US" altLang="ko-KR" sz="14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spc="-150" dirty="0" smtClean="0">
                <a:solidFill>
                  <a:schemeClr val="bg1"/>
                </a:solidFill>
              </a:rPr>
              <a:t>컴퍼니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2021.09.28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856376" y="3875184"/>
            <a:ext cx="2378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BFBFB"/>
                </a:solidFill>
              </a:rPr>
              <a:t>발표자 </a:t>
            </a:r>
            <a:r>
              <a:rPr lang="en-US" altLang="ko-KR" sz="1600" b="1" dirty="0">
                <a:solidFill>
                  <a:srgbClr val="FBFBFB"/>
                </a:solidFill>
              </a:rPr>
              <a:t>: </a:t>
            </a:r>
            <a:r>
              <a:rPr lang="ko-KR" altLang="en-US" sz="1600" b="1" dirty="0">
                <a:solidFill>
                  <a:srgbClr val="FBFBFB"/>
                </a:solidFill>
              </a:rPr>
              <a:t>이종원 </a:t>
            </a:r>
            <a:r>
              <a:rPr lang="en-US" altLang="ko-KR" sz="1600" b="1" dirty="0">
                <a:solidFill>
                  <a:srgbClr val="FBFBFB"/>
                </a:solidFill>
              </a:rPr>
              <a:t>/ </a:t>
            </a:r>
            <a:r>
              <a:rPr lang="ko-KR" altLang="en-US" sz="1600" b="1" dirty="0">
                <a:solidFill>
                  <a:srgbClr val="FBFBFB"/>
                </a:solidFill>
              </a:rPr>
              <a:t>조건영</a:t>
            </a: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787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schemeClr val="accent4"/>
                </a:solidFill>
              </a:rPr>
              <a:t>취업 맞춤반 </a:t>
            </a:r>
            <a:r>
              <a:rPr lang="en-US" altLang="ko-KR" sz="1400" b="1" spc="-150" dirty="0">
                <a:solidFill>
                  <a:schemeClr val="accent4"/>
                </a:solidFill>
              </a:rPr>
              <a:t>/ </a:t>
            </a:r>
            <a:r>
              <a:rPr lang="en-US" altLang="ko-KR" sz="1400" spc="-150" dirty="0">
                <a:solidFill>
                  <a:schemeClr val="accent4"/>
                </a:solidFill>
              </a:rPr>
              <a:t>GL </a:t>
            </a:r>
            <a:r>
              <a:rPr lang="ko-KR" altLang="en-US" sz="1400" b="1" spc="-150" dirty="0">
                <a:solidFill>
                  <a:schemeClr val="accent4"/>
                </a:solidFill>
              </a:rPr>
              <a:t>컴퍼니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아두이노 소스 코드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03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물수위센서를 이용한  예제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9684" y="5063236"/>
            <a:ext cx="3943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4"/>
                </a:solidFill>
                <a:latin typeface="HY울릉도M" pitchFamily="18" charset="-127"/>
                <a:ea typeface="HY울릉도M" pitchFamily="18" charset="-127"/>
              </a:rPr>
              <a:t>테스트 결과</a:t>
            </a:r>
            <a:endParaRPr lang="en-US" altLang="ko-KR" sz="1600" dirty="0">
              <a:solidFill>
                <a:schemeClr val="accent4"/>
              </a:solidFill>
              <a:latin typeface="HY울릉도M" pitchFamily="18" charset="-127"/>
              <a:ea typeface="HY울릉도M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chemeClr val="accent4"/>
                </a:solidFill>
              </a:rPr>
              <a:t>- </a:t>
            </a:r>
            <a:r>
              <a:rPr lang="ko-KR" altLang="en-US" sz="1400" b="1" dirty="0">
                <a:solidFill>
                  <a:schemeClr val="accent4"/>
                </a:solidFill>
              </a:rPr>
              <a:t>물수위센서가 물에 잠기지 않으면 저항값이 </a:t>
            </a:r>
            <a:endParaRPr lang="en-US" altLang="ko-KR" sz="1400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chemeClr val="accent4"/>
                </a:solidFill>
              </a:rPr>
              <a:t> </a:t>
            </a:r>
            <a:r>
              <a:rPr lang="ko-KR" altLang="en-US" sz="1400" b="1" dirty="0">
                <a:solidFill>
                  <a:schemeClr val="accent4"/>
                </a:solidFill>
              </a:rPr>
              <a:t>최대가 되어 전류가 흐르지 않아 </a:t>
            </a:r>
            <a:r>
              <a:rPr lang="en-US" altLang="ko-KR" sz="1400" dirty="0">
                <a:solidFill>
                  <a:schemeClr val="accent4"/>
                </a:solidFill>
              </a:rPr>
              <a:t>‘0’</a:t>
            </a:r>
            <a:r>
              <a:rPr lang="ko-KR" altLang="en-US" sz="1400" b="1" dirty="0">
                <a:solidFill>
                  <a:schemeClr val="accent4"/>
                </a:solidFill>
              </a:rPr>
              <a:t>이 출력됨</a:t>
            </a:r>
            <a:endParaRPr lang="en-US" altLang="ko-KR" sz="1400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chemeClr val="accent4"/>
                </a:solidFill>
              </a:rPr>
              <a:t>- </a:t>
            </a:r>
            <a:r>
              <a:rPr lang="ko-KR" altLang="en-US" sz="1400" b="1" dirty="0">
                <a:solidFill>
                  <a:schemeClr val="accent4"/>
                </a:solidFill>
              </a:rPr>
              <a:t>물수위센서가 잠기면 수위에 따라 </a:t>
            </a:r>
            <a:r>
              <a:rPr lang="en-US" altLang="ko-KR" sz="1400" dirty="0">
                <a:solidFill>
                  <a:schemeClr val="accent4"/>
                </a:solidFill>
              </a:rPr>
              <a:t>LED</a:t>
            </a:r>
            <a:r>
              <a:rPr lang="ko-KR" altLang="en-US" sz="1400" b="1" dirty="0">
                <a:solidFill>
                  <a:schemeClr val="accent4"/>
                </a:solidFill>
              </a:rPr>
              <a:t>가 켜짐</a:t>
            </a:r>
          </a:p>
        </p:txBody>
      </p:sp>
      <p:cxnSp>
        <p:nvCxnSpPr>
          <p:cNvPr id="40" name="직선 연결선 39"/>
          <p:cNvCxnSpPr>
            <a:cxnSpLocks/>
          </p:cNvCxnSpPr>
          <p:nvPr/>
        </p:nvCxnSpPr>
        <p:spPr>
          <a:xfrm>
            <a:off x="1467461" y="5109777"/>
            <a:ext cx="6162" cy="105924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DA0A0328-273F-402A-B08C-488346A22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20"/>
          <a:stretch/>
        </p:blipFill>
        <p:spPr>
          <a:xfrm>
            <a:off x="1473623" y="2006681"/>
            <a:ext cx="3639921" cy="2902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19FF0AC-C5D4-4334-B149-F7DF58832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199" y="2006681"/>
            <a:ext cx="5047782" cy="416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787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schemeClr val="accent4"/>
                </a:solidFill>
              </a:rPr>
              <a:t>취업 맞춤반 </a:t>
            </a:r>
            <a:r>
              <a:rPr lang="en-US" altLang="ko-KR" sz="1400" b="1" spc="-150" dirty="0">
                <a:solidFill>
                  <a:schemeClr val="accent4"/>
                </a:solidFill>
              </a:rPr>
              <a:t>/ </a:t>
            </a:r>
            <a:r>
              <a:rPr lang="en-US" altLang="ko-KR" sz="1400" spc="-150" dirty="0">
                <a:solidFill>
                  <a:schemeClr val="accent4"/>
                </a:solidFill>
              </a:rPr>
              <a:t>GL </a:t>
            </a:r>
            <a:r>
              <a:rPr lang="ko-KR" altLang="en-US" sz="1400" b="1" spc="-150" dirty="0">
                <a:solidFill>
                  <a:schemeClr val="accent4"/>
                </a:solidFill>
              </a:rPr>
              <a:t>컴퍼니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실행 결과</a:t>
            </a:r>
          </a:p>
        </p:txBody>
      </p:sp>
      <p:pic>
        <p:nvPicPr>
          <p:cNvPr id="5122" name="Picture 2" descr="수위조절조 - CIVIL capstone">
            <a:extLst>
              <a:ext uri="{FF2B5EF4-FFF2-40B4-BE49-F238E27FC236}">
                <a16:creationId xmlns="" xmlns:a16="http://schemas.microsoft.com/office/drawing/2014/main" id="{FA36C281-5E74-4ACB-BE70-F4EDC3ECC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62"/>
          <a:stretch/>
        </p:blipFill>
        <p:spPr bwMode="auto">
          <a:xfrm>
            <a:off x="1444702" y="1889563"/>
            <a:ext cx="1638300" cy="26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수위조절조 - CIVIL capstone">
            <a:extLst>
              <a:ext uri="{FF2B5EF4-FFF2-40B4-BE49-F238E27FC236}">
                <a16:creationId xmlns="" xmlns:a16="http://schemas.microsoft.com/office/drawing/2014/main" id="{97CE0BCF-9276-4F79-9816-2ED98E177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9" r="31114"/>
          <a:stretch/>
        </p:blipFill>
        <p:spPr bwMode="auto">
          <a:xfrm>
            <a:off x="5060949" y="1889563"/>
            <a:ext cx="2070101" cy="26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수위조절조 - CIVIL capstone">
            <a:extLst>
              <a:ext uri="{FF2B5EF4-FFF2-40B4-BE49-F238E27FC236}">
                <a16:creationId xmlns="" xmlns:a16="http://schemas.microsoft.com/office/drawing/2014/main" id="{B5DA2700-97F9-45C7-9DFF-0F5E9FB9D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4"/>
          <a:stretch/>
        </p:blipFill>
        <p:spPr bwMode="auto">
          <a:xfrm>
            <a:off x="9405478" y="1889563"/>
            <a:ext cx="1464443" cy="26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E04336-9E19-4128-B25E-567DE1DDCAC0}"/>
              </a:ext>
            </a:extLst>
          </p:cNvPr>
          <p:cNvSpPr txBox="1"/>
          <p:nvPr/>
        </p:nvSpPr>
        <p:spPr>
          <a:xfrm>
            <a:off x="1064332" y="4814806"/>
            <a:ext cx="2314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센서가 물에 잠기지 않으면 모든 </a:t>
            </a:r>
            <a:r>
              <a:rPr lang="en-US" altLang="ko-KR" sz="1400" dirty="0"/>
              <a:t>LED</a:t>
            </a:r>
            <a:r>
              <a:rPr lang="ko-KR" altLang="en-US" sz="1400" dirty="0"/>
              <a:t>가 꺼짐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5FB9F5A-18C4-4DB9-8E36-2BC04F62D364}"/>
              </a:ext>
            </a:extLst>
          </p:cNvPr>
          <p:cNvSpPr txBox="1"/>
          <p:nvPr/>
        </p:nvSpPr>
        <p:spPr>
          <a:xfrm>
            <a:off x="4938750" y="4814806"/>
            <a:ext cx="2314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400 &lt; </a:t>
            </a:r>
            <a:r>
              <a:rPr lang="ko-KR" altLang="en-US" sz="1400" dirty="0"/>
              <a:t>센서값 </a:t>
            </a:r>
            <a:r>
              <a:rPr lang="en-US" altLang="ko-KR" sz="1400" dirty="0"/>
              <a:t>&lt;= 500 </a:t>
            </a:r>
            <a:r>
              <a:rPr lang="ko-KR" altLang="en-US" sz="1400" dirty="0"/>
              <a:t>일 때</a:t>
            </a:r>
            <a:endParaRPr lang="en-US" altLang="ko-KR" sz="1400" dirty="0"/>
          </a:p>
          <a:p>
            <a:r>
              <a:rPr lang="ko-KR" altLang="en-US" sz="1400" dirty="0"/>
              <a:t>빨간색 </a:t>
            </a:r>
            <a:r>
              <a:rPr lang="en-US" altLang="ko-KR" sz="1400" dirty="0"/>
              <a:t>LED</a:t>
            </a:r>
            <a:r>
              <a:rPr lang="ko-KR" altLang="en-US" sz="1400" dirty="0"/>
              <a:t>가 켜짐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2B3F722-DFF3-4657-B031-959402DFFB32}"/>
              </a:ext>
            </a:extLst>
          </p:cNvPr>
          <p:cNvSpPr txBox="1"/>
          <p:nvPr/>
        </p:nvSpPr>
        <p:spPr>
          <a:xfrm>
            <a:off x="8980450" y="4814806"/>
            <a:ext cx="2314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센서의 전극부분이 물에 거의 잠기면 빨강</a:t>
            </a:r>
            <a:r>
              <a:rPr lang="en-US" altLang="ko-KR" sz="1400" dirty="0"/>
              <a:t>, </a:t>
            </a:r>
            <a:r>
              <a:rPr lang="ko-KR" altLang="en-US" sz="1400" dirty="0"/>
              <a:t>노랑</a:t>
            </a:r>
            <a:r>
              <a:rPr lang="en-US" altLang="ko-KR" sz="1400" dirty="0"/>
              <a:t>, </a:t>
            </a:r>
            <a:r>
              <a:rPr lang="ko-KR" altLang="en-US" sz="1400" dirty="0"/>
              <a:t>초록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LED</a:t>
            </a:r>
            <a:r>
              <a:rPr lang="ko-KR" altLang="en-US" sz="1400" dirty="0"/>
              <a:t>가 모두 켜짐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2DEF3EC8-6168-404F-839E-9CD4ABB94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9" y="4462705"/>
            <a:ext cx="3019846" cy="21815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ED85C7C8-A3D9-46BE-B06C-985C63E49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974" y="4462705"/>
            <a:ext cx="3057952" cy="213389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C5F4A205-9797-448A-90DD-A8AA0EF0C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7012" y="4472232"/>
            <a:ext cx="3010320" cy="21243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89252" y="1180991"/>
            <a:ext cx="235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물수위센서를 이용한 실험 결과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7673" y="1907349"/>
            <a:ext cx="5156653" cy="2887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안녕! 보노보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2" y="2240249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6639" y="4240500"/>
            <a:ext cx="2558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EB4B2"/>
                </a:solidFill>
                <a:latin typeface="HY수평선M" pitchFamily="18" charset="-127"/>
                <a:ea typeface="HY수평선M" pitchFamily="18" charset="-127"/>
              </a:rPr>
              <a:t>발표자 </a:t>
            </a:r>
            <a:r>
              <a:rPr lang="en-US" altLang="ko-KR" sz="1600" b="1" dirty="0">
                <a:solidFill>
                  <a:srgbClr val="FEB4B2"/>
                </a:solidFill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sz="1600" b="1" dirty="0">
                <a:solidFill>
                  <a:srgbClr val="FEB4B2"/>
                </a:solidFill>
                <a:latin typeface="HY수평선M" pitchFamily="18" charset="-127"/>
                <a:ea typeface="HY수평선M" pitchFamily="18" charset="-127"/>
              </a:rPr>
              <a:t>이종원 </a:t>
            </a:r>
            <a:r>
              <a:rPr lang="en-US" altLang="ko-KR" sz="1600" b="1" dirty="0">
                <a:solidFill>
                  <a:srgbClr val="FEB4B2"/>
                </a:solidFill>
                <a:latin typeface="HY수평선M" pitchFamily="18" charset="-127"/>
                <a:ea typeface="HY수평선M" pitchFamily="18" charset="-127"/>
              </a:rPr>
              <a:t>/ </a:t>
            </a:r>
            <a:r>
              <a:rPr lang="ko-KR" altLang="en-US" sz="1600" b="1" dirty="0">
                <a:solidFill>
                  <a:srgbClr val="FEB4B2"/>
                </a:solidFill>
                <a:latin typeface="HY수평선M" pitchFamily="18" charset="-127"/>
                <a:ea typeface="HY수평선M" pitchFamily="18" charset="-127"/>
              </a:rPr>
              <a:t>조건영 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-22541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90926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82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Water Sensor</a:t>
            </a:r>
            <a:r>
              <a:rPr lang="ko-KR" altLang="en-US" spc="-150" dirty="0">
                <a:solidFill>
                  <a:schemeClr val="bg1"/>
                </a:solidFill>
              </a:rPr>
              <a:t> </a:t>
            </a:r>
            <a:r>
              <a:rPr lang="ko-KR" altLang="en-US" b="1" spc="-15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909265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Arduino </a:t>
            </a:r>
            <a:r>
              <a:rPr lang="ko-KR" altLang="en-US" b="1" spc="-150" dirty="0">
                <a:solidFill>
                  <a:schemeClr val="bg1"/>
                </a:solidFill>
              </a:rPr>
              <a:t> 코드와 회로도</a:t>
            </a:r>
            <a:r>
              <a:rPr lang="en-US" altLang="ko-KR" b="1" spc="-150" dirty="0">
                <a:solidFill>
                  <a:schemeClr val="bg1"/>
                </a:solidFill>
              </a:rPr>
              <a:t> 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원리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특징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작동방식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활용 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6874" y="4306162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회로 연결도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아두이노 소스 코드 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실행 결과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90926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EEEDEEF-65BE-4DDE-812C-B72045DB3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15" y="2192575"/>
            <a:ext cx="530359" cy="5303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6CA16619-926C-48CF-97DD-83781F964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13" y="3838425"/>
            <a:ext cx="530359" cy="53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27769" y="2211262"/>
            <a:ext cx="5187231" cy="2212460"/>
            <a:chOff x="527769" y="1728426"/>
            <a:chExt cx="5187231" cy="2212460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750597" cy="881963"/>
              <a:chOff x="471977" y="2691080"/>
              <a:chExt cx="3750597" cy="881963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5716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Water Sensor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50891" y="2803602"/>
                <a:ext cx="35716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Water Sensor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8" name="Picture 4" descr="코드다 :: [아두이노] 수위 센서(Water Level Sensor) 제어">
            <a:extLst>
              <a:ext uri="{FF2B5EF4-FFF2-40B4-BE49-F238E27FC236}">
                <a16:creationId xmlns="" xmlns:a16="http://schemas.microsoft.com/office/drawing/2014/main" id="{867860CD-25B1-4974-9C0D-0B0D00810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" t="10796" r="5437" b="37260"/>
          <a:stretch/>
        </p:blipFill>
        <p:spPr bwMode="auto">
          <a:xfrm>
            <a:off x="6096000" y="2699238"/>
            <a:ext cx="4489938" cy="14595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794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smtClean="0">
                <a:solidFill>
                  <a:schemeClr val="accent4"/>
                </a:solidFill>
              </a:rPr>
              <a:t>취업 맞춤반 </a:t>
            </a:r>
            <a:r>
              <a:rPr lang="en-US" altLang="ko-KR" sz="1400" b="1" spc="-150" dirty="0" smtClean="0">
                <a:solidFill>
                  <a:schemeClr val="accent4"/>
                </a:solidFill>
              </a:rPr>
              <a:t>/ </a:t>
            </a:r>
            <a:r>
              <a:rPr lang="en-US" altLang="ko-KR" sz="1400" spc="-150" dirty="0" smtClean="0">
                <a:solidFill>
                  <a:schemeClr val="accent4"/>
                </a:solidFill>
              </a:rPr>
              <a:t>GL</a:t>
            </a:r>
            <a:r>
              <a:rPr lang="en-US" altLang="ko-KR" sz="1400" b="1" spc="-150" dirty="0" smtClean="0">
                <a:solidFill>
                  <a:schemeClr val="accent4"/>
                </a:solidFill>
              </a:rPr>
              <a:t> </a:t>
            </a:r>
            <a:r>
              <a:rPr lang="ko-KR" altLang="en-US" sz="1400" b="1" spc="-150" dirty="0" smtClean="0">
                <a:solidFill>
                  <a:schemeClr val="accent4"/>
                </a:solidFill>
              </a:rPr>
              <a:t>컴퍼니</a:t>
            </a:r>
            <a:endParaRPr lang="ko-KR" altLang="en-US" sz="1400" b="1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7019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아두이노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/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물수위센서 원리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677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Arduino Water Sensor Principle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8523" y="2943331"/>
            <a:ext cx="4667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수위센서에 있는 도체가 물에 잠기지 않으면 </a:t>
            </a:r>
            <a:r>
              <a:rPr lang="ko-KR" altLang="en-US" u="sng" dirty="0">
                <a:uFill>
                  <a:solidFill>
                    <a:srgbClr val="FEB4B2"/>
                  </a:solidFill>
                </a:uFill>
              </a:rPr>
              <a:t>저항값이 최대가 되어 전류가 흐르지 않는 </a:t>
            </a:r>
            <a:r>
              <a:rPr lang="ko-KR" altLang="en-US" dirty="0"/>
              <a:t>상태가 된다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9602" t="4761" r="19205" b="16535"/>
          <a:stretch/>
        </p:blipFill>
        <p:spPr>
          <a:xfrm>
            <a:off x="7036722" y="2355130"/>
            <a:ext cx="1979338" cy="26823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90380" y="5177169"/>
            <a:ext cx="1504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물수위센서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643" y="2355130"/>
            <a:ext cx="1939455" cy="26505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282124" y="5037511"/>
            <a:ext cx="2014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접촉식 수위 </a:t>
            </a:r>
            <a:r>
              <a:rPr lang="ko-KR" altLang="en-US" sz="1600" dirty="0" smtClean="0"/>
              <a:t>센서의큰구조 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684723" y="3952386"/>
            <a:ext cx="4667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+ </a:t>
            </a:r>
            <a:r>
              <a:rPr lang="ko-KR" altLang="en-US" sz="1200" dirty="0" smtClean="0"/>
              <a:t>지정된 전압에 비해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저항이 높을수록 전류는 낮아짐</a:t>
            </a:r>
            <a:r>
              <a:rPr lang="en-US" altLang="ko-KR" sz="1200" dirty="0" smtClean="0"/>
              <a:t>, V = IR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792708" y="2568946"/>
            <a:ext cx="8606583" cy="2626822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787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smtClean="0">
                <a:solidFill>
                  <a:schemeClr val="accent4"/>
                </a:solidFill>
              </a:rPr>
              <a:t>취업 맞춤반 </a:t>
            </a:r>
            <a:r>
              <a:rPr lang="en-US" altLang="ko-KR" sz="1400" b="1" spc="-150" dirty="0" smtClean="0">
                <a:solidFill>
                  <a:schemeClr val="accent4"/>
                </a:solidFill>
              </a:rPr>
              <a:t>/ </a:t>
            </a:r>
            <a:r>
              <a:rPr lang="en-US" altLang="ko-KR" sz="1400" spc="-150" dirty="0" smtClean="0">
                <a:solidFill>
                  <a:schemeClr val="accent4"/>
                </a:solidFill>
              </a:rPr>
              <a:t>GL </a:t>
            </a:r>
            <a:r>
              <a:rPr lang="ko-KR" altLang="en-US" sz="1400" b="1" spc="-150" dirty="0" smtClean="0">
                <a:solidFill>
                  <a:schemeClr val="accent4"/>
                </a:solidFill>
              </a:rPr>
              <a:t>컴퍼</a:t>
            </a:r>
            <a:r>
              <a:rPr lang="ko-KR" altLang="en-US" sz="1400" b="1" spc="-150" dirty="0">
                <a:solidFill>
                  <a:schemeClr val="accent4"/>
                </a:solidFill>
              </a:rPr>
              <a:t>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53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아두이노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/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물수위센서의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84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물수위센서가 어떻게 작동하는가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6470" y="2990754"/>
            <a:ext cx="4426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4"/>
                </a:solidFill>
              </a:rPr>
              <a:t>물수위센서에는 </a:t>
            </a:r>
            <a:r>
              <a:rPr lang="en-US" altLang="ko-KR" sz="1600" dirty="0" smtClean="0">
                <a:solidFill>
                  <a:schemeClr val="accent4"/>
                </a:solidFill>
              </a:rPr>
              <a:t>-, +, s </a:t>
            </a:r>
            <a:r>
              <a:rPr lang="ko-KR" altLang="en-US" sz="1600" dirty="0" smtClean="0">
                <a:solidFill>
                  <a:schemeClr val="accent4"/>
                </a:solidFill>
              </a:rPr>
              <a:t>세개의 단자가 존재한다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54237" y="3963321"/>
            <a:ext cx="1853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accent4"/>
                </a:solidFill>
              </a:rPr>
              <a:t>-(GND)  </a:t>
            </a:r>
            <a:r>
              <a:rPr lang="ko-KR" altLang="en-US" sz="1600" dirty="0" smtClean="0">
                <a:solidFill>
                  <a:schemeClr val="accent4"/>
                </a:solidFill>
              </a:rPr>
              <a:t>→    </a:t>
            </a:r>
            <a:r>
              <a:rPr lang="en-US" altLang="ko-KR" sz="1600" dirty="0" smtClean="0">
                <a:solidFill>
                  <a:schemeClr val="accent4"/>
                </a:solidFill>
              </a:rPr>
              <a:t>GND</a:t>
            </a:r>
          </a:p>
          <a:p>
            <a:pPr algn="r"/>
            <a:r>
              <a:rPr lang="en-US" altLang="ko-KR" sz="1600" dirty="0" smtClean="0">
                <a:solidFill>
                  <a:schemeClr val="accent4"/>
                </a:solidFill>
              </a:rPr>
              <a:t>+(</a:t>
            </a:r>
            <a:r>
              <a:rPr lang="en-US" altLang="ko-KR" sz="1600" dirty="0" smtClean="0">
                <a:solidFill>
                  <a:schemeClr val="accent4"/>
                </a:solidFill>
              </a:rPr>
              <a:t>VCC</a:t>
            </a:r>
            <a:r>
              <a:rPr lang="en-US" altLang="ko-KR" sz="1600" dirty="0" smtClean="0">
                <a:solidFill>
                  <a:schemeClr val="accent4"/>
                </a:solidFill>
              </a:rPr>
              <a:t>)  </a:t>
            </a:r>
            <a:r>
              <a:rPr lang="ko-KR" altLang="en-US" sz="1600" dirty="0" smtClean="0">
                <a:solidFill>
                  <a:schemeClr val="accent4"/>
                </a:solidFill>
              </a:rPr>
              <a:t>→     </a:t>
            </a:r>
            <a:r>
              <a:rPr lang="en-US" altLang="ko-KR" sz="1600" dirty="0" smtClean="0">
                <a:solidFill>
                  <a:schemeClr val="accent4"/>
                </a:solidFill>
              </a:rPr>
              <a:t>5V  </a:t>
            </a:r>
          </a:p>
          <a:p>
            <a:pPr algn="r"/>
            <a:r>
              <a:rPr lang="en-US" altLang="ko-KR" sz="1600" dirty="0" smtClean="0">
                <a:solidFill>
                  <a:schemeClr val="accent4"/>
                </a:solidFill>
              </a:rPr>
              <a:t>s(SIG)  </a:t>
            </a:r>
            <a:r>
              <a:rPr lang="ko-KR" altLang="en-US" sz="1600" dirty="0" smtClean="0">
                <a:solidFill>
                  <a:schemeClr val="accent4"/>
                </a:solidFill>
              </a:rPr>
              <a:t>→  </a:t>
            </a:r>
            <a:r>
              <a:rPr lang="en-US" altLang="ko-KR" sz="1600" dirty="0" smtClean="0">
                <a:solidFill>
                  <a:schemeClr val="accent4"/>
                </a:solidFill>
              </a:rPr>
              <a:t>ex) A0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5252" t="8183" r="5445" b="37270"/>
          <a:stretch/>
        </p:blipFill>
        <p:spPr>
          <a:xfrm>
            <a:off x="5822875" y="3942402"/>
            <a:ext cx="2560321" cy="8728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5693" r="70505" b="-1"/>
          <a:stretch/>
        </p:blipFill>
        <p:spPr>
          <a:xfrm rot="16200000">
            <a:off x="3991357" y="2810410"/>
            <a:ext cx="755212" cy="8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787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schemeClr val="accent4"/>
                </a:solidFill>
              </a:rPr>
              <a:t>취업 맞춤반 </a:t>
            </a:r>
            <a:r>
              <a:rPr lang="en-US" altLang="ko-KR" sz="1400" b="1" spc="-150" dirty="0">
                <a:solidFill>
                  <a:schemeClr val="accent4"/>
                </a:solidFill>
              </a:rPr>
              <a:t>/ </a:t>
            </a:r>
            <a:r>
              <a:rPr lang="en-US" altLang="ko-KR" sz="1400" spc="-150" dirty="0">
                <a:solidFill>
                  <a:schemeClr val="accent4"/>
                </a:solidFill>
              </a:rPr>
              <a:t>GL </a:t>
            </a:r>
            <a:r>
              <a:rPr lang="ko-KR" altLang="en-US" sz="1400" b="1" spc="-150" dirty="0">
                <a:solidFill>
                  <a:schemeClr val="accent4"/>
                </a:solidFill>
              </a:rPr>
              <a:t>컴퍼니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작동방식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84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물수위센서가 어떻게 작동하는가 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89908" y="1880873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440243" y="2624994"/>
            <a:ext cx="2844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1. </a:t>
            </a:r>
            <a:r>
              <a:rPr lang="ko-KR" altLang="en-US" sz="1600" dirty="0">
                <a:solidFill>
                  <a:schemeClr val="accent4"/>
                </a:solidFill>
              </a:rPr>
              <a:t>전극에 전도성 액체가 닿음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440243" y="4722036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3. </a:t>
            </a:r>
            <a:r>
              <a:rPr lang="ko-KR" altLang="en-US" sz="1600" dirty="0">
                <a:solidFill>
                  <a:schemeClr val="accent4"/>
                </a:solidFill>
              </a:rPr>
              <a:t>대략적인 수위 측정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1426" y="3524015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4"/>
                </a:solidFill>
              </a:rPr>
              <a:t>2. </a:t>
            </a:r>
            <a:r>
              <a:rPr lang="ko-KR" altLang="en-US" sz="1600" dirty="0">
                <a:solidFill>
                  <a:schemeClr val="accent4"/>
                </a:solidFill>
              </a:rPr>
              <a:t>전기의 흐름 감지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53280" y="5621057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4"/>
                </a:solidFill>
              </a:rPr>
              <a:t>4. </a:t>
            </a:r>
            <a:r>
              <a:rPr lang="ko-KR" altLang="en-US" sz="1600" dirty="0">
                <a:solidFill>
                  <a:schemeClr val="accent4"/>
                </a:solidFill>
              </a:rPr>
              <a:t>모니터에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93" y="2112636"/>
            <a:ext cx="3024786" cy="41338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CA8FDB12-D884-4537-AED4-06FECD2174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0" y="2317962"/>
            <a:ext cx="530359" cy="5303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A025A9E-BE9A-417E-912C-1BFA1DBDCB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902" y="3319693"/>
            <a:ext cx="530359" cy="5303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435B2625-4634-4DB3-9BDA-727411E3A9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251" y="4406616"/>
            <a:ext cx="530359" cy="5303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459998FA-EA39-45A2-A2E6-D8A340D13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09" y="5426892"/>
            <a:ext cx="530359" cy="53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787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schemeClr val="accent4"/>
                </a:solidFill>
              </a:rPr>
              <a:t>취업 맞춤반 </a:t>
            </a:r>
            <a:r>
              <a:rPr lang="en-US" altLang="ko-KR" sz="1400" b="1" spc="-150" dirty="0">
                <a:solidFill>
                  <a:schemeClr val="accent4"/>
                </a:solidFill>
              </a:rPr>
              <a:t>/ </a:t>
            </a:r>
            <a:r>
              <a:rPr lang="en-US" altLang="ko-KR" sz="1400" spc="-150" dirty="0">
                <a:solidFill>
                  <a:schemeClr val="accent4"/>
                </a:solidFill>
              </a:rPr>
              <a:t>GL </a:t>
            </a:r>
            <a:r>
              <a:rPr lang="ko-KR" altLang="en-US" sz="1400" b="1" spc="-150" dirty="0">
                <a:solidFill>
                  <a:schemeClr val="accent4"/>
                </a:solidFill>
              </a:rPr>
              <a:t>컴퍼니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31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  <a:ea typeface="+mj-ea"/>
              </a:rPr>
              <a:t>물수위센서 활용 분야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64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물수위센서는 실생활에서 사용하고 있는 것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5637" y="3402763"/>
            <a:ext cx="5265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농장</a:t>
            </a:r>
            <a:r>
              <a:rPr lang="en-US" altLang="ko-KR" dirty="0"/>
              <a:t>, </a:t>
            </a:r>
            <a:r>
              <a:rPr lang="ko-KR" altLang="en-US" dirty="0"/>
              <a:t>양식장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공장 또는 농장의 물 저장탱크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하천</a:t>
            </a:r>
            <a:r>
              <a:rPr lang="en-US" altLang="ko-KR" dirty="0"/>
              <a:t>, </a:t>
            </a:r>
            <a:r>
              <a:rPr lang="ko-KR" altLang="en-US" dirty="0"/>
              <a:t>댐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하수처리장</a:t>
            </a:r>
            <a:r>
              <a:rPr lang="en-US" altLang="ko-KR" dirty="0"/>
              <a:t>, </a:t>
            </a:r>
            <a:r>
              <a:rPr lang="ko-KR" altLang="en-US" dirty="0" smtClean="0"/>
              <a:t>배수펌프장 등등</a:t>
            </a:r>
            <a:endParaRPr lang="en-US" altLang="ko-KR" dirty="0"/>
          </a:p>
        </p:txBody>
      </p:sp>
      <p:pic>
        <p:nvPicPr>
          <p:cNvPr id="8" name="Picture 2" descr="3년간 과태료만 2100만원…김해시 공공하수처리장 방류수 수질관리 &amp;#39;구멍&amp;#39; &amp;lt; 사회 &amp;lt; 뉴스 &amp;lt; 기사본문 - 김해일보">
            <a:extLst>
              <a:ext uri="{FF2B5EF4-FFF2-40B4-BE49-F238E27FC236}">
                <a16:creationId xmlns="" xmlns:a16="http://schemas.microsoft.com/office/drawing/2014/main" id="{E2E27584-473C-49A0-9EB3-45C0DF263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87" y="2477409"/>
            <a:ext cx="4576559" cy="305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부산 물난리&amp;#39; 수백억 들인 배수펌프장 제기능 못했다 | 연합뉴스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09"/>
          <a:stretch/>
        </p:blipFill>
        <p:spPr bwMode="auto">
          <a:xfrm>
            <a:off x="1481886" y="2477409"/>
            <a:ext cx="4576560" cy="305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2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83464" y="3541759"/>
            <a:ext cx="3854630" cy="882765"/>
            <a:chOff x="510077" y="2691080"/>
            <a:chExt cx="3854630" cy="882765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6840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Arduino Code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0685" y="2804404"/>
              <a:ext cx="36840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Arduino Code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Picture 2" descr="코딩 일러스트 ai 무료다운로드 free coding vector download - Urbanbrush">
            <a:extLst>
              <a:ext uri="{FF2B5EF4-FFF2-40B4-BE49-F238E27FC236}">
                <a16:creationId xmlns="" xmlns:a16="http://schemas.microsoft.com/office/drawing/2014/main" id="{DB7892D9-2BE3-4B50-9F7B-A19DE855A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" b="4879"/>
          <a:stretch/>
        </p:blipFill>
        <p:spPr bwMode="auto">
          <a:xfrm>
            <a:off x="5715000" y="882399"/>
            <a:ext cx="5040923" cy="509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787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schemeClr val="accent4"/>
                </a:solidFill>
              </a:rPr>
              <a:t>취업 맞춤반 </a:t>
            </a:r>
            <a:r>
              <a:rPr lang="en-US" altLang="ko-KR" sz="1400" b="1" spc="-150" dirty="0">
                <a:solidFill>
                  <a:schemeClr val="accent4"/>
                </a:solidFill>
              </a:rPr>
              <a:t>/ </a:t>
            </a:r>
            <a:r>
              <a:rPr lang="en-US" altLang="ko-KR" sz="1400" spc="-150" dirty="0">
                <a:solidFill>
                  <a:schemeClr val="accent4"/>
                </a:solidFill>
              </a:rPr>
              <a:t>GL </a:t>
            </a:r>
            <a:r>
              <a:rPr lang="ko-KR" altLang="en-US" sz="1400" b="1" spc="-150" dirty="0">
                <a:solidFill>
                  <a:schemeClr val="accent4"/>
                </a:solidFill>
              </a:rPr>
              <a:t>컴퍼니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회로연결도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35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물수위센서의 예제 회로 연결도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17DE867-6631-420F-AC91-CFB96C27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48" y="2099835"/>
            <a:ext cx="4593675" cy="321041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B5981FC9-217A-43D2-AE80-205E94659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324" y="2091830"/>
            <a:ext cx="4699756" cy="381785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6773B91E-3F4F-4060-8379-E8088D129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005" y="4849181"/>
            <a:ext cx="3059857" cy="9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295</Words>
  <Application>Microsoft Office PowerPoint</Application>
  <PresentationFormat>사용자 지정</PresentationFormat>
  <Paragraphs>76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부산컴퓨터과학고등학교</cp:lastModifiedBy>
  <cp:revision>75</cp:revision>
  <dcterms:created xsi:type="dcterms:W3CDTF">2015-07-07T04:48:58Z</dcterms:created>
  <dcterms:modified xsi:type="dcterms:W3CDTF">2021-09-28T03:26:57Z</dcterms:modified>
</cp:coreProperties>
</file>