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6" r:id="rId4"/>
    <p:sldId id="265" r:id="rId5"/>
    <p:sldId id="287" r:id="rId6"/>
    <p:sldId id="264" r:id="rId7"/>
    <p:sldId id="288" r:id="rId8"/>
    <p:sldId id="286" r:id="rId9"/>
    <p:sldId id="289" r:id="rId10"/>
    <p:sldId id="290" r:id="rId11"/>
    <p:sldId id="261" r:id="rId12"/>
    <p:sldId id="291" r:id="rId13"/>
    <p:sldId id="271" r:id="rId14"/>
    <p:sldId id="272" r:id="rId15"/>
    <p:sldId id="293" r:id="rId16"/>
    <p:sldId id="285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E01"/>
    <a:srgbClr val="7C8387"/>
    <a:srgbClr val="FCFBF7"/>
    <a:srgbClr val="EDE5D5"/>
    <a:srgbClr val="A6A7A9"/>
    <a:srgbClr val="D8BEA7"/>
    <a:srgbClr val="FDDE45"/>
    <a:srgbClr val="F8E00E"/>
    <a:srgbClr val="939597"/>
    <a:srgbClr val="806107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-39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5647E50-E1BE-480A-87A8-31EC9BBD8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EB98C10D-08E3-4BAD-9934-8623B7265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88EF337-0B82-4E6E-A636-4640546AD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CEDCEE0-D808-4C09-8260-F97C6D63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6910E8C-7085-4648-A3C3-F6E664440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111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B89CAC0-F41F-4E8C-BFBA-980DB4A7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905F3A00-B109-4376-AA48-5E7B5464E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4743BB4-F08C-4048-8C8F-28EB79B3E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73B118A-D773-438E-9FCC-E98AC84BD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6363AA0-21C8-4A59-A8F0-04E217F79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78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ADF418F2-4099-4266-AA90-9B0C225B82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839F3734-B5CF-47EC-8D79-5D639BDEA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15EC87E-D5AB-43A7-8022-58A66741C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0430F32-9B8D-4781-90FC-B1778C6FB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8943733-2338-4CB3-ADB4-CEECF89A4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747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14E4C23-F907-4E6D-A491-3D7E5A99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740C1AD-66F4-430A-B930-3163AEAD9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6202AC3-7DE4-46A2-B764-30A307482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CE7FC80-1F56-4F6E-9B34-F355FCAB7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7599F24-16F4-4B2A-B6BB-DDEEA369D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2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199E811-F132-4E2A-B962-E695376C1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0ADCAD16-C84A-4C83-ACD0-F824C4328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1A26D91-5322-4173-91CB-E5C6F070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041B30F-648A-4D07-9DC7-26E4BE3D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C83AE05-90BC-443E-A190-1A57A203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53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D20D81D-90B7-43D9-887E-B2224E9D4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6726C520-4AB0-4381-B939-F402DFD7C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5121DA69-FDC7-448A-9C68-184A03994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0D2B867-2677-4DAC-8963-CA61B6680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CC15F40-C02C-4EAB-9CEA-056056AE8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A7752D15-5286-419B-9A8A-872F3A6B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0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25062D3-9ECA-45BD-BD87-07F7D9C03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C669A32D-8825-44A7-8DF3-ECDAB1FEC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3B8DB7C6-FFE4-4520-9751-FD143BCD5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A4111589-9358-41A3-86E8-218AC545F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A83D2F7A-B09C-494D-AABB-14431B44A5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D70A92DC-AB6E-4BE9-BCF3-AFB36D7E1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6EF46119-1B1F-465A-B088-85118B4FD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9DFA819E-4A6E-45C9-A382-46BAE105B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94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9125014-2BAD-4B22-953E-28B4B4D02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E303112B-E2F7-4884-ADDF-9B4D49A14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163BF32F-66A8-43A7-88BB-D22806E5D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23AB36C3-026A-459F-8BFC-475C8EBCD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95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F4CBDD4-DD57-4EC6-BFEF-9D8267D77E22}"/>
              </a:ext>
            </a:extLst>
          </p:cNvPr>
          <p:cNvSpPr txBox="1"/>
          <p:nvPr userDrawn="1"/>
        </p:nvSpPr>
        <p:spPr>
          <a:xfrm>
            <a:off x="9964905" y="658213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C52AC692-7268-4D95-8F19-722C37C73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ECB42C91-C67F-4DFF-B144-EA7ED7DDC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B57D9541-A6B9-4942-BC4A-7EC0EA31A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15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1A993E7-E5B8-4992-AF88-BE5E069DB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729E56B5-89D6-4434-AFE2-10910E648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8C9E89AE-7640-4DEE-83EC-558650957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4F82ADBB-CB0C-44B6-874A-9FE0E6B0B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AB32C452-D876-41FB-AA00-7B4AC091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7668ED6-8F1B-4FAA-8793-2D5D9D0A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505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2885C01-AA51-407B-BC7B-FE6B40690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AEFE3FC-556C-41B8-BD62-1E94E42D41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AC658969-AAF7-486A-A3D5-2BF3390E3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24215A57-D6ED-4EDA-981D-59434A477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C9BDCAD1-E41F-4F46-AE84-1BEC50DCF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4622BF4-68B3-4DA1-A704-FE1D9961C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64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08B2DF7-6E62-4A2B-93E3-D9F1E95C9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ED96D0E9-8EC4-42DB-9B37-47D449A17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4151153-4AB9-4CFA-8ABD-245697E91F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2A08C-EF94-4A6B-BD12-6461CB40CEE6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B9DED0B-BA23-4D49-9944-C420C36E3F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EBD6E46-082A-488A-B507-08943ECEC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507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C%9E%90%EB%A3%8C" TargetMode="External"/><Relationship Id="rId2" Type="http://schemas.openxmlformats.org/officeDocument/2006/relationships/hyperlink" Target="https://ko.wikipedia.org/wiki/%EB%8D%B0%EC%9D%B4%ED%84%B0%EB%B2%A0%EC%9D%B4%EC%8A%A4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hyperlink" Target="https://ykcb.tistory.com/entry/%EB%8D%B0%EC%9D%B4%ED%84%B0%EB%B2%A0%EC%9D%B4%EC%8A%A4-%EC%8A%A4%ED%82%A4%EB%A7%88%EC%9D%98-%EA%B0%9C%EB%85%90-%ED%8A%B9%EC%A7%95" TargetMode="External"/><Relationship Id="rId4" Type="http://schemas.openxmlformats.org/officeDocument/2006/relationships/hyperlink" Target="https://ko.wikipedia.org/wiki/%EB%8D%B0%EC%9D%B4%ED%84%B0%EB%B2%A0%EC%9D%B4%EC%8A%A4_%EA%B4%80%EB%A6%AC_%EC%8B%9C%EC%8A%A4%ED%85%9C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C%A7%91%ED%95%A9" TargetMode="External"/><Relationship Id="rId2" Type="http://schemas.openxmlformats.org/officeDocument/2006/relationships/hyperlink" Target="https://ko.wikipedia.org/wiki/%EB%8D%B0%EC%9D%B4%ED%84%B0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89408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397256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7670800" y="2418080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accent4">
                    <a:lumMod val="50000"/>
                  </a:schemeClr>
                </a:solidFill>
              </a:rPr>
              <a:t>데이터베이</a:t>
            </a:r>
            <a:r>
              <a:rPr lang="ko-KR" altLang="en-US" sz="3600" spc="-300" dirty="0">
                <a:solidFill>
                  <a:schemeClr val="accent4">
                    <a:lumMod val="50000"/>
                  </a:schemeClr>
                </a:solidFill>
              </a:rPr>
              <a:t>스</a:t>
            </a:r>
          </a:p>
        </p:txBody>
      </p:sp>
    </p:spTree>
    <p:extLst>
      <p:ext uri="{BB962C8B-B14F-4D97-AF65-F5344CB8AC3E}">
        <p14:creationId xmlns:p14="http://schemas.microsoft.com/office/powerpoint/2010/main" val="206462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18565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accent4">
                    <a:lumMod val="50000"/>
                  </a:schemeClr>
                </a:solidFill>
              </a:rPr>
              <a:t>스키마란</a:t>
            </a:r>
            <a:r>
              <a:rPr lang="en-US" altLang="ko-KR" sz="3200" spc="-300" dirty="0" smtClean="0">
                <a:solidFill>
                  <a:schemeClr val="accent4">
                    <a:lumMod val="50000"/>
                  </a:schemeClr>
                </a:solidFill>
              </a:rPr>
              <a:t>?</a:t>
            </a:r>
            <a:endParaRPr lang="ko-KR" altLang="en-US" sz="32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1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856DDEE3-A7F8-4273-8591-3062E1CC0410}"/>
              </a:ext>
            </a:extLst>
          </p:cNvPr>
          <p:cNvSpPr txBox="1"/>
          <p:nvPr/>
        </p:nvSpPr>
        <p:spPr>
          <a:xfrm>
            <a:off x="780913" y="1357124"/>
            <a:ext cx="20120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rgbClr val="40474D"/>
                </a:solidFill>
              </a:rPr>
              <a:t>스키마란</a:t>
            </a:r>
            <a:r>
              <a:rPr lang="en-US" altLang="ko-KR" sz="3200" b="1" dirty="0" smtClean="0">
                <a:solidFill>
                  <a:srgbClr val="40474D"/>
                </a:solidFill>
              </a:rPr>
              <a:t>?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27" name="내용 개체 틀 2">
            <a:extLst>
              <a:ext uri="{FF2B5EF4-FFF2-40B4-BE49-F238E27FC236}">
                <a16:creationId xmlns="" xmlns:a16="http://schemas.microsoft.com/office/drawing/2014/main" id="{EB4183F0-2F5C-A144-ABFB-461DECAABD53}"/>
              </a:ext>
            </a:extLst>
          </p:cNvPr>
          <p:cNvSpPr txBox="1">
            <a:spLocks/>
          </p:cNvSpPr>
          <p:nvPr/>
        </p:nvSpPr>
        <p:spPr>
          <a:xfrm>
            <a:off x="780913" y="1969143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hlinkClick r:id="rId2" tooltip="데이터베이스"/>
              </a:rPr>
              <a:t>데이터베이스</a:t>
            </a:r>
            <a:r>
              <a:rPr lang="ko-KR" altLang="en-US" dirty="0"/>
              <a:t>에서 </a:t>
            </a:r>
            <a:r>
              <a:rPr lang="ko-KR" altLang="en-US" dirty="0">
                <a:hlinkClick r:id="rId3" tooltip="자료"/>
              </a:rPr>
              <a:t>자료</a:t>
            </a:r>
            <a:r>
              <a:rPr lang="ko-KR" altLang="en-US" dirty="0"/>
              <a:t>의 구조</a:t>
            </a:r>
            <a:r>
              <a:rPr lang="en-US" altLang="ko-KR" dirty="0"/>
              <a:t>, </a:t>
            </a:r>
            <a:r>
              <a:rPr lang="ko-KR" altLang="en-US" dirty="0"/>
              <a:t>자료의 표현 방법</a:t>
            </a:r>
            <a:r>
              <a:rPr lang="en-US" altLang="ko-KR" dirty="0"/>
              <a:t>, </a:t>
            </a:r>
            <a:r>
              <a:rPr lang="ko-KR" altLang="en-US" dirty="0"/>
              <a:t>자료 간의 관계를 형식 언어로 정의한 구조이다</a:t>
            </a:r>
            <a:r>
              <a:rPr lang="en-US" altLang="ko-KR" dirty="0"/>
              <a:t>. </a:t>
            </a:r>
            <a:endParaRPr lang="en-US" altLang="ko-KR" dirty="0" smtClean="0"/>
          </a:p>
          <a:p>
            <a:r>
              <a:rPr lang="ko-KR" altLang="en-US" dirty="0" smtClean="0">
                <a:hlinkClick r:id="rId4" tooltip="데이터베이스 관리 시스템"/>
              </a:rPr>
              <a:t>데이터베이스 </a:t>
            </a:r>
            <a:r>
              <a:rPr lang="ko-KR" altLang="en-US" dirty="0">
                <a:hlinkClick r:id="rId4" tooltip="데이터베이스 관리 시스템"/>
              </a:rPr>
              <a:t>관리 시스템</a:t>
            </a:r>
            <a:r>
              <a:rPr lang="en-US" altLang="ko-KR" dirty="0"/>
              <a:t>(DBMS)</a:t>
            </a:r>
            <a:r>
              <a:rPr lang="ko-KR" altLang="en-US" dirty="0"/>
              <a:t>이 주어진 설정에 따라 데이터베이스 스키마를 생성하며</a:t>
            </a:r>
            <a:r>
              <a:rPr lang="en-US" altLang="ko-KR" dirty="0"/>
              <a:t>, </a:t>
            </a:r>
            <a:r>
              <a:rPr lang="ko-KR" altLang="en-US" dirty="0"/>
              <a:t>데이터베이스 사용자가 자료를 저장</a:t>
            </a:r>
            <a:r>
              <a:rPr lang="en-US" altLang="ko-KR" dirty="0"/>
              <a:t>, </a:t>
            </a:r>
            <a:r>
              <a:rPr lang="ko-KR" altLang="en-US" dirty="0"/>
              <a:t>조회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변경할 때 </a:t>
            </a:r>
            <a:r>
              <a:rPr lang="en-US" altLang="ko-KR" dirty="0"/>
              <a:t>DBMS</a:t>
            </a:r>
            <a:r>
              <a:rPr lang="ko-KR" altLang="en-US" dirty="0"/>
              <a:t>는 자신이 생성한 데이터베이스 스키마를 참조하여 명령을 수행한다</a:t>
            </a:r>
            <a:r>
              <a:rPr lang="en-US" altLang="ko-KR" dirty="0"/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endParaRPr lang="en-US" altLang="ko-KR" dirty="0" smtClean="0"/>
          </a:p>
          <a:p>
            <a:r>
              <a:rPr lang="ko-KR" altLang="en-US" dirty="0" smtClean="0"/>
              <a:t>예</a:t>
            </a:r>
            <a:r>
              <a:rPr lang="ko-KR" altLang="en-US" dirty="0"/>
              <a:t>시</a:t>
            </a:r>
            <a:br>
              <a:rPr lang="ko-KR" altLang="en-US" dirty="0"/>
            </a:br>
            <a:endParaRPr lang="en-US" altLang="ko-KR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출처</a:t>
            </a:r>
            <a:r>
              <a:rPr lang="en-US" altLang="ko-KR" sz="1000" dirty="0"/>
              <a:t>: </a:t>
            </a:r>
            <a:r>
              <a:rPr lang="en-US" altLang="ko-KR" sz="1000" dirty="0">
                <a:hlinkClick r:id="rId5"/>
              </a:rPr>
              <a:t>https://ykcb.tistory.com/entry/</a:t>
            </a:r>
            <a:r>
              <a:rPr lang="ko-KR" altLang="en-US" sz="1000" dirty="0">
                <a:hlinkClick r:id="rId5"/>
              </a:rPr>
              <a:t>데이터베이스</a:t>
            </a:r>
            <a:r>
              <a:rPr lang="en-US" altLang="ko-KR" sz="1000" dirty="0">
                <a:hlinkClick r:id="rId5"/>
              </a:rPr>
              <a:t>-</a:t>
            </a:r>
            <a:r>
              <a:rPr lang="ko-KR" altLang="en-US" sz="1000" dirty="0">
                <a:hlinkClick r:id="rId5"/>
              </a:rPr>
              <a:t>스키마의</a:t>
            </a:r>
            <a:r>
              <a:rPr lang="en-US" altLang="ko-KR" sz="1000" dirty="0">
                <a:hlinkClick r:id="rId5"/>
              </a:rPr>
              <a:t>-</a:t>
            </a:r>
            <a:r>
              <a:rPr lang="ko-KR" altLang="en-US" sz="1000" dirty="0">
                <a:hlinkClick r:id="rId5"/>
              </a:rPr>
              <a:t>개념</a:t>
            </a:r>
            <a:r>
              <a:rPr lang="en-US" altLang="ko-KR" sz="1000" dirty="0">
                <a:hlinkClick r:id="rId5"/>
              </a:rPr>
              <a:t>-</a:t>
            </a:r>
            <a:r>
              <a:rPr lang="ko-KR" altLang="en-US" sz="1000" dirty="0">
                <a:hlinkClick r:id="rId5"/>
              </a:rPr>
              <a:t>특징</a:t>
            </a:r>
            <a:r>
              <a:rPr lang="ko-KR" altLang="en-US" sz="1000" dirty="0"/>
              <a:t> </a:t>
            </a:r>
            <a:r>
              <a:rPr lang="en-US" altLang="ko-KR" sz="1000" dirty="0"/>
              <a:t>[YKCB Team]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endParaRPr kumimoji="1" lang="x-none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5CBB8B4A-6041-7541-8EF8-EC34454F49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0379" y="5260181"/>
            <a:ext cx="62611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927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611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accent4">
                    <a:lumMod val="50000"/>
                  </a:schemeClr>
                </a:solidFill>
              </a:rPr>
              <a:t>스키마의 계층 </a:t>
            </a:r>
            <a:endParaRPr lang="ko-KR" altLang="en-US" sz="32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1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E3B80605-1D4E-49F3-BF75-46C8F4FF8F71}"/>
              </a:ext>
            </a:extLst>
          </p:cNvPr>
          <p:cNvSpPr/>
          <p:nvPr/>
        </p:nvSpPr>
        <p:spPr>
          <a:xfrm>
            <a:off x="793505" y="1561827"/>
            <a:ext cx="2865120" cy="41910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1D2D36E-9D66-4D46-AD99-A55AAA0CF684}"/>
              </a:ext>
            </a:extLst>
          </p:cNvPr>
          <p:cNvSpPr txBox="1"/>
          <p:nvPr/>
        </p:nvSpPr>
        <p:spPr>
          <a:xfrm>
            <a:off x="1428411" y="1871190"/>
            <a:ext cx="1595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 smtClean="0"/>
              <a:t>외부 스키마</a:t>
            </a:r>
            <a:endParaRPr lang="ko-KR" altLang="en-US" sz="2400" spc="-300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BEB8420A-8CAE-40B8-AF4F-BE209307EAA9}"/>
              </a:ext>
            </a:extLst>
          </p:cNvPr>
          <p:cNvSpPr txBox="1"/>
          <p:nvPr/>
        </p:nvSpPr>
        <p:spPr>
          <a:xfrm>
            <a:off x="793504" y="2994388"/>
            <a:ext cx="286512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b="1" spc="-150" dirty="0" smtClean="0">
                <a:solidFill>
                  <a:srgbClr val="FF0000"/>
                </a:solidFill>
                <a:latin typeface="+mj-ea"/>
                <a:ea typeface="+mj-ea"/>
              </a:rPr>
              <a:t>사용자 </a:t>
            </a:r>
            <a:r>
              <a:rPr lang="ko-KR" altLang="en-US" sz="2000" b="1" spc="-150" dirty="0" err="1" smtClean="0">
                <a:solidFill>
                  <a:srgbClr val="FF0000"/>
                </a:solidFill>
                <a:latin typeface="+mj-ea"/>
                <a:ea typeface="+mj-ea"/>
              </a:rPr>
              <a:t>뷰</a:t>
            </a:r>
            <a:r>
              <a:rPr lang="ko-KR" altLang="en-US" sz="2000" b="1" spc="-150" dirty="0" err="1" smtClean="0">
                <a:latin typeface="+mj-ea"/>
                <a:ea typeface="+mj-ea"/>
              </a:rPr>
              <a:t>를</a:t>
            </a:r>
            <a:r>
              <a:rPr lang="ko-KR" altLang="en-US" sz="2000" b="1" spc="-150" dirty="0" smtClean="0">
                <a:latin typeface="+mj-ea"/>
                <a:ea typeface="+mj-ea"/>
              </a:rPr>
              <a:t> 가리킵니다</a:t>
            </a:r>
            <a:r>
              <a:rPr lang="en-US" altLang="ko-KR" sz="2000" b="1" spc="-150" dirty="0" smtClean="0">
                <a:latin typeface="+mj-ea"/>
                <a:ea typeface="+mj-ea"/>
              </a:rPr>
              <a:t>.</a:t>
            </a:r>
          </a:p>
          <a:p>
            <a:pPr algn="just"/>
            <a:r>
              <a:rPr lang="ko-KR" altLang="en-US" sz="2000" b="1" spc="-150" dirty="0" smtClean="0">
                <a:latin typeface="+mj-ea"/>
                <a:ea typeface="+mj-ea"/>
              </a:rPr>
              <a:t>개인의 입장</a:t>
            </a:r>
            <a:r>
              <a:rPr lang="en-US" altLang="ko-KR" sz="2000" b="1" spc="-150" dirty="0" smtClean="0">
                <a:latin typeface="+mj-ea"/>
                <a:ea typeface="+mj-ea"/>
              </a:rPr>
              <a:t>, “</a:t>
            </a:r>
            <a:r>
              <a:rPr lang="ko-KR" altLang="en-US" sz="2000" b="1" spc="-150" dirty="0" smtClean="0">
                <a:latin typeface="+mj-ea"/>
                <a:ea typeface="+mj-ea"/>
              </a:rPr>
              <a:t>서브스키마</a:t>
            </a:r>
            <a:r>
              <a:rPr lang="en-US" altLang="ko-KR" sz="2000" b="1" spc="-150" dirty="0" smtClean="0">
                <a:latin typeface="+mj-ea"/>
                <a:ea typeface="+mj-ea"/>
              </a:rPr>
              <a:t>”</a:t>
            </a:r>
            <a:r>
              <a:rPr lang="ko-KR" altLang="en-US" sz="2000" b="1" spc="-150" dirty="0" smtClean="0">
                <a:latin typeface="+mj-ea"/>
                <a:ea typeface="+mj-ea"/>
              </a:rPr>
              <a:t>라고도 한다 </a:t>
            </a:r>
            <a:endParaRPr lang="en-US" altLang="ko-KR" sz="2000" b="1" spc="-150" dirty="0" smtClean="0">
              <a:latin typeface="+mj-ea"/>
              <a:ea typeface="+mj-ea"/>
            </a:endParaRPr>
          </a:p>
          <a:p>
            <a:pPr algn="just"/>
            <a:r>
              <a:rPr lang="ko-KR" altLang="en-US" sz="2000" b="1" spc="-150" dirty="0" smtClean="0">
                <a:latin typeface="+mj-ea"/>
                <a:ea typeface="+mj-ea"/>
              </a:rPr>
              <a:t>하나의 외부스키마를 여럿이 공유가능하며 하나의 </a:t>
            </a:r>
            <a:r>
              <a:rPr lang="en-US" altLang="ko-KR" sz="2000" b="1" spc="-150" dirty="0" smtClean="0">
                <a:latin typeface="+mj-ea"/>
                <a:ea typeface="+mj-ea"/>
              </a:rPr>
              <a:t>DB</a:t>
            </a:r>
            <a:r>
              <a:rPr lang="ko-KR" altLang="en-US" sz="2000" b="1" spc="-150" dirty="0" smtClean="0">
                <a:latin typeface="+mj-ea"/>
                <a:ea typeface="+mj-ea"/>
              </a:rPr>
              <a:t>시스템에 여러 개의 외부 스키마가 존재가 가능합니다</a:t>
            </a:r>
            <a:r>
              <a:rPr lang="en-US" altLang="ko-KR" sz="2000" b="1" spc="-150" dirty="0" smtClean="0">
                <a:latin typeface="+mj-ea"/>
                <a:ea typeface="+mj-ea"/>
              </a:rPr>
              <a:t>.</a:t>
            </a:r>
            <a:endParaRPr lang="ko-KR" altLang="en-US" sz="2000" b="1" spc="-150" dirty="0">
              <a:latin typeface="+mj-ea"/>
              <a:ea typeface="+mj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79B855BF-D9DA-4DCA-8C3B-580B809FB3AD}"/>
              </a:ext>
            </a:extLst>
          </p:cNvPr>
          <p:cNvSpPr/>
          <p:nvPr/>
        </p:nvSpPr>
        <p:spPr>
          <a:xfrm>
            <a:off x="4663439" y="1511200"/>
            <a:ext cx="2865120" cy="42416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6A0FB3C6-9A35-4D0E-BAED-8A65E8B20B95}"/>
              </a:ext>
            </a:extLst>
          </p:cNvPr>
          <p:cNvSpPr txBox="1"/>
          <p:nvPr/>
        </p:nvSpPr>
        <p:spPr>
          <a:xfrm>
            <a:off x="5298344" y="1894016"/>
            <a:ext cx="1595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 smtClean="0"/>
              <a:t>개념 스키마</a:t>
            </a:r>
            <a:endParaRPr lang="ko-KR" altLang="en-US" sz="2400" spc="-300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25A953E-C6F0-4D1F-96F9-EB846842787C}"/>
              </a:ext>
            </a:extLst>
          </p:cNvPr>
          <p:cNvSpPr txBox="1"/>
          <p:nvPr/>
        </p:nvSpPr>
        <p:spPr>
          <a:xfrm>
            <a:off x="4663437" y="3072571"/>
            <a:ext cx="286512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b="1" spc="-150" dirty="0" smtClean="0"/>
              <a:t>시스템 프로그래머나 설계자의 관점에서 바라보는 스키마 </a:t>
            </a:r>
            <a:endParaRPr lang="en-US" altLang="ko-KR" sz="2000" b="1" spc="-150" dirty="0" smtClean="0"/>
          </a:p>
          <a:p>
            <a:pPr algn="just"/>
            <a:r>
              <a:rPr lang="ko-KR" altLang="en-US" sz="2000" b="1" spc="-150" dirty="0" smtClean="0">
                <a:solidFill>
                  <a:srgbClr val="FF0000"/>
                </a:solidFill>
              </a:rPr>
              <a:t>데이터베이스의 물리적 구조</a:t>
            </a:r>
            <a:r>
              <a:rPr lang="ko-KR" altLang="en-US" sz="2000" b="1" spc="-150" dirty="0" smtClean="0"/>
              <a:t>를 가리킵니다</a:t>
            </a:r>
            <a:r>
              <a:rPr lang="en-US" altLang="ko-KR" sz="2000" b="1" spc="-150" dirty="0" smtClean="0"/>
              <a:t>.(</a:t>
            </a:r>
            <a:r>
              <a:rPr lang="ko-KR" altLang="en-US" sz="2000" b="1" spc="-150" dirty="0" smtClean="0"/>
              <a:t>실제 저장방법을 기술하는 물리적인 저장장치와 관련됨</a:t>
            </a:r>
            <a:r>
              <a:rPr lang="en-US" altLang="ko-KR" sz="2000" b="1" spc="-150" dirty="0" smtClean="0"/>
              <a:t>)</a:t>
            </a:r>
            <a:endParaRPr lang="ko-KR" altLang="en-US" sz="2000" b="1" spc="-150" dirty="0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46AF84B2-8495-4833-89FB-8C7E41356CCD}"/>
              </a:ext>
            </a:extLst>
          </p:cNvPr>
          <p:cNvSpPr/>
          <p:nvPr/>
        </p:nvSpPr>
        <p:spPr>
          <a:xfrm>
            <a:off x="8533373" y="1535280"/>
            <a:ext cx="2865120" cy="42175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030676F3-0DE3-472C-9581-3AE99A2B1F1D}"/>
              </a:ext>
            </a:extLst>
          </p:cNvPr>
          <p:cNvSpPr txBox="1"/>
          <p:nvPr/>
        </p:nvSpPr>
        <p:spPr>
          <a:xfrm>
            <a:off x="9168276" y="1894016"/>
            <a:ext cx="1595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 smtClean="0"/>
              <a:t>내부 스키마</a:t>
            </a:r>
            <a:endParaRPr lang="ko-KR" altLang="en-US" sz="2400" spc="-300" dirty="0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43985BF-F074-49B6-914D-B3442969F5A9}"/>
              </a:ext>
            </a:extLst>
          </p:cNvPr>
          <p:cNvSpPr txBox="1"/>
          <p:nvPr/>
        </p:nvSpPr>
        <p:spPr>
          <a:xfrm>
            <a:off x="8533373" y="2925691"/>
            <a:ext cx="28651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b="1" spc="-150" dirty="0" smtClean="0">
                <a:solidFill>
                  <a:srgbClr val="FF0000"/>
                </a:solidFill>
              </a:rPr>
              <a:t>전체적인 </a:t>
            </a:r>
            <a:r>
              <a:rPr lang="ko-KR" altLang="en-US" sz="2000" b="1" spc="-150" dirty="0" err="1" smtClean="0">
                <a:solidFill>
                  <a:srgbClr val="FF0000"/>
                </a:solidFill>
              </a:rPr>
              <a:t>뷰</a:t>
            </a:r>
            <a:r>
              <a:rPr lang="ko-KR" altLang="en-US" sz="2000" b="1" spc="-150" dirty="0" err="1" smtClean="0"/>
              <a:t>를</a:t>
            </a:r>
            <a:r>
              <a:rPr lang="ko-KR" altLang="en-US" sz="2000" b="1" spc="-150" dirty="0" smtClean="0"/>
              <a:t> 가리킵니다</a:t>
            </a:r>
            <a:r>
              <a:rPr lang="en-US" altLang="ko-KR" sz="2000" b="1" spc="-150" dirty="0" smtClean="0"/>
              <a:t>.(</a:t>
            </a:r>
            <a:r>
              <a:rPr lang="ko-KR" altLang="en-US" sz="2000" b="1" spc="-150" dirty="0" smtClean="0"/>
              <a:t>조직 전체의 입장</a:t>
            </a:r>
            <a:r>
              <a:rPr lang="en-US" altLang="ko-KR" sz="2000" b="1" spc="-150" dirty="0" smtClean="0"/>
              <a:t>)</a:t>
            </a:r>
          </a:p>
          <a:p>
            <a:pPr algn="just"/>
            <a:r>
              <a:rPr lang="ko-KR" altLang="en-US" sz="2000" b="1" spc="-150" dirty="0" smtClean="0"/>
              <a:t>개체간의 관계와 제약조건을 나타내고</a:t>
            </a:r>
            <a:endParaRPr lang="en-US" altLang="ko-KR" sz="2000" b="1" spc="-150" dirty="0" smtClean="0"/>
          </a:p>
          <a:p>
            <a:pPr algn="just"/>
            <a:r>
              <a:rPr lang="ko-KR" altLang="en-US" sz="2000" b="1" spc="-150" dirty="0" smtClean="0"/>
              <a:t>데이터베이스의 접근권한</a:t>
            </a:r>
            <a:r>
              <a:rPr lang="en-US" altLang="ko-KR" sz="2000" b="1" spc="-150" dirty="0" smtClean="0"/>
              <a:t>/</a:t>
            </a:r>
            <a:r>
              <a:rPr lang="ko-KR" altLang="en-US" sz="2000" b="1" spc="-150" dirty="0" smtClean="0"/>
              <a:t>보안</a:t>
            </a:r>
            <a:r>
              <a:rPr lang="en-US" altLang="ko-KR" sz="2000" b="1" spc="-150" dirty="0" smtClean="0"/>
              <a:t>/</a:t>
            </a:r>
            <a:r>
              <a:rPr lang="ko-KR" altLang="en-US" sz="2000" b="1" spc="-150" dirty="0" err="1" smtClean="0"/>
              <a:t>무결성</a:t>
            </a:r>
            <a:r>
              <a:rPr lang="ko-KR" altLang="en-US" sz="2000" b="1" spc="-150" dirty="0" smtClean="0"/>
              <a:t> 규칙에 대한 명세를  정의합니다</a:t>
            </a:r>
            <a:r>
              <a:rPr lang="en-US" altLang="ko-KR" sz="2000" b="1" spc="-150" dirty="0" smtClean="0"/>
              <a:t>.</a:t>
            </a:r>
          </a:p>
          <a:p>
            <a:pPr algn="just"/>
            <a:r>
              <a:rPr lang="ko-KR" altLang="en-US" sz="2000" b="1" spc="-150" dirty="0" smtClean="0"/>
              <a:t>일반적으로 스키마는 내부스키마를  뜻합니다</a:t>
            </a:r>
            <a:r>
              <a:rPr lang="en-US" altLang="ko-KR" sz="2000" b="1" spc="-150" dirty="0" smtClean="0"/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4235A04F-3E17-4814-9032-305DE9611D72}"/>
              </a:ext>
            </a:extLst>
          </p:cNvPr>
          <p:cNvSpPr txBox="1"/>
          <p:nvPr/>
        </p:nvSpPr>
        <p:spPr>
          <a:xfrm>
            <a:off x="3977623" y="260985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4235A04F-3E17-4814-9032-305DE9611D72}"/>
              </a:ext>
            </a:extLst>
          </p:cNvPr>
          <p:cNvSpPr txBox="1"/>
          <p:nvPr/>
        </p:nvSpPr>
        <p:spPr>
          <a:xfrm>
            <a:off x="7908781" y="260985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55158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650240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609600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660400" y="2418080"/>
            <a:ext cx="2815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 smtClean="0">
                <a:solidFill>
                  <a:schemeClr val="accent4">
                    <a:lumMod val="50000"/>
                  </a:schemeClr>
                </a:solidFill>
              </a:rPr>
              <a:t>SQL</a:t>
            </a:r>
            <a:r>
              <a:rPr lang="ko-KR" altLang="en-US" sz="3600" spc="-300" dirty="0" smtClean="0">
                <a:solidFill>
                  <a:schemeClr val="accent4">
                    <a:lumMod val="50000"/>
                  </a:schemeClr>
                </a:solidFill>
              </a:rPr>
              <a:t>과</a:t>
            </a:r>
            <a:r>
              <a:rPr lang="en-US" altLang="ko-KR" sz="3600" spc="-300" dirty="0" err="1" smtClean="0">
                <a:solidFill>
                  <a:schemeClr val="accent4">
                    <a:lumMod val="50000"/>
                  </a:schemeClr>
                </a:solidFill>
              </a:rPr>
              <a:t>NoSQL</a:t>
            </a:r>
            <a:r>
              <a:rPr lang="ko-KR" altLang="en-US" sz="3600" spc="-3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endParaRPr lang="ko-KR" altLang="en-US" sz="36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250898" y="1633249"/>
            <a:ext cx="66236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</a:rPr>
              <a:t>5</a:t>
            </a:r>
            <a:endParaRPr lang="ko-KR" altLang="en-US" sz="6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76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32576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accent4">
                    <a:lumMod val="50000"/>
                  </a:schemeClr>
                </a:solidFill>
              </a:rPr>
              <a:t>스키마의 사용유무</a:t>
            </a:r>
            <a:endParaRPr lang="ko-KR" altLang="en-US" sz="32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4503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amet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consectetur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adipiscing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elit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3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6C70AECE-A6C6-4500-AD74-C281C65189F0}"/>
              </a:ext>
            </a:extLst>
          </p:cNvPr>
          <p:cNvSpPr/>
          <p:nvPr/>
        </p:nvSpPr>
        <p:spPr>
          <a:xfrm>
            <a:off x="803794" y="1592359"/>
            <a:ext cx="4796234" cy="48013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6990A22E-DF0F-4E74-9A93-775E2A00A967}"/>
              </a:ext>
            </a:extLst>
          </p:cNvPr>
          <p:cNvSpPr/>
          <p:nvPr/>
        </p:nvSpPr>
        <p:spPr>
          <a:xfrm>
            <a:off x="767407" y="1540581"/>
            <a:ext cx="668244" cy="6682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0FB9BC62-BBA8-4A95-9035-6867EC56A9C6}"/>
              </a:ext>
            </a:extLst>
          </p:cNvPr>
          <p:cNvSpPr txBox="1"/>
          <p:nvPr/>
        </p:nvSpPr>
        <p:spPr>
          <a:xfrm>
            <a:off x="875377" y="1582316"/>
            <a:ext cx="478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A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="" xmlns:a16="http://schemas.microsoft.com/office/drawing/2014/main" id="{8A5550B4-7FC8-490E-AD14-95821515C45E}"/>
              </a:ext>
            </a:extLst>
          </p:cNvPr>
          <p:cNvSpPr txBox="1"/>
          <p:nvPr/>
        </p:nvSpPr>
        <p:spPr>
          <a:xfrm>
            <a:off x="2279446" y="5770817"/>
            <a:ext cx="1792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rgbClr val="3D3D3D"/>
                </a:solidFill>
                <a:latin typeface="+mj-ea"/>
                <a:ea typeface="+mj-ea"/>
              </a:rPr>
              <a:t>스키마 사용</a:t>
            </a:r>
            <a:endParaRPr lang="ko-KR" altLang="en-US" sz="2400" b="1" dirty="0">
              <a:solidFill>
                <a:srgbClr val="3D3D3D"/>
              </a:solidFill>
              <a:latin typeface="+mj-ea"/>
              <a:ea typeface="+mj-ea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="" xmlns:a16="http://schemas.microsoft.com/office/drawing/2014/main" id="{0E311C05-2B7F-4677-83B4-68731F0C74E8}"/>
              </a:ext>
            </a:extLst>
          </p:cNvPr>
          <p:cNvSpPr/>
          <p:nvPr/>
        </p:nvSpPr>
        <p:spPr>
          <a:xfrm>
            <a:off x="6643237" y="1592359"/>
            <a:ext cx="4796234" cy="48013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3" name="TextBox 242">
            <a:extLst>
              <a:ext uri="{FF2B5EF4-FFF2-40B4-BE49-F238E27FC236}">
                <a16:creationId xmlns="" xmlns:a16="http://schemas.microsoft.com/office/drawing/2014/main" id="{6871BC7F-A825-4BC9-9337-88786EDA1B23}"/>
              </a:ext>
            </a:extLst>
          </p:cNvPr>
          <p:cNvSpPr txBox="1"/>
          <p:nvPr/>
        </p:nvSpPr>
        <p:spPr>
          <a:xfrm>
            <a:off x="7977270" y="5797606"/>
            <a:ext cx="2093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rgbClr val="3D3D3D"/>
                </a:solidFill>
                <a:latin typeface="+mj-ea"/>
                <a:ea typeface="+mj-ea"/>
              </a:rPr>
              <a:t>스키마 미사용</a:t>
            </a:r>
            <a:endParaRPr lang="ko-KR" altLang="en-US" sz="2400" b="1" dirty="0">
              <a:solidFill>
                <a:srgbClr val="3D3D3D"/>
              </a:solidFill>
              <a:latin typeface="+mj-ea"/>
              <a:ea typeface="+mj-ea"/>
            </a:endParaRPr>
          </a:p>
        </p:txBody>
      </p:sp>
      <p:sp>
        <p:nvSpPr>
          <p:cNvPr id="246" name="직사각형 245">
            <a:extLst>
              <a:ext uri="{FF2B5EF4-FFF2-40B4-BE49-F238E27FC236}">
                <a16:creationId xmlns="" xmlns:a16="http://schemas.microsoft.com/office/drawing/2014/main" id="{ED4D22A4-B9F7-46E1-BA1C-479DA4E1C4D8}"/>
              </a:ext>
            </a:extLst>
          </p:cNvPr>
          <p:cNvSpPr/>
          <p:nvPr/>
        </p:nvSpPr>
        <p:spPr>
          <a:xfrm>
            <a:off x="6626072" y="1540581"/>
            <a:ext cx="668244" cy="6682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7" name="TextBox 246">
            <a:extLst>
              <a:ext uri="{FF2B5EF4-FFF2-40B4-BE49-F238E27FC236}">
                <a16:creationId xmlns="" xmlns:a16="http://schemas.microsoft.com/office/drawing/2014/main" id="{0EE2C4E3-86AA-4EB6-9358-688B7CB8EA00}"/>
              </a:ext>
            </a:extLst>
          </p:cNvPr>
          <p:cNvSpPr txBox="1"/>
          <p:nvPr/>
        </p:nvSpPr>
        <p:spPr>
          <a:xfrm>
            <a:off x="6721186" y="1582316"/>
            <a:ext cx="478016" cy="584775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B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pic>
        <p:nvPicPr>
          <p:cNvPr id="245" name="그림 244" descr="테이블이(가) 표시된 사진&#10;&#10;자동 생성된 설명">
            <a:extLst>
              <a:ext uri="{FF2B5EF4-FFF2-40B4-BE49-F238E27FC236}">
                <a16:creationId xmlns="" xmlns:a16="http://schemas.microsoft.com/office/drawing/2014/main" id="{EBF3D8F3-DD75-194F-9629-CCD23FDEB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640" y="2415617"/>
            <a:ext cx="4318686" cy="3019569"/>
          </a:xfrm>
          <a:prstGeom prst="rect">
            <a:avLst/>
          </a:prstGeom>
        </p:spPr>
      </p:pic>
      <p:pic>
        <p:nvPicPr>
          <p:cNvPr id="248" name="그림 247" descr="테이블이(가) 표시된 사진&#10;&#10;자동 생성된 설명">
            <a:extLst>
              <a:ext uri="{FF2B5EF4-FFF2-40B4-BE49-F238E27FC236}">
                <a16:creationId xmlns="" xmlns:a16="http://schemas.microsoft.com/office/drawing/2014/main" id="{99A05701-DCE9-BD4B-AD5B-DD6F867A8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194" y="2902074"/>
            <a:ext cx="4267283" cy="204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26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598CDF40-98C4-4448-B94A-655387F17874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E44D183-6B70-4974-BE7C-DC7E35AA9F09}"/>
              </a:ext>
            </a:extLst>
          </p:cNvPr>
          <p:cNvSpPr txBox="1"/>
          <p:nvPr/>
        </p:nvSpPr>
        <p:spPr>
          <a:xfrm>
            <a:off x="5230300" y="2758890"/>
            <a:ext cx="195495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b="1" dirty="0">
                <a:solidFill>
                  <a:schemeClr val="accent4"/>
                </a:solidFill>
                <a:latin typeface="+mj-lt"/>
              </a:rPr>
              <a:t>V</a:t>
            </a:r>
            <a:r>
              <a:rPr lang="en-US" altLang="ko-KR" sz="8800" b="1" dirty="0">
                <a:solidFill>
                  <a:schemeClr val="accent2"/>
                </a:solidFill>
                <a:latin typeface="+mj-lt"/>
              </a:rPr>
              <a:t>S.</a:t>
            </a:r>
            <a:endParaRPr lang="ko-KR" altLang="en-US" sz="88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7D7858-2531-41AB-A09A-C06C21E0E888}"/>
              </a:ext>
            </a:extLst>
          </p:cNvPr>
          <p:cNvSpPr txBox="1"/>
          <p:nvPr/>
        </p:nvSpPr>
        <p:spPr>
          <a:xfrm>
            <a:off x="2557596" y="274967"/>
            <a:ext cx="8691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 smtClean="0">
                <a:solidFill>
                  <a:schemeClr val="accent4"/>
                </a:solidFill>
                <a:latin typeface="+mj-ea"/>
                <a:ea typeface="+mj-ea"/>
              </a:rPr>
              <a:t>SQL</a:t>
            </a:r>
            <a:endParaRPr lang="ko-KR" altLang="en-US" sz="3200" spc="-30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BF4FC1D-BF21-4AB3-B508-A8DFD3569C7C}"/>
              </a:ext>
            </a:extLst>
          </p:cNvPr>
          <p:cNvSpPr txBox="1"/>
          <p:nvPr/>
        </p:nvSpPr>
        <p:spPr>
          <a:xfrm>
            <a:off x="8695081" y="237259"/>
            <a:ext cx="13276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 err="1" smtClean="0">
                <a:solidFill>
                  <a:schemeClr val="accent2"/>
                </a:solidFill>
                <a:latin typeface="+mj-ea"/>
                <a:ea typeface="+mj-ea"/>
              </a:rPr>
              <a:t>NoSQL</a:t>
            </a:r>
            <a:endParaRPr lang="ko-KR" altLang="en-US" sz="3200" spc="-3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7B37C57-8EE3-47F7-9060-CE4709AE3007}"/>
              </a:ext>
            </a:extLst>
          </p:cNvPr>
          <p:cNvSpPr txBox="1"/>
          <p:nvPr/>
        </p:nvSpPr>
        <p:spPr>
          <a:xfrm>
            <a:off x="636907" y="1510070"/>
            <a:ext cx="50513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명확하게 정의된 스키마 데이터의 </a:t>
            </a:r>
            <a:r>
              <a:rPr lang="ko-KR" altLang="en-US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무결성을</a:t>
            </a: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보장</a:t>
            </a:r>
            <a:r>
              <a:rPr lang="en-US" altLang="ko-KR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관계는 각 데이터 중복 없이 한번만 저장</a:t>
            </a:r>
            <a:r>
              <a:rPr lang="en-US" altLang="ko-KR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7B37C57-8EE3-47F7-9060-CE4709AE3007}"/>
              </a:ext>
            </a:extLst>
          </p:cNvPr>
          <p:cNvSpPr txBox="1"/>
          <p:nvPr/>
        </p:nvSpPr>
        <p:spPr>
          <a:xfrm>
            <a:off x="7118146" y="1291470"/>
            <a:ext cx="480131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스키마가 없어서 유연함</a:t>
            </a:r>
            <a:endParaRPr lang="en-US" altLang="ko-KR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수직 수평 확장이 </a:t>
            </a: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가능</a:t>
            </a:r>
            <a:endParaRPr lang="en-US" altLang="ko-KR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상시 저장된 데이터를 조정하고 새로운 필드 </a:t>
            </a:r>
            <a:endParaRPr lang="en-US" altLang="ko-KR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</a:t>
            </a: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확장 가능</a:t>
            </a:r>
            <a:endParaRPr lang="en-US" altLang="ko-KR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데이터는 어플리케이션이 필요로 하는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</a:t>
            </a: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형식으로저장됨</a:t>
            </a:r>
            <a:r>
              <a:rPr lang="en-US" altLang="ko-KR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 읽어오는 속도 </a:t>
            </a: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빨라짐</a:t>
            </a:r>
            <a:r>
              <a:rPr lang="en-US" altLang="ko-KR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D4CC0E4-F758-4295-BC5C-F8EA363DA590}"/>
              </a:ext>
            </a:extLst>
          </p:cNvPr>
          <p:cNvSpPr txBox="1"/>
          <p:nvPr/>
        </p:nvSpPr>
        <p:spPr>
          <a:xfrm>
            <a:off x="7118146" y="820676"/>
            <a:ext cx="301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장</a:t>
            </a:r>
            <a:r>
              <a:rPr lang="ko-KR" altLang="en-US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6D4CC0E4-F758-4295-BC5C-F8EA363DA590}"/>
              </a:ext>
            </a:extLst>
          </p:cNvPr>
          <p:cNvSpPr txBox="1"/>
          <p:nvPr/>
        </p:nvSpPr>
        <p:spPr>
          <a:xfrm>
            <a:off x="636907" y="859742"/>
            <a:ext cx="301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장</a:t>
            </a:r>
            <a:r>
              <a:rPr lang="ko-KR" altLang="en-US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6D4CC0E4-F758-4295-BC5C-F8EA363DA590}"/>
              </a:ext>
            </a:extLst>
          </p:cNvPr>
          <p:cNvSpPr txBox="1"/>
          <p:nvPr/>
        </p:nvSpPr>
        <p:spPr>
          <a:xfrm>
            <a:off x="706929" y="3251332"/>
            <a:ext cx="301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단</a:t>
            </a:r>
            <a:r>
              <a:rPr lang="ko-KR" altLang="en-US" sz="2400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점</a:t>
            </a:r>
            <a:endParaRPr lang="ko-KR" altLang="en-US" sz="2400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7B37C57-8EE3-47F7-9060-CE4709AE3007}"/>
              </a:ext>
            </a:extLst>
          </p:cNvPr>
          <p:cNvSpPr txBox="1"/>
          <p:nvPr/>
        </p:nvSpPr>
        <p:spPr>
          <a:xfrm>
            <a:off x="706929" y="4120142"/>
            <a:ext cx="4570482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유연성이 </a:t>
            </a:r>
            <a:r>
              <a:rPr lang="en-US" altLang="ko-KR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NoSQL</a:t>
            </a: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보다 떨어짐</a:t>
            </a:r>
            <a:r>
              <a:rPr lang="en-US" altLang="ko-KR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 스키마를 사전에 계획하고 </a:t>
            </a:r>
            <a:r>
              <a:rPr lang="ko-KR" altLang="en-US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알려야함</a:t>
            </a:r>
            <a:r>
              <a:rPr lang="en-US" altLang="ko-KR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관계를 맺고 있어서 </a:t>
            </a:r>
            <a:r>
              <a:rPr lang="ko-KR" altLang="en-US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조인문이</a:t>
            </a: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많은 복잡한</a:t>
            </a:r>
            <a:endParaRPr lang="en-US" altLang="ko-KR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복잡한 쿼리가 만들어질 수 있음</a:t>
            </a:r>
            <a:r>
              <a:rPr lang="en-US" altLang="ko-KR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대체로 수직적 확장만 가능함</a:t>
            </a:r>
            <a:r>
              <a:rPr lang="en-US" altLang="ko-KR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6D4CC0E4-F758-4295-BC5C-F8EA363DA590}"/>
              </a:ext>
            </a:extLst>
          </p:cNvPr>
          <p:cNvSpPr txBox="1"/>
          <p:nvPr/>
        </p:nvSpPr>
        <p:spPr>
          <a:xfrm>
            <a:off x="7185258" y="3876793"/>
            <a:ext cx="301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단</a:t>
            </a:r>
            <a:r>
              <a:rPr lang="ko-KR" altLang="en-US" sz="2400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점</a:t>
            </a:r>
            <a:endParaRPr lang="ko-KR" altLang="en-US" sz="2400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97B37C57-8EE3-47F7-9060-CE4709AE3007}"/>
              </a:ext>
            </a:extLst>
          </p:cNvPr>
          <p:cNvSpPr txBox="1"/>
          <p:nvPr/>
        </p:nvSpPr>
        <p:spPr>
          <a:xfrm>
            <a:off x="7118146" y="4348197"/>
            <a:ext cx="476925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 중복을 계속 업데이트가 필요</a:t>
            </a:r>
            <a:endParaRPr lang="en-US" altLang="ko-KR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데이터가 여러 </a:t>
            </a:r>
            <a:r>
              <a:rPr lang="ko-KR" altLang="en-US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컬랙션에</a:t>
            </a: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중복이 되어있기에</a:t>
            </a:r>
            <a:endParaRPr lang="en-US" altLang="ko-KR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</a:t>
            </a: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수정 시 모든 </a:t>
            </a:r>
            <a:r>
              <a:rPr lang="ko-KR" altLang="en-US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컬랙션에서</a:t>
            </a: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수정을 </a:t>
            </a:r>
            <a:r>
              <a:rPr lang="ko-KR" altLang="en-US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해야함</a:t>
            </a:r>
            <a:r>
              <a:rPr lang="en-US" altLang="ko-KR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(SQL</a:t>
            </a: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에서는 중복데이터가 없기에 한번에 가능</a:t>
            </a:r>
            <a:r>
              <a:rPr lang="en-US" altLang="ko-KR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9500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598CDF40-98C4-4448-B94A-655387F17874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E44D183-6B70-4974-BE7C-DC7E35AA9F09}"/>
              </a:ext>
            </a:extLst>
          </p:cNvPr>
          <p:cNvSpPr txBox="1"/>
          <p:nvPr/>
        </p:nvSpPr>
        <p:spPr>
          <a:xfrm>
            <a:off x="5230300" y="2758890"/>
            <a:ext cx="195495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b="1" dirty="0">
                <a:solidFill>
                  <a:schemeClr val="accent4"/>
                </a:solidFill>
                <a:latin typeface="+mj-lt"/>
              </a:rPr>
              <a:t>V</a:t>
            </a:r>
            <a:r>
              <a:rPr lang="en-US" altLang="ko-KR" sz="8800" b="1" dirty="0">
                <a:solidFill>
                  <a:schemeClr val="accent2"/>
                </a:solidFill>
                <a:latin typeface="+mj-lt"/>
              </a:rPr>
              <a:t>S.</a:t>
            </a:r>
            <a:endParaRPr lang="ko-KR" altLang="en-US" sz="88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7D7858-2531-41AB-A09A-C06C21E0E888}"/>
              </a:ext>
            </a:extLst>
          </p:cNvPr>
          <p:cNvSpPr txBox="1"/>
          <p:nvPr/>
        </p:nvSpPr>
        <p:spPr>
          <a:xfrm>
            <a:off x="0" y="855218"/>
            <a:ext cx="6032421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x-none" sz="3200" b="1" dirty="0"/>
              <a:t/>
            </a:r>
            <a:br>
              <a:rPr lang="en" altLang="x-none" sz="3200" b="1" dirty="0"/>
            </a:br>
            <a:r>
              <a:rPr lang="en" altLang="x-none" sz="2400" b="1" i="1" u="sng" dirty="0"/>
              <a:t>SQL </a:t>
            </a:r>
            <a:r>
              <a:rPr lang="ko-KR" altLang="en-US" sz="2400" b="1" i="1" u="sng" dirty="0"/>
              <a:t>데이터베이스 </a:t>
            </a:r>
            <a:r>
              <a:rPr lang="ko-KR" altLang="en-US" sz="2400" b="1" i="1" u="sng" dirty="0" smtClean="0"/>
              <a:t>사용</a:t>
            </a:r>
            <a:endParaRPr lang="en-US" altLang="ko-KR" sz="1400" b="1" i="1" u="sng" dirty="0"/>
          </a:p>
          <a:p>
            <a:endParaRPr lang="ko-KR" altLang="en-US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r>
              <a:rPr lang="en-US" altLang="ko-KR" sz="1400" b="1" dirty="0" smtClean="0"/>
              <a:t>1.</a:t>
            </a:r>
            <a:r>
              <a:rPr lang="ko-KR" altLang="en-US" sz="1400" b="1" dirty="0" smtClean="0"/>
              <a:t>관계를 </a:t>
            </a:r>
            <a:r>
              <a:rPr lang="ko-KR" altLang="en-US" sz="1400" b="1" dirty="0"/>
              <a:t>맺고 있는 데이터가 자주 변경되는 애플리케이션의 경우</a:t>
            </a:r>
          </a:p>
          <a:p>
            <a:r>
              <a:rPr lang="en" altLang="x-none" sz="1400" b="1" dirty="0" smtClean="0"/>
              <a:t>(NoSQL</a:t>
            </a:r>
            <a:r>
              <a:rPr lang="ko-KR" altLang="en-US" sz="1400" b="1" dirty="0"/>
              <a:t>에서는 여러 컬렉션을 모두 수정해야 하기 때문에 </a:t>
            </a:r>
            <a:r>
              <a:rPr lang="ko-KR" altLang="en-US" sz="1400" b="1" dirty="0" smtClean="0"/>
              <a:t>비효율적이기에</a:t>
            </a:r>
            <a:endParaRPr lang="en-US" altLang="ko-KR" sz="1400" b="1" dirty="0" smtClean="0"/>
          </a:p>
          <a:p>
            <a:r>
              <a:rPr lang="en-US" altLang="ko-KR" sz="1400" b="1" dirty="0" smtClean="0"/>
              <a:t>SQL</a:t>
            </a:r>
            <a:r>
              <a:rPr lang="ko-KR" altLang="en-US" sz="1400" b="1" dirty="0" smtClean="0"/>
              <a:t>데이터 베이스 사용</a:t>
            </a:r>
            <a:r>
              <a:rPr lang="en-US" altLang="ko-KR" sz="1400" b="1" dirty="0" smtClean="0"/>
              <a:t>)</a:t>
            </a:r>
            <a:endParaRPr lang="ko-KR" altLang="en-US" sz="1400" b="1" dirty="0"/>
          </a:p>
          <a:p>
            <a:endParaRPr lang="en-US" altLang="ko-KR" sz="1400" b="1" dirty="0" smtClean="0"/>
          </a:p>
          <a:p>
            <a:r>
              <a:rPr lang="en-US" altLang="ko-KR" sz="1400" b="1" dirty="0" smtClean="0"/>
              <a:t>2.</a:t>
            </a:r>
            <a:r>
              <a:rPr lang="ko-KR" altLang="en-US" sz="1400" b="1" dirty="0" smtClean="0"/>
              <a:t>변경될 </a:t>
            </a:r>
            <a:r>
              <a:rPr lang="ko-KR" altLang="en-US" sz="1400" b="1" dirty="0"/>
              <a:t>여지가 없고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명확한 스키마가 사용자와 데이터에게 중요한 경우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BF4FC1D-BF21-4AB3-B508-A8DFD3569C7C}"/>
              </a:ext>
            </a:extLst>
          </p:cNvPr>
          <p:cNvSpPr txBox="1"/>
          <p:nvPr/>
        </p:nvSpPr>
        <p:spPr>
          <a:xfrm>
            <a:off x="6096000" y="866064"/>
            <a:ext cx="5270995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" altLang="x-none" sz="1400" b="1" dirty="0" smtClean="0"/>
          </a:p>
          <a:p>
            <a:endParaRPr lang="en" altLang="x-none" sz="1400" b="1" dirty="0"/>
          </a:p>
          <a:p>
            <a:r>
              <a:rPr lang="en" altLang="x-none" sz="2400" b="1" i="1" u="sng" dirty="0" smtClean="0"/>
              <a:t>NoSQL </a:t>
            </a:r>
            <a:r>
              <a:rPr lang="ko-KR" altLang="en-US" sz="2400" b="1" i="1" u="sng" dirty="0" smtClean="0"/>
              <a:t>데이터베이스 사용</a:t>
            </a:r>
            <a:endParaRPr lang="en-US" altLang="ko-KR" sz="1400" b="1" i="1" u="sng" dirty="0" smtClean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ko-KR" altLang="en-US" sz="1400" b="1" dirty="0"/>
          </a:p>
          <a:p>
            <a:r>
              <a:rPr lang="en-US" altLang="ko-KR" sz="1400" b="1" dirty="0" smtClean="0"/>
              <a:t>1.</a:t>
            </a:r>
            <a:r>
              <a:rPr lang="ko-KR" altLang="en-US" sz="1400" b="1" dirty="0" smtClean="0"/>
              <a:t>정확한 </a:t>
            </a:r>
            <a:r>
              <a:rPr lang="ko-KR" altLang="en-US" sz="1400" b="1" dirty="0"/>
              <a:t>데이터 구조를 알 수 없거나 변경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확장 될 수 있는 경우</a:t>
            </a:r>
          </a:p>
          <a:p>
            <a:endParaRPr lang="en-US" altLang="ko-KR" sz="1400" b="1" dirty="0" smtClean="0"/>
          </a:p>
          <a:p>
            <a:r>
              <a:rPr lang="en-US" altLang="ko-KR" sz="1400" b="1" dirty="0" smtClean="0"/>
              <a:t>2.</a:t>
            </a:r>
            <a:r>
              <a:rPr lang="ko-KR" altLang="en-US" sz="1400" b="1" dirty="0" smtClean="0"/>
              <a:t>읽기를 </a:t>
            </a:r>
            <a:r>
              <a:rPr lang="ko-KR" altLang="en-US" sz="1400" b="1" dirty="0"/>
              <a:t>자주 하지만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데이터 변경은 자주 없는 경우</a:t>
            </a:r>
          </a:p>
          <a:p>
            <a:endParaRPr lang="en-US" altLang="ko-KR" sz="1400" b="1" dirty="0" smtClean="0"/>
          </a:p>
          <a:p>
            <a:r>
              <a:rPr lang="en-US" altLang="ko-KR" sz="1400" b="1" dirty="0" smtClean="0"/>
              <a:t>3.</a:t>
            </a:r>
            <a:r>
              <a:rPr lang="ko-KR" altLang="en-US" sz="1400" b="1" dirty="0" smtClean="0"/>
              <a:t>데이터베이스를 </a:t>
            </a:r>
            <a:r>
              <a:rPr lang="ko-KR" altLang="en-US" sz="1400" b="1" dirty="0"/>
              <a:t>수평으로 확장해야 하는 경우 </a:t>
            </a:r>
            <a:endParaRPr lang="en-US" altLang="ko-KR" sz="1400" b="1" dirty="0" smtClean="0"/>
          </a:p>
          <a:p>
            <a:r>
              <a:rPr lang="en-US" altLang="ko-KR" sz="1400" b="1" dirty="0" smtClean="0"/>
              <a:t>(</a:t>
            </a:r>
            <a:r>
              <a:rPr lang="ko-KR" altLang="en-US" sz="1400" b="1" dirty="0"/>
              <a:t>막대한 양의 데이터를 다뤄야 하는 경우</a:t>
            </a:r>
            <a:r>
              <a:rPr lang="en-US" altLang="ko-KR" sz="14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9263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4EBBF972-9F3D-4F22-B882-CE59EF7447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C74F5F7-00D0-4ECC-89F9-4D20EF05AC44}"/>
              </a:ext>
            </a:extLst>
          </p:cNvPr>
          <p:cNvSpPr/>
          <p:nvPr/>
        </p:nvSpPr>
        <p:spPr>
          <a:xfrm>
            <a:off x="2698416" y="2505627"/>
            <a:ext cx="6795168" cy="18364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98A5B73-C2F7-4581-8705-1A00D96287B1}"/>
              </a:ext>
            </a:extLst>
          </p:cNvPr>
          <p:cNvSpPr txBox="1"/>
          <p:nvPr/>
        </p:nvSpPr>
        <p:spPr>
          <a:xfrm>
            <a:off x="4694815" y="2916039"/>
            <a:ext cx="28023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spc="-300" dirty="0">
                <a:solidFill>
                  <a:schemeClr val="accent2"/>
                </a:solidFill>
              </a:rPr>
              <a:t>Thanks!</a:t>
            </a:r>
            <a:endParaRPr lang="ko-KR" altLang="en-US" sz="6000" b="1" spc="-3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52C2E6F-0C74-499E-8460-A9AA5B5D40F6}"/>
              </a:ext>
            </a:extLst>
          </p:cNvPr>
          <p:cNvSpPr txBox="1"/>
          <p:nvPr/>
        </p:nvSpPr>
        <p:spPr>
          <a:xfrm>
            <a:off x="2543947" y="1851645"/>
            <a:ext cx="1603324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900" dirty="0">
                <a:solidFill>
                  <a:schemeClr val="accent2"/>
                </a:solidFill>
              </a:rPr>
              <a:t>#</a:t>
            </a:r>
            <a:endParaRPr lang="ko-KR" altLang="en-US" sz="199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22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64B754D0-1D69-4D2C-8DBA-852CF617DC30}"/>
              </a:ext>
            </a:extLst>
          </p:cNvPr>
          <p:cNvSpPr/>
          <p:nvPr/>
        </p:nvSpPr>
        <p:spPr>
          <a:xfrm>
            <a:off x="6096000" y="1163320"/>
            <a:ext cx="6096000" cy="57206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D45CE2C4-28C8-4910-8DBE-E7488746E5C6}"/>
              </a:ext>
            </a:extLst>
          </p:cNvPr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76304DB-138B-466E-A699-CC6B4EBF22E2}"/>
              </a:ext>
            </a:extLst>
          </p:cNvPr>
          <p:cNvSpPr txBox="1"/>
          <p:nvPr/>
        </p:nvSpPr>
        <p:spPr>
          <a:xfrm>
            <a:off x="193040" y="174973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50000"/>
                  </a:schemeClr>
                </a:solidFill>
              </a:rPr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C94C671-7E93-40FD-A0FA-8A445145AE83}"/>
              </a:ext>
            </a:extLst>
          </p:cNvPr>
          <p:cNvSpPr txBox="1"/>
          <p:nvPr/>
        </p:nvSpPr>
        <p:spPr>
          <a:xfrm>
            <a:off x="1124705" y="390416"/>
            <a:ext cx="323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A table of contents</a:t>
            </a: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294640" y="1391920"/>
            <a:ext cx="3362689" cy="701040"/>
            <a:chOff x="294640" y="1391920"/>
            <a:chExt cx="3362689" cy="701040"/>
          </a:xfrm>
        </p:grpSpPr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1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 smtClean="0">
                  <a:solidFill>
                    <a:schemeClr val="tx2">
                      <a:lumMod val="50000"/>
                    </a:schemeClr>
                  </a:solidFill>
                </a:rPr>
                <a:t>정의 </a:t>
              </a:r>
              <a:endParaRPr lang="ko-KR" altLang="en-US" sz="2400" spc="-3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="" xmlns:a16="http://schemas.microsoft.com/office/drawing/2014/main" id="{24FFEE27-45F9-464D-8DF9-81ED76C271D2}"/>
              </a:ext>
            </a:extLst>
          </p:cNvPr>
          <p:cNvGrpSpPr/>
          <p:nvPr/>
        </p:nvGrpSpPr>
        <p:grpSpPr>
          <a:xfrm>
            <a:off x="294640" y="2456784"/>
            <a:ext cx="3362689" cy="701040"/>
            <a:chOff x="294640" y="1391920"/>
            <a:chExt cx="3362689" cy="701040"/>
          </a:xfrm>
        </p:grpSpPr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B9DE7996-FB2E-449D-A8E1-F21F9DE43D18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60AF0C1A-F079-4686-B269-0ED4FE6A6C6F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2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AA208B53-099A-40CC-A54D-D084DC7C5DA5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 smtClean="0">
                  <a:solidFill>
                    <a:schemeClr val="tx2">
                      <a:lumMod val="50000"/>
                    </a:schemeClr>
                  </a:solidFill>
                </a:rPr>
                <a:t>특</a:t>
              </a:r>
              <a:r>
                <a:rPr lang="ko-KR" altLang="en-US" sz="2400" spc="-300" dirty="0">
                  <a:solidFill>
                    <a:schemeClr val="tx2">
                      <a:lumMod val="50000"/>
                    </a:schemeClr>
                  </a:solidFill>
                </a:rPr>
                <a:t>징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="" xmlns:a16="http://schemas.microsoft.com/office/drawing/2014/main" id="{72248B9C-3D54-45BB-A57F-A9D99CEA8994}"/>
              </a:ext>
            </a:extLst>
          </p:cNvPr>
          <p:cNvGrpSpPr/>
          <p:nvPr/>
        </p:nvGrpSpPr>
        <p:grpSpPr>
          <a:xfrm>
            <a:off x="294640" y="3521648"/>
            <a:ext cx="3362689" cy="701040"/>
            <a:chOff x="294640" y="1391920"/>
            <a:chExt cx="3362689" cy="701040"/>
          </a:xfrm>
        </p:grpSpPr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F37A9374-D0D7-464F-B150-88C5B40CEF7F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D400FF30-FB91-462E-8C6D-23083600275E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3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CD9519AB-383A-4302-84C4-7A82F08C9CEF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 smtClean="0">
                  <a:solidFill>
                    <a:schemeClr val="tx2">
                      <a:lumMod val="50000"/>
                    </a:schemeClr>
                  </a:solidFill>
                </a:rPr>
                <a:t>종</a:t>
              </a:r>
              <a:r>
                <a:rPr lang="ko-KR" altLang="en-US" sz="2400" spc="-300" dirty="0">
                  <a:solidFill>
                    <a:schemeClr val="tx2">
                      <a:lumMod val="50000"/>
                    </a:schemeClr>
                  </a:solidFill>
                </a:rPr>
                <a:t>류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="" xmlns:a16="http://schemas.microsoft.com/office/drawing/2014/main" id="{AA6DAF3D-56DD-4603-B5C8-395DADFA849A}"/>
              </a:ext>
            </a:extLst>
          </p:cNvPr>
          <p:cNvGrpSpPr/>
          <p:nvPr/>
        </p:nvGrpSpPr>
        <p:grpSpPr>
          <a:xfrm>
            <a:off x="294640" y="4586512"/>
            <a:ext cx="3362689" cy="701040"/>
            <a:chOff x="294640" y="1391920"/>
            <a:chExt cx="3362689" cy="701040"/>
          </a:xfrm>
        </p:grpSpPr>
        <p:sp>
          <p:nvSpPr>
            <p:cNvPr id="23" name="직사각형 22">
              <a:extLst>
                <a:ext uri="{FF2B5EF4-FFF2-40B4-BE49-F238E27FC236}">
                  <a16:creationId xmlns="" xmlns:a16="http://schemas.microsoft.com/office/drawing/2014/main" id="{3257C551-BEA9-4A5A-804C-B3723BAB21E9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30059E28-6683-4826-B293-3AF3DF3ECA1B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4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FEB0A944-CAFF-4F64-8ADB-EAF6997D6573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 smtClean="0">
                  <a:solidFill>
                    <a:schemeClr val="tx2">
                      <a:lumMod val="50000"/>
                    </a:schemeClr>
                  </a:solidFill>
                </a:rPr>
                <a:t>스키마</a:t>
              </a:r>
              <a:r>
                <a:rPr lang="ko-KR" altLang="en-US" sz="2400" spc="-300" dirty="0">
                  <a:solidFill>
                    <a:schemeClr val="tx2">
                      <a:lumMod val="50000"/>
                    </a:schemeClr>
                  </a:solidFill>
                </a:rPr>
                <a:t>란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="" xmlns:a16="http://schemas.microsoft.com/office/drawing/2014/main" id="{87F8FBBF-1148-436E-8600-69C119DBF580}"/>
              </a:ext>
            </a:extLst>
          </p:cNvPr>
          <p:cNvGrpSpPr/>
          <p:nvPr/>
        </p:nvGrpSpPr>
        <p:grpSpPr>
          <a:xfrm>
            <a:off x="294640" y="5651376"/>
            <a:ext cx="3362689" cy="701040"/>
            <a:chOff x="294640" y="1391920"/>
            <a:chExt cx="3362689" cy="701040"/>
          </a:xfrm>
        </p:grpSpPr>
        <p:sp>
          <p:nvSpPr>
            <p:cNvPr id="27" name="직사각형 26">
              <a:extLst>
                <a:ext uri="{FF2B5EF4-FFF2-40B4-BE49-F238E27FC236}">
                  <a16:creationId xmlns="" xmlns:a16="http://schemas.microsoft.com/office/drawing/2014/main" id="{EE198DCA-DDAD-43B9-A796-5D1463594EC3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C49EA117-E942-4A95-942C-287EBF455A1C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5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B66D9A10-E34F-47A8-8A0F-E2B4F6DF7197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spc="-300" dirty="0" smtClean="0">
                  <a:solidFill>
                    <a:schemeClr val="tx2">
                      <a:lumMod val="50000"/>
                    </a:schemeClr>
                  </a:solidFill>
                </a:rPr>
                <a:t>SQL</a:t>
              </a:r>
              <a:r>
                <a:rPr lang="ko-KR" altLang="en-US" sz="2400" spc="-300" dirty="0" smtClean="0">
                  <a:solidFill>
                    <a:schemeClr val="tx2">
                      <a:lumMod val="50000"/>
                    </a:schemeClr>
                  </a:solidFill>
                </a:rPr>
                <a:t>과</a:t>
              </a:r>
              <a:r>
                <a:rPr lang="en-US" altLang="ko-KR" sz="2400" spc="-300" dirty="0" err="1" smtClean="0">
                  <a:solidFill>
                    <a:schemeClr val="tx2">
                      <a:lumMod val="50000"/>
                    </a:schemeClr>
                  </a:solidFill>
                </a:rPr>
                <a:t>NoSQL</a:t>
              </a:r>
              <a:endParaRPr lang="ko-KR" altLang="en-US" sz="2400" spc="-3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="" xmlns:a16="http://schemas.microsoft.com/office/drawing/2014/main" id="{50CA2993-B48E-4FE8-A781-3DB7DC6D2BB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41925"/>
            <a:ext cx="6096000" cy="572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45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650240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609600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660400" y="2418080"/>
            <a:ext cx="1608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accent4">
                    <a:lumMod val="50000"/>
                  </a:schemeClr>
                </a:solidFill>
              </a:rPr>
              <a:t>정     의</a:t>
            </a:r>
            <a:endParaRPr lang="ko-KR" altLang="en-US" sz="36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250898" y="1633249"/>
            <a:ext cx="66236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</a:rPr>
              <a:t>1</a:t>
            </a:r>
            <a:endParaRPr lang="ko-KR" altLang="en-US" sz="6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30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32576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accent4">
                    <a:lumMod val="50000"/>
                  </a:schemeClr>
                </a:solidFill>
              </a:rPr>
              <a:t>데이터베이스 정의</a:t>
            </a:r>
            <a:endParaRPr lang="ko-KR" altLang="en-US" sz="32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1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856DDEE3-A7F8-4273-8591-3062E1CC0410}"/>
              </a:ext>
            </a:extLst>
          </p:cNvPr>
          <p:cNvSpPr txBox="1"/>
          <p:nvPr/>
        </p:nvSpPr>
        <p:spPr>
          <a:xfrm>
            <a:off x="780913" y="1649512"/>
            <a:ext cx="3135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smtClean="0">
                <a:solidFill>
                  <a:srgbClr val="40474D"/>
                </a:solidFill>
              </a:rPr>
              <a:t>데이터 베이스란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27" name="내용 개체 틀 2">
            <a:extLst>
              <a:ext uri="{FF2B5EF4-FFF2-40B4-BE49-F238E27FC236}">
                <a16:creationId xmlns="" xmlns:a16="http://schemas.microsoft.com/office/drawing/2014/main" id="{EB4183F0-2F5C-A144-ABFB-461DECAABD53}"/>
              </a:ext>
            </a:extLst>
          </p:cNvPr>
          <p:cNvSpPr txBox="1">
            <a:spLocks/>
          </p:cNvSpPr>
          <p:nvPr/>
        </p:nvSpPr>
        <p:spPr>
          <a:xfrm>
            <a:off x="780913" y="2506662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여러 </a:t>
            </a:r>
            <a:r>
              <a:rPr lang="ko-KR" altLang="en-US" dirty="0"/>
              <a:t>사람이 공유하여 사용할 목적으로 체계화해 통합</a:t>
            </a:r>
            <a:r>
              <a:rPr lang="en-US" altLang="ko-KR" dirty="0"/>
              <a:t>, </a:t>
            </a:r>
            <a:r>
              <a:rPr lang="ko-KR" altLang="en-US" dirty="0"/>
              <a:t>관리하는 </a:t>
            </a:r>
            <a:r>
              <a:rPr lang="ko-KR" altLang="en-US" dirty="0">
                <a:hlinkClick r:id="rId2" tooltip="데이터"/>
              </a:rPr>
              <a:t>데이터</a:t>
            </a:r>
            <a:r>
              <a:rPr lang="ko-KR" altLang="en-US" dirty="0"/>
              <a:t>의 </a:t>
            </a:r>
            <a:r>
              <a:rPr lang="ko-KR" altLang="en-US" dirty="0">
                <a:hlinkClick r:id="rId3" tooltip="집합"/>
              </a:rPr>
              <a:t>집합</a:t>
            </a:r>
            <a:r>
              <a:rPr lang="ko-KR" altLang="en-US" dirty="0"/>
              <a:t>이다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endParaRPr kumimoji="1"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360794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650240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609600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660400" y="2418080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 smtClean="0">
                <a:solidFill>
                  <a:schemeClr val="accent4">
                    <a:lumMod val="50000"/>
                  </a:schemeClr>
                </a:solidFill>
              </a:rPr>
              <a:t>특</a:t>
            </a:r>
            <a:r>
              <a:rPr lang="ko-KR" altLang="en-US" sz="3600" spc="-300" dirty="0" smtClean="0">
                <a:solidFill>
                  <a:schemeClr val="accent4">
                    <a:lumMod val="50000"/>
                  </a:schemeClr>
                </a:solidFill>
              </a:rPr>
              <a:t>    징</a:t>
            </a:r>
            <a:endParaRPr lang="ko-KR" altLang="en-US" sz="36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250898" y="1633249"/>
            <a:ext cx="6655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</a:rPr>
              <a:t>2</a:t>
            </a:r>
            <a:endParaRPr lang="ko-KR" altLang="en-US" sz="6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99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37273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accent4">
                    <a:lumMod val="50000"/>
                  </a:schemeClr>
                </a:solidFill>
              </a:rPr>
              <a:t>데이터베이스의 특징</a:t>
            </a:r>
            <a:endParaRPr lang="ko-KR" altLang="en-US" sz="32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1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="" xmlns:a16="http://schemas.microsoft.com/office/drawing/2014/main" id="{7AEEEC5F-09A1-4D97-80EE-CE11C1BD6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187328"/>
              </p:ext>
            </p:extLst>
          </p:nvPr>
        </p:nvGraphicFramePr>
        <p:xfrm>
          <a:off x="720000" y="1661517"/>
          <a:ext cx="10856280" cy="38076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8760">
                  <a:extLst>
                    <a:ext uri="{9D8B030D-6E8A-4147-A177-3AD203B41FA5}">
                      <a16:colId xmlns="" xmlns:a16="http://schemas.microsoft.com/office/drawing/2014/main" val="2748037351"/>
                    </a:ext>
                  </a:extLst>
                </a:gridCol>
                <a:gridCol w="7237520">
                  <a:extLst>
                    <a:ext uri="{9D8B030D-6E8A-4147-A177-3AD203B41FA5}">
                      <a16:colId xmlns="" xmlns:a16="http://schemas.microsoft.com/office/drawing/2014/main" val="820828031"/>
                    </a:ext>
                  </a:extLst>
                </a:gridCol>
              </a:tblGrid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특징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설명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5070320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 smtClean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실시간 </a:t>
                      </a:r>
                      <a:r>
                        <a:rPr lang="ko-KR" altLang="en-US" sz="2200" spc="-150" dirty="0" err="1" smtClean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접근성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 smtClean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데이터 베이스는 실시간으로 서비스가 가능합니다</a:t>
                      </a:r>
                      <a:r>
                        <a:rPr lang="en-US" altLang="ko-KR" sz="2200" spc="-150" dirty="0" smtClean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12358619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 smtClean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계속적인 변화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 smtClean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데이터의 값은 시간에 따라 변화합니다</a:t>
                      </a:r>
                      <a:endParaRPr lang="en-US" altLang="ko-KR" sz="2200" spc="-150" dirty="0" smtClean="0">
                        <a:solidFill>
                          <a:srgbClr val="40474D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2200" spc="-150" dirty="0" smtClean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삽입</a:t>
                      </a:r>
                      <a:r>
                        <a:rPr lang="en-US" altLang="ko-KR" sz="2200" spc="-150" dirty="0" smtClean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</a:t>
                      </a:r>
                      <a:r>
                        <a:rPr lang="ko-KR" altLang="en-US" sz="2200" spc="-150" dirty="0" smtClean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삭제</a:t>
                      </a:r>
                      <a:r>
                        <a:rPr lang="en-US" altLang="ko-KR" sz="2200" spc="-150" dirty="0" smtClean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</a:t>
                      </a:r>
                      <a:r>
                        <a:rPr lang="ko-KR" altLang="en-US" sz="2200" spc="-150" dirty="0" smtClean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수정 등의 작업을 통해 데이터의 값을 저장합니다</a:t>
                      </a:r>
                      <a:r>
                        <a:rPr lang="en-US" altLang="ko-KR" sz="2200" spc="-150" dirty="0" smtClean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69100695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 smtClean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동시 공유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 smtClean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여러 사용자에게 동시에 서비스가 가능합니다</a:t>
                      </a:r>
                      <a:r>
                        <a:rPr lang="en-US" altLang="ko-KR" sz="2200" spc="-150" dirty="0" smtClean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1039696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 smtClean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내용에 따른 참조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 smtClean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데이터 베이스에 저장된 데이터는 데이터의 물리적 위치</a:t>
                      </a:r>
                      <a:r>
                        <a:rPr lang="en-US" altLang="ko-KR" sz="2200" spc="-150" dirty="0" smtClean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2200" spc="-150" dirty="0" smtClean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서버의 위치</a:t>
                      </a:r>
                      <a:r>
                        <a:rPr lang="en-US" altLang="ko-KR" sz="2200" spc="-150" dirty="0" smtClean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2200" spc="-150" dirty="0" smtClean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가 아니라 데이터 값에 따라 참조됩니다</a:t>
                      </a:r>
                      <a:r>
                        <a:rPr lang="en-US" altLang="ko-KR" sz="2200" spc="-150" dirty="0" smtClean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36289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3326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650240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609600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660400" y="2418080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accent4">
                    <a:lumMod val="50000"/>
                  </a:schemeClr>
                </a:solidFill>
              </a:rPr>
              <a:t>종    류</a:t>
            </a:r>
            <a:endParaRPr lang="ko-KR" altLang="en-US" sz="36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250898" y="1633249"/>
            <a:ext cx="66236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</a:rPr>
              <a:t>3</a:t>
            </a:r>
            <a:endParaRPr lang="ko-KR" altLang="en-US" sz="6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43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36295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accent4">
                    <a:lumMod val="50000"/>
                  </a:schemeClr>
                </a:solidFill>
              </a:rPr>
              <a:t>데이터베이스의 종류</a:t>
            </a:r>
            <a:endParaRPr lang="ko-KR" altLang="en-US" sz="32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1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="" xmlns:a16="http://schemas.microsoft.com/office/drawing/2014/main" id="{7AEEEC5F-09A1-4D97-80EE-CE11C1BD6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321269"/>
              </p:ext>
            </p:extLst>
          </p:nvPr>
        </p:nvGraphicFramePr>
        <p:xfrm>
          <a:off x="720000" y="1661517"/>
          <a:ext cx="10856280" cy="38076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865">
                  <a:extLst>
                    <a:ext uri="{9D8B030D-6E8A-4147-A177-3AD203B41FA5}">
                      <a16:colId xmlns="" xmlns:a16="http://schemas.microsoft.com/office/drawing/2014/main" val="2748037351"/>
                    </a:ext>
                  </a:extLst>
                </a:gridCol>
                <a:gridCol w="7251415">
                  <a:extLst>
                    <a:ext uri="{9D8B030D-6E8A-4147-A177-3AD203B41FA5}">
                      <a16:colId xmlns="" xmlns:a16="http://schemas.microsoft.com/office/drawing/2014/main" val="820828031"/>
                    </a:ext>
                  </a:extLst>
                </a:gridCol>
              </a:tblGrid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종류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설명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5070320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 err="1" smtClean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계층형</a:t>
                      </a:r>
                      <a:r>
                        <a:rPr lang="ko-KR" altLang="en-US" sz="2200" spc="-150" dirty="0" smtClean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데이터베이스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 smtClean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계층 구조로 데이터 관리</a:t>
                      </a:r>
                      <a:r>
                        <a:rPr lang="en-US" altLang="ko-KR" sz="2200" spc="-150" dirty="0" smtClean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2200" spc="-150" dirty="0" smtClean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최초의 현대적 데이터베이스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12358619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 err="1" smtClean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관계형</a:t>
                      </a:r>
                      <a:r>
                        <a:rPr lang="ko-KR" altLang="en-US" sz="2200" spc="-150" dirty="0" smtClean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데이터베이스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spc="-150" dirty="0" smtClean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</a:t>
                      </a:r>
                      <a:r>
                        <a:rPr lang="ko-KR" altLang="en-US" sz="2200" spc="-150" dirty="0" smtClean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차원 형식으로 데이터관리</a:t>
                      </a:r>
                      <a:r>
                        <a:rPr lang="en-US" altLang="ko-KR" sz="2200" spc="-150" dirty="0" smtClean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</a:t>
                      </a:r>
                      <a:r>
                        <a:rPr lang="ko-KR" altLang="en-US" sz="2200" spc="-150" dirty="0" smtClean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가장 널리 사용됨</a:t>
                      </a:r>
                      <a:endParaRPr lang="en-US" altLang="ko-KR" sz="2200" spc="-150" dirty="0" smtClean="0">
                        <a:solidFill>
                          <a:srgbClr val="40474D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2200" spc="-150" dirty="0" smtClean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예</a:t>
                      </a:r>
                      <a:r>
                        <a:rPr lang="en-US" altLang="ko-KR" sz="2200" spc="-150" dirty="0" smtClean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) </a:t>
                      </a:r>
                      <a:r>
                        <a:rPr lang="ko-KR" altLang="en-US" sz="2200" spc="-150" dirty="0" err="1" smtClean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오라클</a:t>
                      </a:r>
                      <a:r>
                        <a:rPr lang="en-US" altLang="ko-KR" sz="2200" spc="-150" dirty="0" smtClean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IBM</a:t>
                      </a:r>
                      <a:r>
                        <a:rPr lang="en-US" altLang="ko-KR" sz="2200" spc="-150" baseline="0" dirty="0" smtClean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DB2, </a:t>
                      </a:r>
                      <a:r>
                        <a:rPr lang="en-US" altLang="ko-KR" sz="2200" spc="-150" baseline="0" dirty="0" err="1" smtClean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PstgreSQL</a:t>
                      </a:r>
                      <a:r>
                        <a:rPr lang="en-US" altLang="ko-KR" sz="2200" spc="-150" baseline="0" dirty="0" smtClean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</a:t>
                      </a:r>
                      <a:r>
                        <a:rPr lang="ko-KR" altLang="en-US" sz="2200" spc="-150" baseline="0" dirty="0" smtClean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등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69100695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 smtClean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객체지향형 데이터베이스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 smtClean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상용화가 되지 못함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1039696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spc="-150" dirty="0" smtClean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NOSQL </a:t>
                      </a:r>
                      <a:r>
                        <a:rPr lang="ko-KR" altLang="en-US" sz="2200" spc="-150" dirty="0" smtClean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데이터베이스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spc="-150" dirty="0" smtClean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Not</a:t>
                      </a:r>
                      <a:r>
                        <a:rPr lang="en-US" altLang="ko-KR" sz="2200" spc="-150" baseline="0" dirty="0" smtClean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Only SQL </a:t>
                      </a:r>
                      <a:r>
                        <a:rPr lang="ko-KR" altLang="en-US" sz="2200" spc="-150" baseline="0" dirty="0" smtClean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최근 각광 받는 중</a:t>
                      </a:r>
                      <a:endParaRPr lang="en-US" altLang="ko-KR" sz="2200" spc="-150" baseline="0" dirty="0" smtClean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2200" spc="-150" baseline="0" dirty="0" err="1" smtClean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관계형</a:t>
                      </a:r>
                      <a:r>
                        <a:rPr lang="ko-KR" altLang="en-US" sz="2200" spc="-150" baseline="0" dirty="0" smtClean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데이터베이스의 기능 일부를 삭제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36289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470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650240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609600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660400" y="2418080"/>
            <a:ext cx="1992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accent4">
                    <a:lumMod val="50000"/>
                  </a:schemeClr>
                </a:solidFill>
              </a:rPr>
              <a:t>스키마란 </a:t>
            </a:r>
            <a:endParaRPr lang="ko-KR" altLang="en-US" sz="36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250898" y="1633249"/>
            <a:ext cx="66236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</a:rPr>
              <a:t>4</a:t>
            </a:r>
            <a:endParaRPr lang="ko-KR" altLang="en-US" sz="6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400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YELLOW_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FBCE01"/>
      </a:accent1>
      <a:accent2>
        <a:srgbClr val="FDDE45"/>
      </a:accent2>
      <a:accent3>
        <a:srgbClr val="D8BEA7"/>
      </a:accent3>
      <a:accent4>
        <a:srgbClr val="A6A7A9"/>
      </a:accent4>
      <a:accent5>
        <a:srgbClr val="EDE5D5"/>
      </a:accent5>
      <a:accent6>
        <a:srgbClr val="FCFBF7"/>
      </a:accent6>
      <a:hlink>
        <a:srgbClr val="595959"/>
      </a:hlink>
      <a:folHlink>
        <a:srgbClr val="595959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425</Words>
  <Application>Microsoft Office PowerPoint</Application>
  <PresentationFormat>사용자 지정</PresentationFormat>
  <Paragraphs>153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hoo</cp:lastModifiedBy>
  <cp:revision>30</cp:revision>
  <dcterms:created xsi:type="dcterms:W3CDTF">2020-12-13T00:02:47Z</dcterms:created>
  <dcterms:modified xsi:type="dcterms:W3CDTF">2021-09-12T19:07:00Z</dcterms:modified>
</cp:coreProperties>
</file>