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2" r:id="rId10"/>
    <p:sldId id="261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5"/>
    <p:restoredTop sz="94684"/>
  </p:normalViewPr>
  <p:slideViewPr>
    <p:cSldViewPr snapToGrid="0" snapToObjects="1">
      <p:cViewPr varScale="1">
        <p:scale>
          <a:sx n="120" d="100"/>
          <a:sy n="120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48DD-03AC-B14B-B0EF-F2C96DBD5F1D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3DE2-9D37-9F4D-8A07-FF1CD1FE7D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4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&gt;&gt; </a:t>
            </a:r>
            <a:r>
              <a:rPr kumimoji="1" lang="ko-KR" altLang="en-US" dirty="0"/>
              <a:t>통합 과제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데이터베이스 종류</a:t>
            </a:r>
            <a:r>
              <a:rPr kumimoji="1" lang="en-US" altLang="ko-KR" dirty="0"/>
              <a:t>(</a:t>
            </a:r>
            <a:r>
              <a:rPr kumimoji="1" lang="en" altLang="ko-Kore-KR" dirty="0" err="1"/>
              <a:t>ORDBMS,NoSQL</a:t>
            </a:r>
            <a:r>
              <a:rPr kumimoji="1" lang="en" altLang="ko-Kore-KR" dirty="0"/>
              <a:t>) </a:t>
            </a:r>
            <a:r>
              <a:rPr kumimoji="1" lang="ko-KR" altLang="en-US" dirty="0"/>
              <a:t>및 장단점 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	        </a:t>
            </a:r>
            <a:r>
              <a:rPr kumimoji="1" lang="en" altLang="ko-Kore-KR" dirty="0"/>
              <a:t>DML(select, insert, update, delete), DCL, DDL </a:t>
            </a:r>
            <a:r>
              <a:rPr kumimoji="1" lang="ko-KR" altLang="en-US" dirty="0"/>
              <a:t>명령어 형식 </a:t>
            </a:r>
          </a:p>
          <a:p>
            <a:endParaRPr kumimoji="1" lang="ko-KR" altLang="en-US" dirty="0"/>
          </a:p>
          <a:p>
            <a:r>
              <a:rPr kumimoji="1" lang="ko-KR" altLang="en-US" dirty="0"/>
              <a:t>	        주요 용어 조사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DE2-9D37-9F4D-8A07-FF1CD1FE7D0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52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DE2-9D37-9F4D-8A07-FF1CD1FE7D0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4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3DE2-9D37-9F4D-8A07-FF1CD1FE7D0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1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84BE-8C0B-D24C-AF41-113F2B2B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17B32-DEAE-9443-AFB1-87DF427D8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69789-03D5-6846-8DE3-9E82051A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6ED2-D9CA-034D-AEBC-E671474C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668F3-BD9F-0247-9950-FCC8ABEF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6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992C-F4A3-9641-AAAA-C504A7A8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8B93-10A9-8E40-BC35-7A652033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FC544-0537-2345-A673-04002F2F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3298E-2EBB-394D-A16D-50740C13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FF513-F15A-1043-BB25-B89F45A2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53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5CE893-6E7C-D84D-9D53-3D05B7356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30DF7-A906-8C49-A25F-CA23C3FD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8F475-4440-984F-A166-3A3C34E3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08F46-944A-894C-B6DA-4C611468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8A323-9A7A-3646-8EF0-11FF7A4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49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AB00-EC71-3A41-9D73-2984487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A1FA-6487-F448-AF1A-B9DFF7AF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3A23C-1C76-8F45-AC33-89D3FF00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3F35-1F66-3842-87F5-CFE4F16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43E7D-32DA-E549-A273-0E36C0FD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43A2-8926-9449-9701-5321BF9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81DC9-47EE-964E-A399-B1BF85EB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8D860-2EFA-AB4B-B005-8E03F894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91CFD-46B2-9B47-B2A1-9E61FC8A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F9270-52E6-4F48-9EE5-8922317F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2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3034E-FC58-1A41-8BB6-2FB56AB7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98B4-00F0-D14E-A05F-30F7BD748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1FEDB-A990-8E48-944A-DA4B976C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3CADE-3027-2B44-9FEE-FEDD9B10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66221-08A9-3942-8C79-C402E15F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44C8B-70E6-9141-9C10-BBAAA844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35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404BF-0159-BC40-9701-0C7C3F14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E0E63-A9EA-D540-8896-3C8B0532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7F775-33DD-C14F-836D-119F0323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CB231D-3CB4-7041-9E80-B6F5827AA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A27ADA-BD0D-6F43-85FC-7F41131A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DBB39-39CB-DF4C-B7FE-ADA515C4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8953F2-EEFC-A94B-8BC8-776E439E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5F68D-578A-E34A-B102-447AAF6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6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9E37-FCE2-C440-92FD-FDC210BE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FEB5A8-48A2-EB4B-A2D0-4E081190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1719D2-F7DD-B54D-8C63-027593D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8E797-F62E-A348-8070-EB11EB47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3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0794D-225A-D944-B8D4-3B87F2B9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68A95-DFEA-3845-8EA1-D4C6C34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14465-661B-864D-81E4-9F37D24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AD2F-8609-B142-ADEE-FB1F81A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D284A-D509-C947-9EAB-E6F90A29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5962C-53F6-6241-93B9-C75F243F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F2167-66DD-324A-A9EE-2EC84B29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1CF7F-DA26-994F-9C6C-C635F0EC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9AC7E-D3C4-224C-8E0E-8825AE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471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8E32C-CEC9-0C4A-A0A9-04519A6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75A6F-9BBE-5449-9821-95ABD6153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0526C-64F9-2E43-BFCA-7ED7FF45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52FB8-CC9B-E245-B9E9-4A4F86CE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815E-A8CB-1942-BEDA-852C77CD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4844C-B159-C044-B99B-E3EEAA40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5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F6CC9-CB8A-0A44-8C7E-DB9CA43F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F8404-15F6-0440-83B3-FFDE7147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FAB84-BDBE-CC4F-8DCC-792500CC1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C3DB-6427-5745-9976-5B9DDA6ED5B2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D1CD-C797-E24C-BDB9-B437AE9D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48D37-8B8C-AC43-A7CB-61A265CC4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D28B-4360-9A45-A142-B5B96DB554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19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YeopHan/Interview_Question_for_Beginner/tree/master/Database" TargetMode="External"/><Relationship Id="rId2" Type="http://schemas.openxmlformats.org/officeDocument/2006/relationships/hyperlink" Target="https://mjmjmj98.tistory.com/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sjs2018/222471823096" TargetMode="External"/><Relationship Id="rId4" Type="http://schemas.openxmlformats.org/officeDocument/2006/relationships/hyperlink" Target="https://github.com/gyoogle/tech-interview-for-developer/tree/master/Computer%20Science/Databa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DB297-644E-E241-BCE0-6ACDE5934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98766-76A1-DD4F-82F4-F0862BE5B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46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SQL(</a:t>
            </a:r>
            <a:r>
              <a:rPr kumimoji="1" lang="ko-KR" altLang="en-US" dirty="0"/>
              <a:t>관계형 </a:t>
            </a:r>
            <a:r>
              <a:rPr kumimoji="1" lang="en-US" altLang="ko-KR" dirty="0"/>
              <a:t>DB) vs NoSQL(</a:t>
            </a:r>
            <a:r>
              <a:rPr kumimoji="1" lang="ko-KR" altLang="en-US" dirty="0" err="1"/>
              <a:t>비관계형</a:t>
            </a:r>
            <a:r>
              <a:rPr kumimoji="1" lang="ko-KR" altLang="en-US" dirty="0"/>
              <a:t> </a:t>
            </a:r>
            <a:r>
              <a:rPr kumimoji="1" lang="en-US" altLang="ko-KR" dirty="0"/>
              <a:t>DB)</a:t>
            </a:r>
            <a:endParaRPr kumimoji="1"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9A05701-DCE9-BD4B-AD5B-DD6F867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5913"/>
            <a:ext cx="4657640" cy="204665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BF3D8F3-DD75-194F-9629-CCD23FDE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7" y="1690687"/>
            <a:ext cx="4318686" cy="301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71AEC1-039F-5847-83A0-757F845B7C98}"/>
              </a:ext>
            </a:extLst>
          </p:cNvPr>
          <p:cNvSpPr txBox="1"/>
          <p:nvPr/>
        </p:nvSpPr>
        <p:spPr>
          <a:xfrm>
            <a:off x="4151870" y="5412259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가장</a:t>
            </a:r>
            <a:r>
              <a:rPr kumimoji="1" lang="ko-KR" altLang="en-US" dirty="0"/>
              <a:t> 큰 차이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스키마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관계의 유무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18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F378E-C26F-ED48-8EB9-C4197FA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그럼 둘 중에 뭘 선택</a:t>
            </a:r>
            <a:r>
              <a:rPr lang="en-US" altLang="ko-KR" b="1" dirty="0"/>
              <a:t>?</a:t>
            </a:r>
            <a:br>
              <a:rPr lang="en-US" altLang="ko-KR" b="1" dirty="0"/>
            </a:b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2142E-45AD-A64B-95F8-69EE76CF71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6181" y="1230202"/>
            <a:ext cx="11397672" cy="582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정답은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둘다 훌륭한 솔루션이고 어떤 데이터를 다루느냐에 따라 선택을 고려해야한다</a:t>
            </a:r>
            <a:r>
              <a:rPr lang="en-US" altLang="ko-KR" sz="1400" dirty="0"/>
              <a:t>.</a:t>
            </a:r>
          </a:p>
          <a:p>
            <a:br>
              <a:rPr lang="ko-KR" altLang="en-US" sz="1400" dirty="0"/>
            </a:br>
            <a:r>
              <a:rPr lang="en" altLang="ko-Kore-KR" sz="1400" b="1" dirty="0"/>
              <a:t>SQL </a:t>
            </a:r>
            <a:r>
              <a:rPr lang="ko-KR" altLang="en-US" sz="1400" b="1" dirty="0"/>
              <a:t>장점</a:t>
            </a:r>
          </a:p>
          <a:p>
            <a:r>
              <a:rPr lang="ko-KR" altLang="en-US" sz="1400" dirty="0"/>
              <a:t>명확하게 정의된 스키마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무결성 보장</a:t>
            </a:r>
          </a:p>
          <a:p>
            <a:r>
              <a:rPr lang="ko-KR" altLang="en-US" sz="1400" dirty="0"/>
              <a:t>관계는 각 데이터를 중복없이 한번만 저장</a:t>
            </a:r>
          </a:p>
          <a:p>
            <a:r>
              <a:rPr lang="en" altLang="ko-Kore-KR" sz="1400" b="1" dirty="0"/>
              <a:t>SQL </a:t>
            </a:r>
            <a:r>
              <a:rPr lang="ko-KR" altLang="en-US" sz="1400" b="1" dirty="0"/>
              <a:t>단점</a:t>
            </a:r>
          </a:p>
          <a:p>
            <a:r>
              <a:rPr lang="ko-KR" altLang="en-US" sz="1400" dirty="0"/>
              <a:t>덜 유연함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 스키마를 사전에 계획하고 알려야 함</a:t>
            </a:r>
            <a:r>
              <a:rPr lang="en-US" altLang="ko-KR" sz="1400" dirty="0"/>
              <a:t>. (</a:t>
            </a:r>
            <a:r>
              <a:rPr lang="ko-KR" altLang="en-US" sz="1400" dirty="0"/>
              <a:t>나중에 수정하기 </a:t>
            </a:r>
            <a:r>
              <a:rPr lang="ko-KR" altLang="en-US" sz="1400" dirty="0" err="1"/>
              <a:t>힘듬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관계를 맺고 있어서 </a:t>
            </a:r>
            <a:r>
              <a:rPr lang="ko-KR" altLang="en-US" sz="1400" dirty="0" err="1"/>
              <a:t>조인문이</a:t>
            </a:r>
            <a:r>
              <a:rPr lang="ko-KR" altLang="en-US" sz="1400" dirty="0"/>
              <a:t> 많은 복잡한 쿼리가 만들어질 수 있음</a:t>
            </a:r>
          </a:p>
          <a:p>
            <a:r>
              <a:rPr lang="ko-KR" altLang="en-US" sz="1400" dirty="0"/>
              <a:t>대체로 수직적 </a:t>
            </a:r>
            <a:r>
              <a:rPr lang="ko-KR" altLang="en-US" sz="1400" dirty="0" err="1"/>
              <a:t>확장만</a:t>
            </a:r>
            <a:r>
              <a:rPr lang="ko-KR" altLang="en-US" sz="1400" dirty="0"/>
              <a:t> 가능함</a:t>
            </a:r>
          </a:p>
          <a:p>
            <a:br>
              <a:rPr lang="ko-KR" altLang="en-US" sz="1400" dirty="0"/>
            </a:br>
            <a:r>
              <a:rPr lang="en" altLang="ko-Kore-KR" sz="1400" b="1" dirty="0"/>
              <a:t>NoSQL </a:t>
            </a:r>
            <a:r>
              <a:rPr lang="ko-KR" altLang="en-US" sz="1400" b="1" dirty="0"/>
              <a:t>장점</a:t>
            </a:r>
          </a:p>
          <a:p>
            <a:r>
              <a:rPr lang="ko-KR" altLang="en-US" sz="1400" dirty="0"/>
              <a:t>스키마가 없어서 유연함</a:t>
            </a:r>
            <a:r>
              <a:rPr lang="en-US" altLang="ko-KR" sz="1400" dirty="0"/>
              <a:t>. </a:t>
            </a:r>
            <a:r>
              <a:rPr lang="ko-KR" altLang="en-US" sz="1400" dirty="0"/>
              <a:t>언제든지 저장된 데이터를 조정하고 새로운 필드 추가 가능</a:t>
            </a:r>
          </a:p>
          <a:p>
            <a:r>
              <a:rPr lang="ko-KR" altLang="en-US" sz="1400" dirty="0"/>
              <a:t>데이터는 애플리케이션이 필요로 하는 형식으로 저장됨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 읽어오는 속도 </a:t>
            </a:r>
            <a:r>
              <a:rPr lang="ko-KR" altLang="en-US" sz="1400" dirty="0" err="1"/>
              <a:t>빨라짐</a:t>
            </a:r>
            <a:endParaRPr lang="ko-KR" altLang="en-US" sz="1400" dirty="0"/>
          </a:p>
          <a:p>
            <a:r>
              <a:rPr lang="ko-KR" altLang="en-US" sz="1400" dirty="0"/>
              <a:t>수직 및 수평 확장이 가능해서 애플리케이션이 발생시키는 모든 읽기</a:t>
            </a:r>
            <a:r>
              <a:rPr lang="en-US" altLang="ko-KR" sz="1400" dirty="0"/>
              <a:t>/</a:t>
            </a:r>
            <a:r>
              <a:rPr lang="ko-KR" altLang="en-US" sz="1400" dirty="0"/>
              <a:t>쓰기 요청 처리 가능</a:t>
            </a:r>
          </a:p>
          <a:p>
            <a:r>
              <a:rPr lang="en" altLang="ko-Kore-KR" sz="1400" b="1" dirty="0"/>
              <a:t>NoSQL </a:t>
            </a:r>
            <a:r>
              <a:rPr lang="ko-KR" altLang="en-US" sz="1400" b="1" dirty="0"/>
              <a:t>단점</a:t>
            </a:r>
          </a:p>
          <a:p>
            <a:r>
              <a:rPr lang="ko-KR" altLang="en-US" sz="1400" dirty="0"/>
              <a:t>유연성으로 인해 데이터 구조 결정을 미루게 될 수 있음</a:t>
            </a:r>
          </a:p>
          <a:p>
            <a:r>
              <a:rPr lang="ko-KR" altLang="en-US" sz="1400" dirty="0"/>
              <a:t>데이터 중복을 계속 업데이트 해야 함</a:t>
            </a:r>
          </a:p>
          <a:p>
            <a:r>
              <a:rPr lang="ko-KR" altLang="en-US" sz="1400" dirty="0"/>
              <a:t>데이터가 여러 컬렉션에 중복되어 있기 때문에 수정 시 모든 컬렉션에서 수행해야 함 </a:t>
            </a:r>
            <a:r>
              <a:rPr lang="en-US" altLang="ko-KR" sz="1400" dirty="0"/>
              <a:t>(</a:t>
            </a:r>
            <a:r>
              <a:rPr lang="en" altLang="ko-Kore-KR" sz="1400" dirty="0"/>
              <a:t>SQL</a:t>
            </a:r>
            <a:r>
              <a:rPr lang="ko-KR" altLang="en-US" sz="1400" dirty="0"/>
              <a:t>에서는 중복 데이터가 없으므로 한번만 수행이 가능</a:t>
            </a:r>
            <a:r>
              <a:rPr lang="en-US" altLang="ko-KR" sz="1400" dirty="0"/>
              <a:t>)</a:t>
            </a:r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308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ED34-5C13-5D4A-AF62-EE32F75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SQL, NoSQL </a:t>
            </a:r>
            <a:r>
              <a:rPr kumimoji="1" lang="ko-KR" altLang="en-US" dirty="0"/>
              <a:t>비교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70EB1-9E4A-B943-8A16-D97C2C624347}"/>
              </a:ext>
            </a:extLst>
          </p:cNvPr>
          <p:cNvSpPr txBox="1"/>
          <p:nvPr/>
        </p:nvSpPr>
        <p:spPr>
          <a:xfrm>
            <a:off x="234581" y="3718679"/>
            <a:ext cx="69781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" altLang="ko-Kore-KR" sz="1400" b="1" dirty="0"/>
            </a:br>
            <a:r>
              <a:rPr lang="en" altLang="ko-Kore-KR" sz="1400" b="1" dirty="0"/>
              <a:t>SQL </a:t>
            </a:r>
            <a:r>
              <a:rPr lang="ko-KR" altLang="en-US" sz="1400" b="1" dirty="0"/>
              <a:t>데이터베이스 사용이 더 좋을 때</a:t>
            </a:r>
          </a:p>
          <a:p>
            <a:r>
              <a:rPr lang="ko-KR" altLang="en-US" sz="1400" dirty="0"/>
              <a:t>관계를 맺고 있는 데이터가 자주 변경되는 애플리케이션의 경우</a:t>
            </a:r>
          </a:p>
          <a:p>
            <a:r>
              <a:rPr lang="en" altLang="ko-Kore-KR" sz="1400" dirty="0"/>
              <a:t>NoSQL</a:t>
            </a:r>
            <a:r>
              <a:rPr lang="ko-KR" altLang="en-US" sz="1400" dirty="0"/>
              <a:t>에서는 여러 컬렉션을 모두 수정해야 하기 때문에 비효율적</a:t>
            </a:r>
          </a:p>
          <a:p>
            <a:r>
              <a:rPr lang="ko-KR" altLang="en-US" sz="1400" dirty="0"/>
              <a:t>변경될 여지가 없고</a:t>
            </a:r>
            <a:r>
              <a:rPr lang="en-US" altLang="ko-KR" sz="1400" dirty="0"/>
              <a:t>, </a:t>
            </a:r>
            <a:r>
              <a:rPr lang="ko-KR" altLang="en-US" sz="1400" dirty="0"/>
              <a:t>명확한 스키마가 사용자와 </a:t>
            </a:r>
            <a:r>
              <a:rPr lang="ko-KR" altLang="en-US" sz="1400" dirty="0" err="1"/>
              <a:t>데이터에게</a:t>
            </a:r>
            <a:r>
              <a:rPr lang="ko-KR" altLang="en-US" sz="1400" dirty="0"/>
              <a:t> 중요한 경우</a:t>
            </a:r>
          </a:p>
          <a:p>
            <a:br>
              <a:rPr lang="ko-KR" altLang="en-US" sz="1400" dirty="0"/>
            </a:br>
            <a:r>
              <a:rPr lang="en" altLang="ko-Kore-KR" sz="1400" b="1" dirty="0"/>
              <a:t>NoSQL </a:t>
            </a:r>
            <a:r>
              <a:rPr lang="ko-KR" altLang="en-US" sz="1400" b="1" dirty="0"/>
              <a:t>데이터베이스 사용이 더 좋을 때</a:t>
            </a:r>
          </a:p>
          <a:p>
            <a:r>
              <a:rPr lang="ko-KR" altLang="en-US" sz="1400" dirty="0"/>
              <a:t>정확한 데이터 구조를 알 수 없거나 변경</a:t>
            </a:r>
            <a:r>
              <a:rPr lang="en-US" altLang="ko-KR" sz="1400" dirty="0"/>
              <a:t>/</a:t>
            </a:r>
            <a:r>
              <a:rPr lang="ko-KR" altLang="en-US" sz="1400" dirty="0"/>
              <a:t>확장 될 수 있는 경우</a:t>
            </a:r>
          </a:p>
          <a:p>
            <a:r>
              <a:rPr lang="ko-KR" altLang="en-US" sz="1400" dirty="0"/>
              <a:t>읽기를 자주 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변경은 자주 없는 경우</a:t>
            </a:r>
          </a:p>
          <a:p>
            <a:r>
              <a:rPr lang="ko-KR" altLang="en-US" sz="1400" dirty="0"/>
              <a:t>데이터베이스를 수평으로 확장해야 하는 경우 </a:t>
            </a:r>
            <a:r>
              <a:rPr lang="en-US" altLang="ko-KR" sz="1400" dirty="0"/>
              <a:t>(</a:t>
            </a:r>
            <a:r>
              <a:rPr lang="ko-KR" altLang="en-US" sz="1400" dirty="0"/>
              <a:t>막대한 양의 데이터를 다뤄야 하는 경우</a:t>
            </a:r>
            <a:r>
              <a:rPr lang="en-US" altLang="ko-KR" sz="1400" dirty="0"/>
              <a:t>)</a:t>
            </a:r>
          </a:p>
          <a:p>
            <a:endParaRPr kumimoji="1" lang="ko-Kore-KR" altLang="en-US" sz="1400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E662D4E1-EFE9-794D-9B3E-9AFA72C8A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190453"/>
              </p:ext>
            </p:extLst>
          </p:nvPr>
        </p:nvGraphicFramePr>
        <p:xfrm>
          <a:off x="5924367" y="250835"/>
          <a:ext cx="6033052" cy="4401936"/>
        </p:xfrm>
        <a:graphic>
          <a:graphicData uri="http://schemas.openxmlformats.org/drawingml/2006/table">
            <a:tbl>
              <a:tblPr/>
              <a:tblGrid>
                <a:gridCol w="3016526">
                  <a:extLst>
                    <a:ext uri="{9D8B030D-6E8A-4147-A177-3AD203B41FA5}">
                      <a16:colId xmlns:a16="http://schemas.microsoft.com/office/drawing/2014/main" val="3311589121"/>
                    </a:ext>
                  </a:extLst>
                </a:gridCol>
                <a:gridCol w="3016526">
                  <a:extLst>
                    <a:ext uri="{9D8B030D-6E8A-4147-A177-3AD203B41FA5}">
                      <a16:colId xmlns:a16="http://schemas.microsoft.com/office/drawing/2014/main" val="3104695682"/>
                    </a:ext>
                  </a:extLst>
                </a:gridCol>
              </a:tblGrid>
              <a:tr h="218520">
                <a:tc>
                  <a:txBody>
                    <a:bodyPr/>
                    <a:lstStyle/>
                    <a:p>
                      <a:pPr fontAlgn="t"/>
                      <a:r>
                        <a:rPr lang="en" sz="1400" b="1">
                          <a:effectLst/>
                        </a:rPr>
                        <a:t>SQL</a:t>
                      </a:r>
                      <a:endParaRPr lang="en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400" b="1" dirty="0">
                          <a:effectLst/>
                        </a:rPr>
                        <a:t>NoSQL</a:t>
                      </a:r>
                      <a:endParaRPr lang="en" sz="1400" dirty="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32952"/>
                  </a:ext>
                </a:extLst>
              </a:tr>
              <a:tr h="38295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관계형 데이터베이스 관리 시스템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분산형 데이터베이스 관리 시스템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5172"/>
                  </a:ext>
                </a:extLst>
              </a:tr>
              <a:tr h="38295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수직적 확장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수평적 확장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48397"/>
                  </a:ext>
                </a:extLst>
              </a:tr>
              <a:tr h="38295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스키마에 의해 선정의 되어 있음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스키마가 없거나 다이나믹함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유연함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br>
                        <a:rPr lang="en-US" altLang="ko-KR" sz="1400">
                          <a:effectLst/>
                        </a:rPr>
                      </a:br>
                      <a:endParaRPr lang="en-US" altLang="ko-KR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978298"/>
                  </a:ext>
                </a:extLst>
              </a:tr>
              <a:tr h="547384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견고하고 단단함</a:t>
                      </a:r>
                      <a:r>
                        <a:rPr lang="en-US" altLang="ko-KR" sz="1400">
                          <a:effectLst/>
                        </a:rPr>
                        <a:t>! </a:t>
                      </a:r>
                      <a:r>
                        <a:rPr lang="ko-KR" altLang="en-US" sz="1400">
                          <a:effectLst/>
                        </a:rPr>
                        <a:t>부하를 잘 견딤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400">
                          <a:effectLst/>
                        </a:rPr>
                        <a:t>SQL</a:t>
                      </a:r>
                      <a:r>
                        <a:rPr lang="ko-KR" altLang="en-US" sz="1400">
                          <a:effectLst/>
                        </a:rPr>
                        <a:t>보다 일반적으로 빠른 경향이 있음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97159"/>
                  </a:ext>
                </a:extLst>
              </a:tr>
              <a:tr h="547384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역사가 깊은만큼 설치</a:t>
                      </a:r>
                      <a:r>
                        <a:rPr lang="en-US" altLang="ko-KR" sz="1400">
                          <a:effectLst/>
                        </a:rPr>
                        <a:t>/</a:t>
                      </a:r>
                      <a:r>
                        <a:rPr lang="ko-KR" altLang="en-US" sz="1400">
                          <a:effectLst/>
                        </a:rPr>
                        <a:t>설정이 쉬워 시간이 절약됨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처음 모델링 자체가 요구되지 않아서 시간이 절약됨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04398"/>
                  </a:ext>
                </a:extLst>
              </a:tr>
              <a:tr h="38295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꾸준한 속도를 보여줌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때때로 응답속도가 느릴 수 있음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51068"/>
                  </a:ext>
                </a:extLst>
              </a:tr>
              <a:tr h="547384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여러 테이블을 조인하는 등 복잡한 쿼리 사용가능</a:t>
                      </a:r>
                      <a:br>
                        <a:rPr lang="ko-KR" altLang="en-US" sz="1400">
                          <a:effectLst/>
                        </a:rPr>
                      </a:br>
                      <a:endParaRPr lang="ko-KR" altLang="en-US" sz="1400">
                        <a:effectLst/>
                      </a:endParaRP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 err="1">
                          <a:effectLst/>
                        </a:rPr>
                        <a:t>테이블간</a:t>
                      </a:r>
                      <a:r>
                        <a:rPr lang="ko-KR" altLang="en-US" sz="1400" dirty="0">
                          <a:effectLst/>
                        </a:rPr>
                        <a:t> 관계가 </a:t>
                      </a:r>
                      <a:r>
                        <a:rPr lang="ko-KR" altLang="en-US" sz="1400" dirty="0" err="1">
                          <a:effectLst/>
                        </a:rPr>
                        <a:t>없어복잡한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</a:rPr>
                        <a:t>쿼리사용이</a:t>
                      </a:r>
                      <a:r>
                        <a:rPr lang="ko-KR" altLang="en-US" sz="1400" dirty="0">
                          <a:effectLst/>
                        </a:rPr>
                        <a:t> 부적합함</a:t>
                      </a:r>
                    </a:p>
                  </a:txBody>
                  <a:tcPr marL="70183" marR="70183" marT="35091" marB="35091">
                    <a:lnL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9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3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78D8C-86A1-D74D-AB98-A84F1A1DCB45}"/>
              </a:ext>
            </a:extLst>
          </p:cNvPr>
          <p:cNvSpPr txBox="1"/>
          <p:nvPr/>
        </p:nvSpPr>
        <p:spPr>
          <a:xfrm>
            <a:off x="483476" y="2274838"/>
            <a:ext cx="9895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hlinkClick r:id="rId2"/>
              </a:rPr>
              <a:t>https://mjmjmj98.tistory.com/43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>
                <a:hlinkClick r:id="rId3"/>
              </a:rPr>
              <a:t>https://github.com/JaeYeopHan/Interview_Question_for_Beginner/tree/master/Database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kumimoji="1" lang="en" altLang="ko-Kore-KR" dirty="0">
                <a:hlinkClick r:id="rId4"/>
              </a:rPr>
              <a:t>https://github.com/gyoogle/tech-interview-for-developer/tree/master/Computer%20Science/Database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>
                <a:hlinkClick r:id="rId5"/>
              </a:rPr>
              <a:t>https://blog.naver.com/sjs2018/222471823096</a:t>
            </a:r>
            <a:endParaRPr kumimoji="1" lang="en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스키마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jwprogramming.tistory.com</a:t>
            </a:r>
            <a:r>
              <a:rPr kumimoji="1" lang="en" altLang="ko-KR" dirty="0"/>
              <a:t>/47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7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183F0-2F5C-A144-ABFB-461DECAA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데이터베이스가 존재하기 이전에는 파일 시스템을 이용하여 데이터를 관리하였다</a:t>
            </a:r>
            <a:r>
              <a:rPr lang="en-US" altLang="ko-KR" dirty="0"/>
              <a:t>. (</a:t>
            </a:r>
            <a:r>
              <a:rPr lang="ko-KR" altLang="en-US" dirty="0"/>
              <a:t>현재도 부분적으로 사용되고 있다</a:t>
            </a:r>
            <a:r>
              <a:rPr lang="en-US" altLang="ko-KR" dirty="0"/>
              <a:t>.) </a:t>
            </a:r>
            <a:r>
              <a:rPr lang="ko-KR" altLang="en-US" dirty="0"/>
              <a:t>데이터를 각각의 파일 단위로 저장하며 이러한 일들을 처리하기 위한 독립적인 애플리케이션과 상호 연동이 되어야 한다</a:t>
            </a:r>
            <a:r>
              <a:rPr lang="en-US" altLang="ko-KR" dirty="0"/>
              <a:t>. </a:t>
            </a:r>
            <a:r>
              <a:rPr lang="ko-KR" altLang="en-US" dirty="0"/>
              <a:t>이 때의 문제점은 데이터 종속성 문제와 </a:t>
            </a:r>
            <a:r>
              <a:rPr lang="ko-KR" altLang="en-US" dirty="0" err="1"/>
              <a:t>중복성</a:t>
            </a:r>
            <a:r>
              <a:rPr lang="en-US" altLang="ko-KR" dirty="0"/>
              <a:t>, </a:t>
            </a:r>
            <a:r>
              <a:rPr lang="ko-KR" altLang="en-US" dirty="0"/>
              <a:t>데이터 무결성이다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798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데이터베이스의</a:t>
            </a:r>
            <a:r>
              <a:rPr kumimoji="1" lang="ko-KR" altLang="en-US" dirty="0"/>
              <a:t> 특징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E26D93-FA7E-C342-B883-214B480C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044"/>
            <a:ext cx="12077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2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5A1CEF-0601-044A-9D70-E112C33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69353"/>
            <a:ext cx="12014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5A1CEF-0601-044A-9D70-E112C332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269353"/>
            <a:ext cx="12014200" cy="3975100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503AE195-6A5B-BA46-A5F8-FEE253AAF3F0}"/>
              </a:ext>
            </a:extLst>
          </p:cNvPr>
          <p:cNvSpPr/>
          <p:nvPr/>
        </p:nvSpPr>
        <p:spPr>
          <a:xfrm>
            <a:off x="407773" y="3620530"/>
            <a:ext cx="7537622" cy="86497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728BE887-BE19-E04E-A0CE-46043868CDB2}"/>
              </a:ext>
            </a:extLst>
          </p:cNvPr>
          <p:cNvSpPr/>
          <p:nvPr/>
        </p:nvSpPr>
        <p:spPr>
          <a:xfrm>
            <a:off x="407773" y="5064168"/>
            <a:ext cx="7537622" cy="86497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EFC7D-360A-CC4E-B9B1-B68C03383A41}"/>
              </a:ext>
            </a:extLst>
          </p:cNvPr>
          <p:cNvSpPr txBox="1"/>
          <p:nvPr/>
        </p:nvSpPr>
        <p:spPr>
          <a:xfrm>
            <a:off x="1733107" y="609232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위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개가 </a:t>
            </a:r>
            <a:r>
              <a:rPr kumimoji="1" lang="ko-Kore-KR" altLang="en-US" dirty="0"/>
              <a:t>가장</a:t>
            </a:r>
            <a:r>
              <a:rPr kumimoji="1" lang="ko-KR" altLang="en-US" dirty="0"/>
              <a:t> 많이 쓰임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672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데이터베이스</a:t>
            </a:r>
            <a:r>
              <a:rPr kumimoji="1" lang="ko-KR" altLang="en-US" dirty="0"/>
              <a:t> 관리시스템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-US" altLang="ko-KR" dirty="0" err="1"/>
              <a:t>DataBase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ManagementSystem</a:t>
            </a:r>
            <a:r>
              <a:rPr kumimoji="1" lang="en-US" altLang="ko-KR" dirty="0"/>
              <a:t> DBMS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1077FF-2507-AB45-A1B4-98CE6D91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764"/>
            <a:ext cx="10274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스키마란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7CA5FA-375C-7E43-A3BE-8045E969FC5A}"/>
              </a:ext>
            </a:extLst>
          </p:cNvPr>
          <p:cNvSpPr/>
          <p:nvPr/>
        </p:nvSpPr>
        <p:spPr>
          <a:xfrm>
            <a:off x="453390" y="15608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333333"/>
                </a:solidFill>
                <a:latin typeface="맑은 고딕" panose="020B0503020000020004" pitchFamily="34" charset="-127"/>
              </a:rPr>
              <a:t>스키마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34" charset="-127"/>
              </a:rPr>
              <a:t>란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 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34" charset="-127"/>
              </a:rPr>
              <a:t>-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34" charset="-127"/>
              </a:rPr>
              <a:t>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데이터베이스의 구조와 제약조건에 관해 전반적인 명세를 기술한 것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개체의 특성을 나타내는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속성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ore-KR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Attribute)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과 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속성들의 집합으로 이루어진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개체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ore-KR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Entity)</a:t>
            </a:r>
            <a:r>
              <a:rPr lang="en" altLang="ko-Kore-KR" dirty="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endParaRPr lang="en" altLang="ko-Kore-KR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개체 사이에 존재하는 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34" charset="-127"/>
              </a:rPr>
              <a:t>관계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ore-KR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Relation)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에 대한 정의와 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이들이 유지해야 할 </a:t>
            </a:r>
            <a:r>
              <a:rPr lang="ko-KR" altLang="en-US" dirty="0" err="1">
                <a:solidFill>
                  <a:srgbClr val="FF0000"/>
                </a:solidFill>
                <a:latin typeface="맑은 고딕" panose="020B0503020000020004" pitchFamily="34" charset="-127"/>
              </a:rPr>
              <a:t>제약조건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34" charset="-127"/>
              </a:rPr>
              <a:t>들</a:t>
            </a:r>
            <a:endParaRPr lang="ko-KR" alt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을 기술한 것이다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맑은 고딕" panose="020B0503020000020004" pitchFamily="34" charset="-127"/>
              </a:rPr>
              <a:t>사용자의 관점에 따라</a:t>
            </a:r>
            <a:r>
              <a:rPr lang="ko-KR" altLang="en-US" dirty="0"/>
              <a:t> </a:t>
            </a:r>
            <a:r>
              <a:rPr lang="ko-KR" altLang="en-US" b="1" dirty="0"/>
              <a:t>외부</a:t>
            </a:r>
            <a:r>
              <a:rPr lang="en-US" altLang="ko-KR" b="1" dirty="0"/>
              <a:t>, </a:t>
            </a:r>
            <a:r>
              <a:rPr lang="ko-KR" altLang="en-US" b="1" dirty="0"/>
              <a:t>개념</a:t>
            </a:r>
            <a:r>
              <a:rPr lang="en-US" altLang="ko-KR" b="1" dirty="0"/>
              <a:t>, </a:t>
            </a:r>
            <a:r>
              <a:rPr lang="ko-KR" altLang="en-US" b="1" dirty="0"/>
              <a:t>내부 스키마</a:t>
            </a:r>
            <a:r>
              <a:rPr lang="ko-KR" altLang="en-US" dirty="0"/>
              <a:t>로 구분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969DE-075E-EC42-87BC-112990DF13F7}"/>
              </a:ext>
            </a:extLst>
          </p:cNvPr>
          <p:cNvSpPr txBox="1"/>
          <p:nvPr/>
        </p:nvSpPr>
        <p:spPr>
          <a:xfrm>
            <a:off x="266700" y="3923615"/>
            <a:ext cx="10509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1) </a:t>
            </a:r>
            <a:r>
              <a:rPr lang="ko-KR" altLang="en-US" dirty="0"/>
              <a:t>스키마는 </a:t>
            </a:r>
            <a:r>
              <a:rPr lang="ko-KR" altLang="en-US" b="1" dirty="0"/>
              <a:t>데이터 사전</a:t>
            </a:r>
            <a:r>
              <a:rPr lang="en-US" altLang="ko-KR" b="1" dirty="0"/>
              <a:t>(</a:t>
            </a:r>
            <a:r>
              <a:rPr lang="en" altLang="ko-Kore-KR" b="1" dirty="0"/>
              <a:t>Data Dictionary)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*데이터 사전 </a:t>
            </a:r>
            <a:r>
              <a:rPr lang="en-US" altLang="ko-KR" dirty="0"/>
              <a:t>: </a:t>
            </a:r>
            <a:r>
              <a:rPr lang="ko-KR" altLang="en-US" dirty="0"/>
              <a:t>시스템 전체에서 나타나는 데이터 항목들에 대한 정보를 지정한 중앙 저장소로</a:t>
            </a:r>
            <a:r>
              <a:rPr lang="en-US" altLang="ko-KR" dirty="0"/>
              <a:t>,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이 정보에는 항목을 참조하는데 사용되는 </a:t>
            </a:r>
            <a:r>
              <a:rPr lang="ko-KR" altLang="en-US" dirty="0" err="1"/>
              <a:t>식별자</a:t>
            </a:r>
            <a:r>
              <a:rPr lang="en-US" altLang="ko-KR" dirty="0"/>
              <a:t>, </a:t>
            </a:r>
            <a:r>
              <a:rPr lang="ko-KR" altLang="en-US" dirty="0"/>
              <a:t>항목에 대한 </a:t>
            </a:r>
            <a:r>
              <a:rPr lang="ko-KR" altLang="en-US" dirty="0" err="1"/>
              <a:t>엔티티의</a:t>
            </a:r>
            <a:r>
              <a:rPr lang="ko-KR" altLang="en-US" dirty="0"/>
              <a:t> 구성요소</a:t>
            </a:r>
            <a:r>
              <a:rPr lang="en-US" altLang="ko-KR" dirty="0"/>
              <a:t>, </a:t>
            </a:r>
            <a:r>
              <a:rPr lang="ko-KR" altLang="en-US" dirty="0"/>
              <a:t>항목이 저장되는 곳</a:t>
            </a:r>
            <a:r>
              <a:rPr lang="en-US" altLang="ko-KR" dirty="0"/>
              <a:t>, </a:t>
            </a:r>
          </a:p>
          <a:p>
            <a:r>
              <a:rPr lang="ko-KR" altLang="en-US" dirty="0"/>
              <a:t>항목을 참조하는 곳 등을 포함</a:t>
            </a:r>
          </a:p>
          <a:p>
            <a:r>
              <a:rPr lang="en-US" altLang="ko-KR" dirty="0"/>
              <a:t>2) </a:t>
            </a:r>
            <a:r>
              <a:rPr lang="ko-KR" altLang="en-US" dirty="0"/>
              <a:t>현실 세계의 특정한 한 부분의 표현으로서 특정 데이터 모델을 이용해서 만들어지게 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3) </a:t>
            </a:r>
            <a:r>
              <a:rPr lang="ko-KR" altLang="en-US" dirty="0" err="1"/>
              <a:t>시불변성</a:t>
            </a:r>
            <a:endParaRPr lang="ko-KR" altLang="en-US" dirty="0"/>
          </a:p>
          <a:p>
            <a:r>
              <a:rPr lang="en-US" altLang="ko-KR" dirty="0"/>
              <a:t>4) </a:t>
            </a:r>
            <a:r>
              <a:rPr lang="ko-KR" altLang="en-US" dirty="0"/>
              <a:t>데이터의 구조적 특성을 의미</a:t>
            </a:r>
          </a:p>
          <a:p>
            <a:r>
              <a:rPr lang="en-US" altLang="ko-KR" dirty="0"/>
              <a:t>5) </a:t>
            </a:r>
            <a:r>
              <a:rPr lang="ko-KR" altLang="en-US" dirty="0"/>
              <a:t>인스턴스에 의해 규정됨</a:t>
            </a:r>
          </a:p>
        </p:txBody>
      </p:sp>
    </p:spTree>
    <p:extLst>
      <p:ext uri="{BB962C8B-B14F-4D97-AF65-F5344CB8AC3E}">
        <p14:creationId xmlns:p14="http://schemas.microsoft.com/office/powerpoint/2010/main" val="41279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스키마란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5A2A8-2AEB-754C-9A99-707175C6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0330"/>
            <a:ext cx="4930140" cy="492090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EAE1345-59BE-8349-B9B3-9E7842C1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40" y="1027905"/>
            <a:ext cx="5821680" cy="52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6BBC-39C1-4C45-A7B1-41668E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B8B4A-6041-7541-8EF8-EC34454F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87" y="3079750"/>
            <a:ext cx="6261100" cy="69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BB651-E167-5D44-86A7-0C3623D0E254}"/>
              </a:ext>
            </a:extLst>
          </p:cNvPr>
          <p:cNvSpPr txBox="1"/>
          <p:nvPr/>
        </p:nvSpPr>
        <p:spPr>
          <a:xfrm>
            <a:off x="1264756" y="4100513"/>
            <a:ext cx="962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위</a:t>
            </a:r>
            <a:r>
              <a:rPr kumimoji="1" lang="ko-KR" altLang="en-US" dirty="0"/>
              <a:t> 그림이 스키마 예시이고 </a:t>
            </a:r>
            <a:r>
              <a:rPr lang="ko-KR" altLang="en-US" dirty="0"/>
              <a:t>정의된 스키마에 따라 </a:t>
            </a:r>
            <a:r>
              <a:rPr lang="en" altLang="ko-Kore-KR" dirty="0"/>
              <a:t>DB</a:t>
            </a:r>
            <a:r>
              <a:rPr lang="ko-KR" altLang="en-US" dirty="0"/>
              <a:t>에 실제로 저장된 값이 인스턴스</a:t>
            </a:r>
            <a:r>
              <a:rPr lang="en-US" altLang="ko-KR" dirty="0"/>
              <a:t>(</a:t>
            </a:r>
            <a:r>
              <a:rPr lang="en" altLang="ko-Kore-KR" dirty="0"/>
              <a:t>instance)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51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653</Words>
  <Application>Microsoft Macintosh PowerPoint</Application>
  <PresentationFormat>와이드스크린</PresentationFormat>
  <Paragraphs>89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Source Sans Pro</vt:lpstr>
      <vt:lpstr>Office 테마</vt:lpstr>
      <vt:lpstr>데이터베이스</vt:lpstr>
      <vt:lpstr>PowerPoint 프레젠테이션</vt:lpstr>
      <vt:lpstr>데이터베이스의 특징</vt:lpstr>
      <vt:lpstr>데이터베이스의 종류</vt:lpstr>
      <vt:lpstr>데이터베이스의 종류</vt:lpstr>
      <vt:lpstr>데이터베이스 관리시스템 (DataBase ManagementSystem DBMS</vt:lpstr>
      <vt:lpstr>스키마란</vt:lpstr>
      <vt:lpstr>스키마란</vt:lpstr>
      <vt:lpstr>스키마</vt:lpstr>
      <vt:lpstr>SQL(관계형 DB) vs NoSQL(비관계형 DB)</vt:lpstr>
      <vt:lpstr>그럼 둘 중에 뭘 선택? </vt:lpstr>
      <vt:lpstr>SQL, NoSQL 비교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dc:creator>박 병제</dc:creator>
  <cp:lastModifiedBy>박 병제</cp:lastModifiedBy>
  <cp:revision>5</cp:revision>
  <dcterms:created xsi:type="dcterms:W3CDTF">2021-09-09T08:41:02Z</dcterms:created>
  <dcterms:modified xsi:type="dcterms:W3CDTF">2021-09-10T01:09:27Z</dcterms:modified>
</cp:coreProperties>
</file>