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29" autoAdjust="0"/>
  </p:normalViewPr>
  <p:slideViewPr>
    <p:cSldViewPr>
      <p:cViewPr varScale="1">
        <p:scale>
          <a:sx n="72" d="100"/>
          <a:sy n="72" d="100"/>
        </p:scale>
        <p:origin x="34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863E1-0C1A-4DB0-992C-F543E2260B92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DCA7E-FB6F-4354-A1E8-FD8FB2468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50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DCA7E-FB6F-4354-A1E8-FD8FB2468A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8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:\p-0019 JJKA VBL templates\newly developed\ppt\cover bg.jp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3245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:\p-0019 JJKA VBL templates\newly developed\ppt\800M_entrapment_footer-01.jpg"/>
          <p:cNvPicPr>
            <a:picLocks noChangeAspect="1" noChangeArrowheads="1"/>
          </p:cNvPicPr>
          <p:nvPr userDrawn="1"/>
        </p:nvPicPr>
        <p:blipFill>
          <a:blip r:embed="rId3" cstate="screen">
            <a:clrChange>
              <a:clrFrom>
                <a:srgbClr val="BDBEC0"/>
              </a:clrFrom>
              <a:clrTo>
                <a:srgbClr val="BDBE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5259325"/>
            <a:ext cx="9144000" cy="159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67000" y="3047999"/>
            <a:ext cx="6248400" cy="838201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67000" y="3962400"/>
            <a:ext cx="6248400" cy="1219200"/>
          </a:xfrm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Author</a:t>
            </a:r>
          </a:p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562600"/>
          </a:xfrm>
        </p:spPr>
        <p:txBody>
          <a:bodyPr/>
          <a:lstStyle>
            <a:lvl1pPr>
              <a:defRPr/>
            </a:lvl1pPr>
            <a:lvl2pPr marL="742950" indent="-285750">
              <a:buFont typeface="Calibri" panose="020F0502020204030204" pitchFamily="34" charset="0"/>
              <a:buChar char="◊"/>
              <a:defRPr/>
            </a:lvl2pPr>
            <a:lvl4pPr marL="1600200" indent="-228600">
              <a:buFont typeface="Calibri" panose="020F0502020204030204" pitchFamily="34" charset="0"/>
              <a:buChar char="◊"/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1/22/2016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53200"/>
            <a:ext cx="30861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334000"/>
          </a:xfrm>
        </p:spPr>
        <p:txBody>
          <a:bodyPr/>
          <a:lstStyle>
            <a:lvl1pPr marL="342900" indent="-342900">
              <a:buSzPct val="140000"/>
              <a:buFontTx/>
              <a:buBlip>
                <a:blip r:embed="rId2"/>
              </a:buBlip>
              <a:defRPr/>
            </a:lvl1pPr>
            <a:lvl2pPr marL="742950" indent="-285750">
              <a:buFont typeface="Calibri" panose="020F0502020204030204" pitchFamily="34" charset="0"/>
              <a:buChar char="◊"/>
              <a:defRPr/>
            </a:lvl2pPr>
            <a:lvl4pPr marL="1600200" indent="-228600">
              <a:buFont typeface="Calibri" panose="020F0502020204030204" pitchFamily="34" charset="0"/>
              <a:buChar char="◊"/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1/22/2016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53200"/>
            <a:ext cx="30861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45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38400"/>
            <a:ext cx="7772400" cy="838200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82963"/>
            <a:ext cx="7772400" cy="1131887"/>
          </a:xfr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b="1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1/22/2016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838200" y="76200"/>
            <a:ext cx="7848600" cy="5584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53200"/>
            <a:ext cx="30861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7240" y="762062"/>
            <a:ext cx="4404360" cy="5562538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1/22/2016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400" y="761999"/>
            <a:ext cx="4346564" cy="556292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53200"/>
            <a:ext cx="30861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762000"/>
            <a:ext cx="4270265" cy="64431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5801" y="762000"/>
            <a:ext cx="4271943" cy="64431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1/22/2016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587240" y="1447800"/>
            <a:ext cx="4404360" cy="4876800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3"/>
          </p:nvPr>
        </p:nvSpPr>
        <p:spPr>
          <a:xfrm>
            <a:off x="152400" y="1447787"/>
            <a:ext cx="4346564" cy="487714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53200"/>
            <a:ext cx="30861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1/22/2016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53200"/>
            <a:ext cx="30861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1/22/2016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5791200" y="990600"/>
            <a:ext cx="30480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kern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5791200" y="1981200"/>
            <a:ext cx="3048000" cy="43434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152400" y="762000"/>
            <a:ext cx="5562600" cy="5562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53200"/>
            <a:ext cx="30861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474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26" name="Picture 2" descr="H:\p-0019 JJKA VBL templates\Power Point\ppt\bg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73" y="0"/>
            <a:ext cx="9150235" cy="6862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:\p-0019 JJKA VBL templates\Power Point\ppt\plain top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10" y="76200"/>
            <a:ext cx="9154510" cy="96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:\p-0019 JJKA VBL templates\Power Point\ppt\foot_strip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3452"/>
            <a:ext cx="9137097" cy="84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53200"/>
            <a:ext cx="30861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1/22/2016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27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tm5419\Desktop\bg3.jpg"/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848600" cy="5584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5" name="Flowchart: Decision 14"/>
          <p:cNvSpPr/>
          <p:nvPr/>
        </p:nvSpPr>
        <p:spPr>
          <a:xfrm rot="5400000">
            <a:off x="1090190" y="6718224"/>
            <a:ext cx="71331" cy="45719"/>
          </a:xfrm>
          <a:prstGeom prst="flowChartDecision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H:\p-0019 JJKA VBL templates\newly developed\ppt\800M_entrapment_footer-01.png"/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09570"/>
            <a:ext cx="9144000" cy="84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H:\p-0019 JJKA VBL templates\newly developed\ppt\Untitled-4.png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96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575" y="6553200"/>
            <a:ext cx="9906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1/22/2016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19200" y="655320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55320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1" r:id="rId4"/>
    <p:sldLayoutId id="2147483652" r:id="rId5"/>
    <p:sldLayoutId id="2147483653" r:id="rId6"/>
    <p:sldLayoutId id="2147483654" r:id="rId7"/>
    <p:sldLayoutId id="2147483657" r:id="rId8"/>
    <p:sldLayoutId id="2147483658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ts val="5800"/>
        </a:lnSpc>
        <a:spcBef>
          <a:spcPct val="0"/>
        </a:spcBef>
        <a:buNone/>
        <a:defRPr sz="3600" b="1" kern="1200">
          <a:solidFill>
            <a:schemeClr val="bg1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onenote://neenah-san1/kts-dev/OneNote/Deployment/DMS/FTM%20Quarterly.one#DMO/DMS%20FTM%20Update%20Steps&amp;section-id={7AF84867-49C1-4636-A66E-672AD8ED408C}&amp;page-id={743B4E7E-E2C0-4B3D-97CB-E6A24F809FCC}&amp;en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981200" y="3047999"/>
            <a:ext cx="6934200" cy="838201"/>
          </a:xfrm>
        </p:spPr>
        <p:txBody>
          <a:bodyPr/>
          <a:lstStyle/>
          <a:p>
            <a:r>
              <a:rPr lang="en-US" dirty="0" err="1" smtClean="0"/>
              <a:t>MmapMan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(mixed manual/automated process manager)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981200" y="4419600"/>
            <a:ext cx="69342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Mark Johnson, Mike Maas, Sean Colligan, Dan McGill</a:t>
            </a:r>
            <a:endParaRPr lang="en-US" dirty="0"/>
          </a:p>
        </p:txBody>
      </p:sp>
      <p:pic>
        <p:nvPicPr>
          <p:cNvPr id="1026" name="Picture 2" descr="https://s-media-cache-ak0.pinimg.com/736x/5a/7d/16/5a7d16a7ec418d180984267a5791895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914400"/>
            <a:ext cx="2892425" cy="243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 rot="20412459">
            <a:off x="-87735" y="1351302"/>
            <a:ext cx="7733592" cy="830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world’s lamest superhero</a:t>
            </a:r>
            <a:endParaRPr lang="en-US" sz="48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555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problem?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 move quickly and iteratively</a:t>
            </a:r>
          </a:p>
          <a:p>
            <a:r>
              <a:rPr lang="en-US" sz="3200" dirty="0" smtClean="0"/>
              <a:t>Small manual processes become big and manual</a:t>
            </a:r>
          </a:p>
          <a:p>
            <a:r>
              <a:rPr lang="en-US" sz="3200" dirty="0" smtClean="0"/>
              <a:t>We say, “Hey! We should automate that!”</a:t>
            </a:r>
          </a:p>
          <a:p>
            <a:r>
              <a:rPr lang="en-US" sz="3200" dirty="0" smtClean="0"/>
              <a:t>Then, we say, “Bah! We don’t have time to automate that… too many steps.”</a:t>
            </a:r>
          </a:p>
          <a:p>
            <a:r>
              <a:rPr lang="en-US" sz="3200" dirty="0" smtClean="0"/>
              <a:t>Then, next sprint, the new guy says, “Hey! We should automate that!”</a:t>
            </a:r>
          </a:p>
          <a:p>
            <a:r>
              <a:rPr lang="en-US" sz="3200" dirty="0" smtClean="0"/>
              <a:t>Then, everyone laughs nervously and changes </a:t>
            </a:r>
            <a:r>
              <a:rPr lang="en-US" sz="3200" smtClean="0"/>
              <a:t>the </a:t>
            </a:r>
            <a:r>
              <a:rPr lang="en-US" sz="3200" smtClean="0"/>
              <a:t>subject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11769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On-boarding employees</a:t>
            </a:r>
          </a:p>
          <a:p>
            <a:pPr lvl="1"/>
            <a:r>
              <a:rPr lang="en-US" sz="2400" dirty="0" smtClean="0"/>
              <a:t>HR Paperwork</a:t>
            </a:r>
            <a:endParaRPr lang="en-US" sz="2400" dirty="0"/>
          </a:p>
          <a:p>
            <a:pPr lvl="1"/>
            <a:r>
              <a:rPr lang="en-US" sz="2400" dirty="0"/>
              <a:t>Login account</a:t>
            </a:r>
          </a:p>
          <a:p>
            <a:pPr lvl="1"/>
            <a:r>
              <a:rPr lang="en-US" sz="2400" dirty="0"/>
              <a:t>Email account</a:t>
            </a:r>
          </a:p>
          <a:p>
            <a:pPr lvl="1"/>
            <a:r>
              <a:rPr lang="en-US" sz="2400" dirty="0"/>
              <a:t>Hardware acquisition and </a:t>
            </a:r>
            <a:r>
              <a:rPr lang="en-US" sz="2400" dirty="0" smtClean="0"/>
              <a:t>setup</a:t>
            </a:r>
          </a:p>
          <a:p>
            <a:pPr lvl="1"/>
            <a:r>
              <a:rPr lang="en-US" sz="2400" dirty="0" smtClean="0"/>
              <a:t>Forwarding standard Scrum meetings</a:t>
            </a:r>
            <a:endParaRPr lang="en-US" sz="2400" dirty="0"/>
          </a:p>
          <a:p>
            <a:r>
              <a:rPr lang="en-US" sz="3600" dirty="0" smtClean="0"/>
              <a:t>CSA Update</a:t>
            </a:r>
          </a:p>
          <a:p>
            <a:r>
              <a:rPr lang="en-US" sz="3600" dirty="0" smtClean="0"/>
              <a:t>Application Deployment</a:t>
            </a:r>
          </a:p>
          <a:p>
            <a:r>
              <a:rPr lang="en-US" sz="3600" dirty="0" smtClean="0">
                <a:hlinkClick r:id="rId2"/>
              </a:rPr>
              <a:t>Quarterly Tax Updates</a:t>
            </a:r>
            <a:endParaRPr lang="en-US" sz="3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1/22/2016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91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r>
              <a:rPr lang="en-US" dirty="0" smtClean="0"/>
              <a:t>: Small WF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Instructions are delivered</a:t>
            </a:r>
          </a:p>
          <a:p>
            <a:r>
              <a:rPr lang="en-US" sz="3600" dirty="0" smtClean="0"/>
              <a:t>Steps are tracked</a:t>
            </a:r>
          </a:p>
          <a:p>
            <a:r>
              <a:rPr lang="en-US" sz="3600" dirty="0" smtClean="0"/>
              <a:t>The key: steps can be automated incrementally</a:t>
            </a:r>
          </a:p>
          <a:p>
            <a:r>
              <a:rPr lang="en-US" sz="3600" dirty="0" smtClean="0"/>
              <a:t>Future</a:t>
            </a:r>
          </a:p>
          <a:p>
            <a:pPr lvl="1"/>
            <a:r>
              <a:rPr lang="en-US" sz="2800" dirty="0" smtClean="0"/>
              <a:t>parallel activities</a:t>
            </a:r>
          </a:p>
          <a:p>
            <a:pPr lvl="1"/>
            <a:r>
              <a:rPr lang="en-US" sz="2800" dirty="0" smtClean="0"/>
              <a:t>long-running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1/22/2016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Simplified 5-step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600" dirty="0" smtClean="0"/>
              <a:t>Start process with message to team in Slack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 smtClean="0"/>
              <a:t>Download a file from IFTA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 smtClean="0"/>
              <a:t>Copy the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 smtClean="0"/>
              <a:t>Run SQL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 smtClean="0"/>
              <a:t>Inform team of process completion through </a:t>
            </a:r>
            <a:r>
              <a:rPr lang="en-US" sz="3600" dirty="0"/>
              <a:t>e</a:t>
            </a:r>
            <a:r>
              <a:rPr lang="en-US" sz="3600" dirty="0" smtClean="0"/>
              <a:t>mail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1/22/2016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Agility isn’t free</a:t>
            </a:r>
          </a:p>
          <a:p>
            <a:r>
              <a:rPr lang="en-US" sz="3600" dirty="0" smtClean="0"/>
              <a:t>Tools enable rational increments</a:t>
            </a:r>
          </a:p>
          <a:p>
            <a:r>
              <a:rPr lang="en-US" sz="3600" dirty="0" smtClean="0"/>
              <a:t>We can automate small pieces at a time</a:t>
            </a:r>
          </a:p>
          <a:p>
            <a:r>
              <a:rPr lang="en-US" sz="3600" dirty="0" smtClean="0"/>
              <a:t>…Really enables automation of the entire process, and agility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1/22/2016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75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eting">
  <a:themeElements>
    <a:clrScheme name="JJK">
      <a:dk1>
        <a:sysClr val="windowText" lastClr="000000"/>
      </a:dk1>
      <a:lt1>
        <a:sysClr val="window" lastClr="FFFFFF"/>
      </a:lt1>
      <a:dk2>
        <a:srgbClr val="4E4C45"/>
      </a:dk2>
      <a:lt2>
        <a:srgbClr val="EEECE1"/>
      </a:lt2>
      <a:accent1>
        <a:srgbClr val="BABFC2"/>
      </a:accent1>
      <a:accent2>
        <a:srgbClr val="8C1B40"/>
      </a:accent2>
      <a:accent3>
        <a:srgbClr val="D6D3C0"/>
      </a:accent3>
      <a:accent4>
        <a:srgbClr val="7F8488"/>
      </a:accent4>
      <a:accent5>
        <a:srgbClr val="A7A9AC"/>
      </a:accent5>
      <a:accent6>
        <a:srgbClr val="F9F7EA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C2C7297-5AFF-46BE-847D-658201AE4AB2}" vid="{2F753C15-8713-48B9-9418-8A543E7D97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Meeting</Template>
  <TotalTime>198</TotalTime>
  <Words>203</Words>
  <Application>Microsoft Office PowerPoint</Application>
  <PresentationFormat>On-screen Show (4:3)</PresentationFormat>
  <Paragraphs>47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Courier New</vt:lpstr>
      <vt:lpstr>Meeting</vt:lpstr>
      <vt:lpstr>MmapMan (mixed manual/automated process manager) </vt:lpstr>
      <vt:lpstr>What’s the problem?</vt:lpstr>
      <vt:lpstr>Examples</vt:lpstr>
      <vt:lpstr>Solution: Small WF Framework</vt:lpstr>
      <vt:lpstr>Demo: Simplified 5-step Process</vt:lpstr>
      <vt:lpstr>Summary</vt:lpstr>
    </vt:vector>
  </TitlesOfParts>
  <Company>J.J. Keller &amp; Associates,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Melendy, Jeffrey (Jeff) R</dc:creator>
  <cp:lastModifiedBy>Johnson, Mark</cp:lastModifiedBy>
  <cp:revision>25</cp:revision>
  <dcterms:created xsi:type="dcterms:W3CDTF">2015-12-02T17:44:59Z</dcterms:created>
  <dcterms:modified xsi:type="dcterms:W3CDTF">2016-01-22T16:07:30Z</dcterms:modified>
</cp:coreProperties>
</file>