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401" r:id="rId3"/>
    <p:sldId id="361" r:id="rId4"/>
    <p:sldId id="435" r:id="rId5"/>
    <p:sldId id="377" r:id="rId6"/>
    <p:sldId id="434" r:id="rId7"/>
    <p:sldId id="417" r:id="rId8"/>
    <p:sldId id="418" r:id="rId9"/>
    <p:sldId id="436" r:id="rId10"/>
    <p:sldId id="437" r:id="rId11"/>
    <p:sldId id="419" r:id="rId12"/>
    <p:sldId id="438" r:id="rId13"/>
    <p:sldId id="439" r:id="rId14"/>
    <p:sldId id="440" r:id="rId15"/>
    <p:sldId id="431" r:id="rId16"/>
    <p:sldId id="399" r:id="rId17"/>
    <p:sldId id="40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7A0BEC-F50B-4BFE-8429-A926A38C3358}">
          <p14:sldIdLst>
            <p14:sldId id="257"/>
            <p14:sldId id="401"/>
            <p14:sldId id="361"/>
            <p14:sldId id="435"/>
            <p14:sldId id="377"/>
            <p14:sldId id="434"/>
            <p14:sldId id="417"/>
            <p14:sldId id="418"/>
            <p14:sldId id="436"/>
            <p14:sldId id="437"/>
            <p14:sldId id="419"/>
            <p14:sldId id="438"/>
            <p14:sldId id="439"/>
            <p14:sldId id="440"/>
            <p14:sldId id="431"/>
            <p14:sldId id="399"/>
            <p14:sldId id="400"/>
          </p14:sldIdLst>
        </p14:section>
        <p14:section name="Untitled Section" id="{7CDA3078-8156-4B28-9B03-E94D483D65E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067">
          <p15:clr>
            <a:srgbClr val="A4A3A4"/>
          </p15:clr>
        </p15:guide>
        <p15:guide id="2" pos="27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1BC0"/>
    <a:srgbClr val="19A382"/>
    <a:srgbClr val="86335E"/>
    <a:srgbClr val="01BAAB"/>
    <a:srgbClr val="003A1A"/>
    <a:srgbClr val="0484B1"/>
    <a:srgbClr val="0B9796"/>
    <a:srgbClr val="DEF0FC"/>
    <a:srgbClr val="C1C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067"/>
        <p:guide pos="27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Bekalu Nakachew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Computer and Network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Bekalu Nakachew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68EF0-4342-4B84-BCD0-B51A64D7F367}" type="datetimeFigureOut">
              <a:rPr lang="en-US" smtClean="0"/>
              <a:t>8/20/2020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Computer and Network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1E852-863F-469A-B4E8-E32416F4B33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Computer and Network security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Bekalu Nakachew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E852-863F-469A-B4E8-E32416F4B334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Computer and Network security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Bekalu Nakachew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E852-863F-469A-B4E8-E32416F4B3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6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Computer and Network security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Bekalu Nakachew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E852-863F-469A-B4E8-E32416F4B334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Computer and Network security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Bekalu Nakachew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E852-863F-469A-B4E8-E32416F4B3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37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Computer and Network security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Bekalu Nakachew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E852-863F-469A-B4E8-E32416F4B3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31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Computer and Network security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Bekalu Nakachew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E852-863F-469A-B4E8-E32416F4B3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43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Computer and Network security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Bekalu Nakachew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E852-863F-469A-B4E8-E32416F4B334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Computer and Network security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Bekalu Nakachew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E852-863F-469A-B4E8-E32416F4B334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Computer and Network security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Bekalu Nakachew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E852-863F-469A-B4E8-E32416F4B334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Computer and Network security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Bekalu Nakachew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E852-863F-469A-B4E8-E32416F4B334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Computer and Network security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Bekalu Nakachew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E852-863F-469A-B4E8-E32416F4B334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Computer and Network security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Bekalu Nakachew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E852-863F-469A-B4E8-E32416F4B3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0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Computer and Network security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Bekalu Nakachew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E852-863F-469A-B4E8-E32416F4B334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Computer and Network security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Bekalu Nakachew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E852-863F-469A-B4E8-E32416F4B3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81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Computer and Network security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Bekalu Nakachew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E852-863F-469A-B4E8-E32416F4B334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Computer and Network security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Bekalu Nakachew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E852-863F-469A-B4E8-E32416F4B334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Computer and Network security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Bekalu Nakachew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1E852-863F-469A-B4E8-E32416F4B3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1F1D-55DD-451F-B031-100F92419D58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FIR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DA05-3FC4-4A69-98C6-A443D381D8E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AE8C-BA3A-45DF-A8BB-B6632154DE94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FIR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DA05-3FC4-4A69-98C6-A443D381D8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CE00-80F8-488C-A5E4-CAD56432BA8C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FIR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DA05-3FC4-4A69-98C6-A443D381D8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3623-BCA2-417C-97ED-6D63AD0CCACA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FIR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DA05-3FC4-4A69-98C6-A443D381D8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D0EF-5A57-40D4-B1A2-3163543F4024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FIR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DA05-3FC4-4A69-98C6-A443D381D8E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988A-6DB4-4BA2-91EE-CFF7097596C7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FIR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DA05-3FC4-4A69-98C6-A443D381D8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C9C2-5C54-49E2-8F5F-DD1C2CA12A48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FIR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DA05-3FC4-4A69-98C6-A443D381D8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D5E1-05BE-44B8-A014-0C45F704494E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FIR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DA05-3FC4-4A69-98C6-A443D381D8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897E-93C4-41D6-88FC-686BD90F8C10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Digital FIR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DA05-3FC4-4A69-98C6-A443D381D8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EB7018C-6EBB-482D-AF70-254176DEE408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Digital FIR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1DA05-3FC4-4A69-98C6-A443D381D8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BA52-B7F1-4C3C-B7E2-7A4EB0FB9534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FIR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DA05-3FC4-4A69-98C6-A443D381D8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FD5930-50AF-42AA-A6F4-554E972F51E2}" type="datetime1">
              <a:rPr lang="en-US" smtClean="0"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Digital FIR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21DA05-3FC4-4A69-98C6-A443D381D8E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5" y="0"/>
            <a:ext cx="8699500" cy="6324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1BAAB"/>
                </a:solidFill>
              </a14:hiddenFill>
            </a:ext>
          </a:extLst>
        </p:spPr>
        <p:txBody>
          <a:bodyPr>
            <a:normAutofit/>
          </a:bodyPr>
          <a:lstStyle/>
          <a:p>
            <a:pPr marL="182880" indent="0">
              <a:lnSpc>
                <a:spcPct val="150000"/>
              </a:lnSpc>
              <a:buNone/>
            </a:pPr>
            <a:r>
              <a:rPr lang="en-US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en-US" sz="2800" b="1" dirty="0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</a:p>
          <a:p>
            <a:pPr marL="18288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en-US" sz="2800" b="1" dirty="0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</a:t>
            </a:r>
            <a:r>
              <a:rPr lang="en-US" altLang="en-US" sz="3600" dirty="0">
                <a:ln w="13462">
                  <a:solidFill>
                    <a:srgbClr val="401BC0"/>
                  </a:solidFill>
                  <a:prstDash val="solid"/>
                </a:ln>
                <a:solidFill>
                  <a:srgbClr val="401BC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Cambria" panose="02040503050406030204" pitchFamily="18" charset="0"/>
                <a:cs typeface="Times New Roman" panose="02020603050405020304" pitchFamily="18" charset="0"/>
                <a:sym typeface="+mn-ea"/>
              </a:rPr>
              <a:t>Bahir Dar Institute of technology</a:t>
            </a:r>
            <a:r>
              <a:rPr lang="en-US" altLang="en-US" sz="3200" dirty="0">
                <a:ln w="13462">
                  <a:solidFill>
                    <a:srgbClr val="401BC0"/>
                  </a:solidFill>
                  <a:prstDash val="solid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3200" dirty="0">
                <a:ln w="13462">
                  <a:solidFill>
                    <a:srgbClr val="00B0F0"/>
                  </a:solidFill>
                  <a:prstDash val="solid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en-US" sz="3200" b="1" dirty="0">
                <a:ln w="9525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800" b="1" dirty="0">
                <a:ln w="9525">
                  <a:solidFill>
                    <a:schemeClr val="bg1"/>
                  </a:solidFill>
                  <a:prstDash val="solid"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br>
              <a:rPr lang="en-US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en-US" sz="2800" b="1" dirty="0">
                <a:ln w="9525">
                  <a:solidFill>
                    <a:srgbClr val="19A382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en-US" sz="2800" dirty="0">
                <a:ln w="13462">
                  <a:solidFill>
                    <a:srgbClr val="19A382"/>
                  </a:solidFill>
                  <a:prstDash val="solid"/>
                </a:ln>
                <a:solidFill>
                  <a:srgbClr val="00B0F0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  <a:sym typeface="+mn-ea"/>
              </a:rPr>
              <a:t>Faculty of Electrical and Computer Engineering</a:t>
            </a:r>
            <a:r>
              <a:rPr lang="en-US" altLang="en-US" sz="2800" dirty="0">
                <a:ln w="13462">
                  <a:solidFill>
                    <a:srgbClr val="00B0F0"/>
                  </a:solidFill>
                  <a:prstDash val="solid"/>
                </a:ln>
                <a:solidFill>
                  <a:srgbClr val="7030A0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  <a:sym typeface="+mn-ea"/>
              </a:rPr>
              <a:t> </a:t>
            </a:r>
            <a:br>
              <a:rPr lang="en-US" alt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en-US" b="1" dirty="0">
                <a:ln w="95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</a:t>
            </a:r>
            <a:r>
              <a:rPr lang="en-US" alt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</a:t>
            </a:r>
            <a:r>
              <a:rPr lang="en-US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Department  of Computer Engineering</a:t>
            </a:r>
            <a:br>
              <a:rPr lang="en-US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</a:t>
            </a:r>
            <a:r>
              <a:rPr lang="en-US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</a:t>
            </a:r>
            <a:r>
              <a:rPr lang="en-US" altLang="en-US" b="1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rgbClr val="FF00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400" dirty="0">
                <a:ln w="13462">
                  <a:solidFill>
                    <a:srgbClr val="00B0F0"/>
                  </a:solidFill>
                  <a:prstDash val="solid"/>
                </a:ln>
                <a:solidFill>
                  <a:srgbClr val="19A382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  <a:sym typeface="+mn-ea"/>
              </a:rPr>
              <a:t>MSc in Computer Engineering</a:t>
            </a:r>
            <a:endParaRPr lang="en-US" altLang="en-US" sz="2400" b="1" dirty="0">
              <a:ln>
                <a:solidFill>
                  <a:schemeClr val="bg1">
                    <a:lumMod val="65000"/>
                  </a:schemeClr>
                </a:solidFill>
              </a:ln>
              <a:solidFill>
                <a:srgbClr val="FF0000"/>
              </a:solidFill>
              <a:effectLst/>
              <a:latin typeface="Cambria" panose="02040503050406030204" pitchFamily="18" charset="0"/>
              <a:cs typeface="Times New Roman" panose="02020603050405020304" pitchFamily="18" charset="0"/>
              <a:sym typeface="+mn-ea"/>
            </a:endParaRPr>
          </a:p>
          <a:p>
            <a:pPr marL="18288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n>
                  <a:noFill/>
                </a:ln>
                <a:solidFill>
                  <a:srgbClr val="7030A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Cambria" panose="02040503050406030204" pitchFamily="18" charset="0"/>
                <a:sym typeface="+mn-ea"/>
              </a:rPr>
              <a:t>                          </a:t>
            </a:r>
            <a:r>
              <a:rPr lang="en-US" sz="1800" dirty="0">
                <a:ln>
                  <a:solidFill>
                    <a:srgbClr val="86335E"/>
                  </a:solidFill>
                </a:ln>
                <a:solidFill>
                  <a:srgbClr val="19A382"/>
                </a:solidFill>
                <a:latin typeface="Cambria" panose="02040503050406030204" pitchFamily="18" charset="0"/>
                <a:sym typeface="+mn-ea"/>
              </a:rPr>
              <a:t>B</a:t>
            </a:r>
            <a:r>
              <a:rPr lang="en-US" sz="1800" dirty="0">
                <a:ln>
                  <a:solidFill>
                    <a:srgbClr val="86335E"/>
                  </a:solidFill>
                </a:ln>
                <a:solidFill>
                  <a:srgbClr val="19A382"/>
                </a:solidFill>
                <a:effectLst/>
                <a:uFillTx/>
                <a:latin typeface="Cambria" panose="02040503050406030204" pitchFamily="18" charset="0"/>
                <a:sym typeface="+mn-ea"/>
              </a:rPr>
              <a:t>and pass FIR Design Using </a:t>
            </a:r>
            <a:r>
              <a:rPr lang="en-US" sz="1800" dirty="0" err="1">
                <a:ln>
                  <a:solidFill>
                    <a:srgbClr val="86335E"/>
                  </a:solidFill>
                </a:ln>
                <a:solidFill>
                  <a:srgbClr val="19A382"/>
                </a:solidFill>
                <a:effectLst/>
                <a:uFillTx/>
                <a:latin typeface="Cambria" panose="02040503050406030204" pitchFamily="18" charset="0"/>
                <a:sym typeface="+mn-ea"/>
              </a:rPr>
              <a:t>modelsim</a:t>
            </a:r>
            <a:r>
              <a:rPr lang="en-US" sz="1800" dirty="0">
                <a:ln>
                  <a:solidFill>
                    <a:srgbClr val="86335E"/>
                  </a:solidFill>
                </a:ln>
                <a:solidFill>
                  <a:srgbClr val="19A382"/>
                </a:solidFill>
                <a:effectLst/>
                <a:uFillTx/>
                <a:latin typeface="Cambria" panose="02040503050406030204" pitchFamily="18" charset="0"/>
                <a:sym typeface="+mn-ea"/>
              </a:rPr>
              <a:t> and Alliance</a:t>
            </a:r>
            <a:endParaRPr lang="en-US" altLang="en-US" sz="1800" b="1" dirty="0">
              <a:ln w="13462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mbria" panose="02040503050406030204" pitchFamily="18" charset="0"/>
              <a:cs typeface="Times New Roman" panose="02020603050405020304" pitchFamily="18" charset="0"/>
              <a:sym typeface="+mn-ea"/>
            </a:endParaRPr>
          </a:p>
          <a:p>
            <a:pPr marL="182880" indent="0">
              <a:lnSpc>
                <a:spcPct val="150000"/>
              </a:lnSpc>
              <a:buNone/>
            </a:pPr>
            <a:endParaRPr lang="en-US" altLang="en-US" sz="2800" b="1" dirty="0">
              <a:ln w="13462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mbria" panose="020405030504060302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1439" y="6459786"/>
            <a:ext cx="3617103" cy="365125"/>
          </a:xfrm>
        </p:spPr>
        <p:txBody>
          <a:bodyPr/>
          <a:lstStyle/>
          <a:p>
            <a:r>
              <a:rPr lang="en-US" sz="1600" i="1" u="sng">
                <a:solidFill>
                  <a:srgbClr val="FFFF00"/>
                </a:solidFill>
              </a:rPr>
              <a:t>Digital FIR Design</a:t>
            </a:r>
            <a:endParaRPr lang="en-US" sz="1600" i="1" u="sng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87014" y="6459786"/>
            <a:ext cx="984019" cy="365125"/>
          </a:xfrm>
          <a:solidFill>
            <a:srgbClr val="01BAAB"/>
          </a:solidFill>
        </p:spPr>
        <p:txBody>
          <a:bodyPr/>
          <a:lstStyle/>
          <a:p>
            <a:pPr algn="ctr"/>
            <a:fld id="{E221DA05-3FC4-4A69-98C6-A443D381D8EE}" type="slidenum">
              <a:rPr lang="en-US" sz="2800" b="1" smtClean="0">
                <a:solidFill>
                  <a:srgbClr val="FFFF00"/>
                </a:solidFill>
              </a:rPr>
              <a:t>1</a:t>
            </a:fld>
            <a:endParaRPr lang="en-US" sz="2800" b="1" dirty="0">
              <a:solidFill>
                <a:srgbClr val="FFFF00"/>
              </a:solidFill>
            </a:endParaRPr>
          </a:p>
        </p:txBody>
      </p:sp>
      <p:pic>
        <p:nvPicPr>
          <p:cNvPr id="8" name="Content Placeholder 7" descr="IMG_20200505_163603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340360" y="840423"/>
            <a:ext cx="989013" cy="915987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/>
        </p:nvSpPr>
        <p:spPr>
          <a:xfrm>
            <a:off x="1143000" y="3810000"/>
            <a:ext cx="7548880" cy="266700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3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500" b="1" dirty="0">
                <a:solidFill>
                  <a:srgbClr val="002060"/>
                </a:solidFill>
                <a:latin typeface="Cambria" panose="02040503050406030204" pitchFamily="18" charset="0"/>
              </a:rPr>
              <a:t>           </a:t>
            </a:r>
            <a:r>
              <a:rPr lang="en-US" sz="4500" b="1" u="sng" dirty="0">
                <a:solidFill>
                  <a:srgbClr val="002060"/>
                </a:solidFill>
                <a:latin typeface="Cambria" panose="02040503050406030204" pitchFamily="18" charset="0"/>
              </a:rPr>
              <a:t>Name</a:t>
            </a:r>
            <a:r>
              <a:rPr lang="en-US" sz="4500" b="1" dirty="0">
                <a:solidFill>
                  <a:srgbClr val="002060"/>
                </a:solidFill>
                <a:latin typeface="Cambria" panose="02040503050406030204" pitchFamily="18" charset="0"/>
              </a:rPr>
              <a:t>                                                                                        </a:t>
            </a:r>
            <a:r>
              <a:rPr lang="en-US" sz="4500" b="1" u="sng" dirty="0">
                <a:solidFill>
                  <a:srgbClr val="002060"/>
                </a:solidFill>
                <a:latin typeface="Cambria" panose="02040503050406030204" pitchFamily="18" charset="0"/>
              </a:rPr>
              <a:t>ID</a:t>
            </a:r>
          </a:p>
          <a:p>
            <a:pPr marL="279400" algn="just">
              <a:lnSpc>
                <a:spcPct val="110000"/>
              </a:lnSpc>
              <a:spcAft>
                <a:spcPts val="500"/>
              </a:spcAft>
            </a:pPr>
            <a:r>
              <a:rPr lang="en-US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Amualto</a:t>
            </a:r>
            <a:r>
              <a:rPr lang="en-US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Lakew</a:t>
            </a:r>
            <a:r>
              <a:rPr lang="en-US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…………………………….………...</a:t>
            </a: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BDU1200472</a:t>
            </a:r>
            <a:endParaRPr lang="en-US" sz="45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79400" algn="just">
              <a:lnSpc>
                <a:spcPct val="110000"/>
              </a:lnSpc>
              <a:spcAft>
                <a:spcPts val="500"/>
              </a:spcAft>
            </a:pP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Bekalu</a:t>
            </a: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Mogne</a:t>
            </a: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…………………………….………….BDU1200475</a:t>
            </a:r>
            <a:endParaRPr lang="en-US" sz="45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79400" algn="just">
              <a:lnSpc>
                <a:spcPct val="110000"/>
              </a:lnSpc>
              <a:spcAft>
                <a:spcPts val="500"/>
              </a:spcAft>
            </a:pP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Bekalu</a:t>
            </a: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Nakachew</a:t>
            </a: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……………………….……………BDU1200478</a:t>
            </a:r>
            <a:endParaRPr lang="en-US" sz="45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79400" algn="just">
              <a:lnSpc>
                <a:spcPct val="110000"/>
              </a:lnSpc>
              <a:spcAft>
                <a:spcPts val="500"/>
              </a:spcAft>
            </a:pP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5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Tilahun</a:t>
            </a: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Asfaw………………………..…………....….BDU1200488</a:t>
            </a:r>
            <a:endParaRPr lang="en-US" sz="45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effectLst/>
              <a:latin typeface="Cambria" panose="02040503050406030204" pitchFamily="18" charset="0"/>
            </a:endParaRPr>
          </a:p>
          <a:p>
            <a:pPr algn="l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b="1" dirty="0">
                <a:solidFill>
                  <a:schemeClr val="accent2"/>
                </a:solidFill>
                <a:latin typeface="Cambria" panose="02040503050406030204" pitchFamily="18" charset="0"/>
              </a:rPr>
              <a:t>      </a:t>
            </a:r>
            <a:r>
              <a:rPr lang="en-US" sz="4300" b="1" dirty="0">
                <a:solidFill>
                  <a:schemeClr val="accent2"/>
                </a:solidFill>
                <a:effectLst/>
                <a:latin typeface="Cambria" panose="02040503050406030204" pitchFamily="18" charset="0"/>
              </a:rPr>
              <a:t>Submitted to : </a:t>
            </a:r>
            <a:r>
              <a:rPr lang="en-US" sz="4300" b="1" dirty="0">
                <a:solidFill>
                  <a:schemeClr val="accent2"/>
                </a:solidFill>
                <a:latin typeface="Cambria" panose="02040503050406030204" pitchFamily="18" charset="0"/>
              </a:rPr>
              <a:t>Kinde</a:t>
            </a:r>
            <a:r>
              <a:rPr lang="en-US" sz="4300" b="1" dirty="0">
                <a:solidFill>
                  <a:schemeClr val="accent2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4300" b="1" dirty="0">
                <a:solidFill>
                  <a:schemeClr val="accent2"/>
                </a:solidFill>
                <a:latin typeface="Cambria" panose="02040503050406030204" pitchFamily="18" charset="0"/>
              </a:rPr>
              <a:t>A</a:t>
            </a:r>
            <a:r>
              <a:rPr lang="en-US" sz="4300" b="1" dirty="0">
                <a:solidFill>
                  <a:schemeClr val="accent2"/>
                </a:solidFill>
                <a:effectLst/>
                <a:latin typeface="Cambria" panose="02040503050406030204" pitchFamily="18" charset="0"/>
              </a:rPr>
              <a:t>.(PHD)</a:t>
            </a:r>
            <a:r>
              <a:rPr lang="en-US" sz="43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</a:p>
          <a:p>
            <a:pPr algn="l"/>
            <a:r>
              <a:rPr lang="en-US" sz="4300" b="1" dirty="0">
                <a:solidFill>
                  <a:schemeClr val="accent2"/>
                </a:solidFill>
                <a:latin typeface="Cambria" panose="02040503050406030204" pitchFamily="18" charset="0"/>
              </a:rPr>
              <a:t>                                                                                                                                     </a:t>
            </a:r>
            <a:r>
              <a:rPr lang="en-US" sz="4300" b="1" dirty="0">
                <a:solidFill>
                  <a:schemeClr val="accent2"/>
                </a:solidFill>
                <a:effectLst/>
                <a:latin typeface="Cambria" panose="02040503050406030204" pitchFamily="18" charset="0"/>
              </a:rPr>
              <a:t>Date :</a:t>
            </a:r>
            <a:r>
              <a:rPr lang="en-US" sz="4300" b="1" dirty="0">
                <a:solidFill>
                  <a:schemeClr val="accent2"/>
                </a:solidFill>
                <a:latin typeface="Cambria" panose="02040503050406030204" pitchFamily="18" charset="0"/>
              </a:rPr>
              <a:t>20</a:t>
            </a:r>
            <a:r>
              <a:rPr lang="en-US" sz="4300" b="1" dirty="0">
                <a:solidFill>
                  <a:schemeClr val="accent2"/>
                </a:solidFill>
                <a:effectLst/>
                <a:latin typeface="Cambria" panose="02040503050406030204" pitchFamily="18" charset="0"/>
              </a:rPr>
              <a:t> Aug 2020 G.C</a:t>
            </a:r>
            <a:endParaRPr lang="en-US" sz="4300" b="1" dirty="0">
              <a:effectLst/>
            </a:endParaRPr>
          </a:p>
          <a:p>
            <a:pPr algn="l"/>
            <a:endParaRPr lang="en-US" dirty="0"/>
          </a:p>
        </p:txBody>
      </p:sp>
      <p:pic>
        <p:nvPicPr>
          <p:cNvPr id="9" name="Content Placeholder 7" descr="IMG_20200505_1636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630" y="840740"/>
            <a:ext cx="988695" cy="916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/>
        </p:nvSpPr>
        <p:spPr>
          <a:xfrm>
            <a:off x="228600" y="1176020"/>
            <a:ext cx="8688705" cy="685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50800" dist="50800" dir="5400000" algn="ctr" rotWithShape="0">
              <a:schemeClr val="bg1">
                <a:lumMod val="95000"/>
                <a:alpha val="10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1BAAB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solidFill>
                  <a:srgbClr val="401BC0"/>
                </a:solidFill>
              </a:rPr>
              <a:t>      </a:t>
            </a:r>
            <a:r>
              <a:rPr lang="en-US" sz="2600" dirty="0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Simulation </a:t>
            </a:r>
            <a:r>
              <a:rPr lang="en-US" sz="2600" dirty="0" err="1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cont</a:t>
            </a:r>
            <a:r>
              <a:rPr lang="en-US" sz="2600" dirty="0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 . . .</a:t>
            </a:r>
            <a:endParaRPr lang="en-US" sz="2400" dirty="0">
              <a:solidFill>
                <a:srgbClr val="401B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sym typeface="+mn-ea"/>
            </a:endParaRPr>
          </a:p>
          <a:p>
            <a:pPr marL="914400" lvl="3" indent="0">
              <a:buNone/>
            </a:pPr>
            <a:endParaRPr lang="en-US" sz="1800" dirty="0"/>
          </a:p>
          <a:p>
            <a:pPr marL="45720"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39" y="6459786"/>
            <a:ext cx="3617103" cy="365125"/>
          </a:xfrm>
        </p:spPr>
        <p:txBody>
          <a:bodyPr/>
          <a:lstStyle/>
          <a:p>
            <a:r>
              <a:rPr lang="en-US" sz="1600" i="1" u="sng">
                <a:solidFill>
                  <a:srgbClr val="FFFF00"/>
                </a:solidFill>
              </a:rPr>
              <a:t>Digital FIR Design</a:t>
            </a:r>
            <a:endParaRPr lang="en-US" sz="1600" i="1" u="sng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84474" y="6459786"/>
            <a:ext cx="984019" cy="365125"/>
          </a:xfrm>
          <a:solidFill>
            <a:srgbClr val="01BAAB"/>
          </a:solidFill>
        </p:spPr>
        <p:txBody>
          <a:bodyPr/>
          <a:lstStyle/>
          <a:p>
            <a:pPr algn="ctr"/>
            <a:fld id="{E221DA05-3FC4-4A69-98C6-A443D381D8EE}" type="slidenum">
              <a:rPr lang="en-US" sz="2800" b="1" smtClean="0">
                <a:solidFill>
                  <a:srgbClr val="FFFF00"/>
                </a:solidFill>
              </a:rPr>
              <a:t>10</a:t>
            </a:fld>
            <a:endParaRPr lang="en-US" sz="2800" b="1" dirty="0">
              <a:solidFill>
                <a:srgbClr val="FFFF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737360"/>
            <a:ext cx="8077200" cy="0"/>
          </a:xfrm>
          <a:prstGeom prst="line">
            <a:avLst/>
          </a:prstGeom>
          <a:ln w="76200" cmpd="sng">
            <a:solidFill>
              <a:srgbClr val="01BAAB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78485" y="1861820"/>
            <a:ext cx="7955915" cy="369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after applying </a:t>
            </a: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our filter extracted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from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matlab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endParaRPr 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dirty="0"/>
          </a:p>
        </p:txBody>
      </p:sp>
      <p:pic>
        <p:nvPicPr>
          <p:cNvPr id="3" name="Picture 2" descr="yd">
            <a:extLst>
              <a:ext uri="{FF2B5EF4-FFF2-40B4-BE49-F238E27FC236}">
                <a16:creationId xmlns:a16="http://schemas.microsoft.com/office/drawing/2014/main" id="{1D829976-1DFC-4981-A485-CB97957451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679" t="5079" r="8037" b="3725"/>
          <a:stretch>
            <a:fillRect/>
          </a:stretch>
        </p:blipFill>
        <p:spPr>
          <a:xfrm>
            <a:off x="990600" y="2514600"/>
            <a:ext cx="6424295" cy="30437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474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/>
        </p:nvSpPr>
        <p:spPr>
          <a:xfrm>
            <a:off x="228600" y="1176020"/>
            <a:ext cx="8688705" cy="685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50800" dist="50800" dir="5400000" algn="ctr" rotWithShape="0">
              <a:schemeClr val="bg1">
                <a:lumMod val="95000"/>
                <a:alpha val="10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1BAAB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solidFill>
                  <a:srgbClr val="401BC0"/>
                </a:solidFill>
              </a:rPr>
              <a:t>      </a:t>
            </a:r>
            <a:r>
              <a:rPr lang="en-US" sz="2600" dirty="0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Synthesis</a:t>
            </a:r>
            <a:endParaRPr lang="en-US" sz="2400" dirty="0">
              <a:solidFill>
                <a:srgbClr val="401B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sym typeface="+mn-ea"/>
            </a:endParaRPr>
          </a:p>
          <a:p>
            <a:pPr marL="914400" lvl="3" indent="0">
              <a:buNone/>
            </a:pPr>
            <a:endParaRPr lang="en-US" sz="1800" dirty="0"/>
          </a:p>
          <a:p>
            <a:pPr marL="45720"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39" y="6459786"/>
            <a:ext cx="3617103" cy="365125"/>
          </a:xfrm>
        </p:spPr>
        <p:txBody>
          <a:bodyPr/>
          <a:lstStyle/>
          <a:p>
            <a:r>
              <a:rPr lang="en-US" sz="1600" i="1" u="sng">
                <a:solidFill>
                  <a:srgbClr val="FFFF00"/>
                </a:solidFill>
              </a:rPr>
              <a:t>Digital FIR Design</a:t>
            </a:r>
            <a:endParaRPr lang="en-US" sz="1600" i="1" u="sng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84474" y="6459786"/>
            <a:ext cx="984019" cy="365125"/>
          </a:xfrm>
          <a:solidFill>
            <a:srgbClr val="01BAAB"/>
          </a:solidFill>
        </p:spPr>
        <p:txBody>
          <a:bodyPr/>
          <a:lstStyle/>
          <a:p>
            <a:pPr algn="ctr"/>
            <a:fld id="{E221DA05-3FC4-4A69-98C6-A443D381D8EE}" type="slidenum">
              <a:rPr lang="en-US" sz="2800" b="1" smtClean="0">
                <a:solidFill>
                  <a:srgbClr val="FFFF00"/>
                </a:solidFill>
              </a:rPr>
              <a:t>11</a:t>
            </a:fld>
            <a:endParaRPr lang="en-US" sz="2800" b="1" dirty="0">
              <a:solidFill>
                <a:srgbClr val="FFFF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737360"/>
            <a:ext cx="8077200" cy="0"/>
          </a:xfrm>
          <a:prstGeom prst="line">
            <a:avLst/>
          </a:prstGeom>
          <a:ln w="76200" cmpd="sng">
            <a:solidFill>
              <a:srgbClr val="01BAAB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77850" y="1861820"/>
            <a:ext cx="7956550" cy="35888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r>
              <a:rPr lang="en-US" sz="2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The </a:t>
            </a:r>
            <a:r>
              <a:rPr lang="en-US" sz="2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synthesis part is done on the alliance CAD tool. The input output wave form of the simulation is shown below.</a:t>
            </a:r>
          </a:p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endParaRPr lang="en-US" sz="2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endParaRPr lang="en-US" sz="21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21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dirty="0"/>
          </a:p>
        </p:txBody>
      </p:sp>
      <p:pic>
        <p:nvPicPr>
          <p:cNvPr id="3" name="Picture 2" descr="xpat">
            <a:extLst>
              <a:ext uri="{FF2B5EF4-FFF2-40B4-BE49-F238E27FC236}">
                <a16:creationId xmlns:a16="http://schemas.microsoft.com/office/drawing/2014/main" id="{F9C3784A-5653-4211-927A-EE7A52B85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927985"/>
            <a:ext cx="6672897" cy="29394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/>
        </p:nvSpPr>
        <p:spPr>
          <a:xfrm>
            <a:off x="228600" y="1176020"/>
            <a:ext cx="8688705" cy="685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50800" dist="50800" dir="5400000" algn="ctr" rotWithShape="0">
              <a:schemeClr val="bg1">
                <a:lumMod val="95000"/>
                <a:alpha val="10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1BAAB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solidFill>
                  <a:srgbClr val="401BC0"/>
                </a:solidFill>
              </a:rPr>
              <a:t>      </a:t>
            </a:r>
            <a:r>
              <a:rPr lang="en-US" sz="2600" dirty="0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Synthesis </a:t>
            </a:r>
            <a:r>
              <a:rPr lang="en-US" sz="2600" dirty="0" err="1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cont</a:t>
            </a:r>
            <a:r>
              <a:rPr lang="en-US" sz="2600" dirty="0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 . . .</a:t>
            </a:r>
            <a:endParaRPr lang="en-US" sz="2400" dirty="0">
              <a:solidFill>
                <a:srgbClr val="401B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sym typeface="+mn-ea"/>
            </a:endParaRPr>
          </a:p>
          <a:p>
            <a:pPr marL="914400" lvl="3" indent="0">
              <a:buNone/>
            </a:pPr>
            <a:endParaRPr lang="en-US" sz="1800" dirty="0"/>
          </a:p>
          <a:p>
            <a:pPr marL="45720"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39" y="6459786"/>
            <a:ext cx="3617103" cy="365125"/>
          </a:xfrm>
        </p:spPr>
        <p:txBody>
          <a:bodyPr/>
          <a:lstStyle/>
          <a:p>
            <a:r>
              <a:rPr lang="en-US" sz="1600" i="1" u="sng">
                <a:solidFill>
                  <a:srgbClr val="FFFF00"/>
                </a:solidFill>
              </a:rPr>
              <a:t>Digital FIR Design</a:t>
            </a:r>
            <a:endParaRPr lang="en-US" sz="1600" i="1" u="sng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84474" y="6459786"/>
            <a:ext cx="984019" cy="365125"/>
          </a:xfrm>
          <a:solidFill>
            <a:srgbClr val="01BAAB"/>
          </a:solidFill>
        </p:spPr>
        <p:txBody>
          <a:bodyPr/>
          <a:lstStyle/>
          <a:p>
            <a:pPr algn="ctr"/>
            <a:fld id="{E221DA05-3FC4-4A69-98C6-A443D381D8EE}" type="slidenum">
              <a:rPr lang="en-US" sz="2800" b="1" smtClean="0">
                <a:solidFill>
                  <a:srgbClr val="FFFF00"/>
                </a:solidFill>
              </a:rPr>
              <a:t>12</a:t>
            </a:fld>
            <a:endParaRPr lang="en-US" sz="2800" b="1" dirty="0">
              <a:solidFill>
                <a:srgbClr val="FFFF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737360"/>
            <a:ext cx="8077200" cy="0"/>
          </a:xfrm>
          <a:prstGeom prst="line">
            <a:avLst/>
          </a:prstGeom>
          <a:ln w="76200" cmpd="sng">
            <a:solidFill>
              <a:srgbClr val="01BAAB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77850" y="1861820"/>
            <a:ext cx="7956550" cy="4124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r>
              <a:rPr lang="en-US" sz="2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The Schematic diagram of the system is shown below.</a:t>
            </a:r>
          </a:p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endParaRPr lang="en-US" sz="2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endParaRPr lang="en-US" sz="21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endParaRPr lang="en-US" sz="21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endParaRPr lang="en-US" sz="21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21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dirty="0"/>
          </a:p>
        </p:txBody>
      </p:sp>
      <p:pic>
        <p:nvPicPr>
          <p:cNvPr id="10" name="Picture 9" descr="SchematicDigram">
            <a:extLst>
              <a:ext uri="{FF2B5EF4-FFF2-40B4-BE49-F238E27FC236}">
                <a16:creationId xmlns:a16="http://schemas.microsoft.com/office/drawing/2014/main" id="{20E0D47D-2CDB-496F-BB08-A42BBE980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96820"/>
            <a:ext cx="6675437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5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/>
        </p:nvSpPr>
        <p:spPr>
          <a:xfrm>
            <a:off x="228600" y="1176020"/>
            <a:ext cx="8688705" cy="685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50800" dist="50800" dir="5400000" algn="ctr" rotWithShape="0">
              <a:schemeClr val="bg1">
                <a:lumMod val="95000"/>
                <a:alpha val="10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1BAAB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solidFill>
                  <a:srgbClr val="401BC0"/>
                </a:solidFill>
              </a:rPr>
              <a:t>      </a:t>
            </a:r>
            <a:r>
              <a:rPr lang="en-US" sz="2600" dirty="0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Synthesis </a:t>
            </a:r>
            <a:r>
              <a:rPr lang="en-US" sz="2600" dirty="0" err="1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cont</a:t>
            </a:r>
            <a:r>
              <a:rPr lang="en-US" sz="2600" dirty="0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 . . .</a:t>
            </a:r>
            <a:endParaRPr lang="en-US" sz="2400" dirty="0">
              <a:solidFill>
                <a:srgbClr val="401B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sym typeface="+mn-ea"/>
            </a:endParaRPr>
          </a:p>
          <a:p>
            <a:pPr marL="914400" lvl="3" indent="0">
              <a:buNone/>
            </a:pPr>
            <a:endParaRPr lang="en-US" sz="1800" dirty="0"/>
          </a:p>
          <a:p>
            <a:pPr marL="45720"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39" y="6459786"/>
            <a:ext cx="3617103" cy="365125"/>
          </a:xfrm>
        </p:spPr>
        <p:txBody>
          <a:bodyPr/>
          <a:lstStyle/>
          <a:p>
            <a:r>
              <a:rPr lang="en-US" sz="1600" i="1" u="sng">
                <a:solidFill>
                  <a:srgbClr val="FFFF00"/>
                </a:solidFill>
              </a:rPr>
              <a:t>Digital FIR Design</a:t>
            </a:r>
            <a:endParaRPr lang="en-US" sz="1600" i="1" u="sng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84474" y="6459786"/>
            <a:ext cx="984019" cy="365125"/>
          </a:xfrm>
          <a:solidFill>
            <a:srgbClr val="01BAAB"/>
          </a:solidFill>
        </p:spPr>
        <p:txBody>
          <a:bodyPr/>
          <a:lstStyle/>
          <a:p>
            <a:pPr algn="ctr"/>
            <a:fld id="{E221DA05-3FC4-4A69-98C6-A443D381D8EE}" type="slidenum">
              <a:rPr lang="en-US" sz="2800" b="1" smtClean="0">
                <a:solidFill>
                  <a:srgbClr val="FFFF00"/>
                </a:solidFill>
              </a:rPr>
              <a:t>13</a:t>
            </a:fld>
            <a:endParaRPr lang="en-US" sz="2800" b="1" dirty="0">
              <a:solidFill>
                <a:srgbClr val="FFFF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737360"/>
            <a:ext cx="8077200" cy="0"/>
          </a:xfrm>
          <a:prstGeom prst="line">
            <a:avLst/>
          </a:prstGeom>
          <a:ln w="76200" cmpd="sng">
            <a:solidFill>
              <a:srgbClr val="01BAAB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77850" y="1861820"/>
            <a:ext cx="7956550" cy="40991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r>
              <a:rPr lang="en-US" sz="2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The second step synthesis BOOG that containing information about the total no. of gates of the filters.</a:t>
            </a:r>
          </a:p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endParaRPr lang="en-US" sz="21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endParaRPr lang="en-US" sz="21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endParaRPr lang="en-US" sz="21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21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B6807-B73A-49B5-BCBD-411137C3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47999"/>
            <a:ext cx="6748145" cy="291301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16887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/>
        </p:nvSpPr>
        <p:spPr>
          <a:xfrm>
            <a:off x="228600" y="1176020"/>
            <a:ext cx="8688705" cy="685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50800" dist="50800" dir="5400000" algn="ctr" rotWithShape="0">
              <a:schemeClr val="bg1">
                <a:lumMod val="95000"/>
                <a:alpha val="10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1BAAB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solidFill>
                  <a:srgbClr val="401BC0"/>
                </a:solidFill>
              </a:rPr>
              <a:t>      </a:t>
            </a:r>
            <a:r>
              <a:rPr lang="en-US" sz="2600" dirty="0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Synthesis </a:t>
            </a:r>
            <a:r>
              <a:rPr lang="en-US" sz="2600" dirty="0" err="1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cont</a:t>
            </a:r>
            <a:r>
              <a:rPr lang="en-US" sz="2600" dirty="0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 . . .</a:t>
            </a:r>
            <a:endParaRPr lang="en-US" sz="2400" dirty="0">
              <a:solidFill>
                <a:srgbClr val="401B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sym typeface="+mn-ea"/>
            </a:endParaRPr>
          </a:p>
          <a:p>
            <a:pPr marL="914400" lvl="3" indent="0">
              <a:buNone/>
            </a:pPr>
            <a:endParaRPr lang="en-US" sz="1800" dirty="0"/>
          </a:p>
          <a:p>
            <a:pPr marL="45720"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39" y="6459786"/>
            <a:ext cx="3617103" cy="365125"/>
          </a:xfrm>
        </p:spPr>
        <p:txBody>
          <a:bodyPr/>
          <a:lstStyle/>
          <a:p>
            <a:r>
              <a:rPr lang="en-US" sz="1600" i="1" u="sng">
                <a:solidFill>
                  <a:srgbClr val="FFFF00"/>
                </a:solidFill>
              </a:rPr>
              <a:t>Digital FIR Design</a:t>
            </a:r>
            <a:endParaRPr lang="en-US" sz="1600" i="1" u="sng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84474" y="6459786"/>
            <a:ext cx="984019" cy="365125"/>
          </a:xfrm>
          <a:solidFill>
            <a:srgbClr val="01BAAB"/>
          </a:solidFill>
        </p:spPr>
        <p:txBody>
          <a:bodyPr/>
          <a:lstStyle/>
          <a:p>
            <a:pPr algn="ctr"/>
            <a:fld id="{E221DA05-3FC4-4A69-98C6-A443D381D8EE}" type="slidenum">
              <a:rPr lang="en-US" sz="2800" b="1" smtClean="0">
                <a:solidFill>
                  <a:srgbClr val="FFFF00"/>
                </a:solidFill>
              </a:rPr>
              <a:t>14</a:t>
            </a:fld>
            <a:endParaRPr lang="en-US" sz="2800" b="1" dirty="0">
              <a:solidFill>
                <a:srgbClr val="FFFF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737360"/>
            <a:ext cx="8077200" cy="0"/>
          </a:xfrm>
          <a:prstGeom prst="line">
            <a:avLst/>
          </a:prstGeom>
          <a:ln w="76200" cmpd="sng">
            <a:solidFill>
              <a:srgbClr val="01BAAB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77850" y="1861820"/>
            <a:ext cx="7956550" cy="43685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r>
              <a:rPr lang="en-US" sz="21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The physical symbolic layout file with physical connectors and placed cells. now ready to take our design into the layout phase in the design process.</a:t>
            </a:r>
          </a:p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endParaRPr lang="en-US" sz="21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algn="just">
              <a:lnSpc>
                <a:spcPct val="210000"/>
              </a:lnSpc>
              <a:buClr>
                <a:srgbClr val="000000"/>
              </a:buClr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algn="just">
              <a:lnSpc>
                <a:spcPct val="210000"/>
              </a:lnSpc>
              <a:buClr>
                <a:srgbClr val="000000"/>
              </a:buClr>
            </a:pPr>
            <a:endParaRPr 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algn="just">
              <a:lnSpc>
                <a:spcPct val="210000"/>
              </a:lnSpc>
              <a:buClr>
                <a:srgbClr val="000000"/>
              </a:buClr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22968-BC5C-4093-8FAA-32A20B209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3352800"/>
            <a:ext cx="66611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9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/>
        </p:nvSpPr>
        <p:spPr>
          <a:xfrm>
            <a:off x="151447" y="1176020"/>
            <a:ext cx="8688705" cy="685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50800" dist="50800" dir="5400000" algn="ctr" rotWithShape="0">
              <a:schemeClr val="bg1">
                <a:lumMod val="95000"/>
                <a:alpha val="10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1BAAB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solidFill>
                  <a:srgbClr val="401BC0"/>
                </a:solidFill>
              </a:rPr>
              <a:t>      </a:t>
            </a:r>
            <a:r>
              <a:rPr lang="en-US" sz="2800" dirty="0">
                <a:solidFill>
                  <a:srgbClr val="401B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Performance improvement</a:t>
            </a:r>
            <a:endParaRPr lang="en-US" sz="2400" dirty="0">
              <a:solidFill>
                <a:srgbClr val="401B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45720" indent="0">
              <a:buNone/>
            </a:pPr>
            <a:endParaRPr lang="en-US" sz="2400" dirty="0">
              <a:solidFill>
                <a:srgbClr val="401B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sym typeface="+mn-ea"/>
            </a:endParaRPr>
          </a:p>
          <a:p>
            <a:pPr marL="914400" lvl="3" indent="0">
              <a:buNone/>
            </a:pPr>
            <a:endParaRPr lang="en-US" sz="1800" dirty="0"/>
          </a:p>
          <a:p>
            <a:pPr marL="45720"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39" y="6459786"/>
            <a:ext cx="3617103" cy="365125"/>
          </a:xfrm>
        </p:spPr>
        <p:txBody>
          <a:bodyPr/>
          <a:lstStyle/>
          <a:p>
            <a:r>
              <a:rPr lang="en-US" sz="1600" i="1" u="sng">
                <a:solidFill>
                  <a:srgbClr val="FFFF00"/>
                </a:solidFill>
              </a:rPr>
              <a:t>Digital FIR Design</a:t>
            </a:r>
            <a:endParaRPr lang="en-US" sz="1600" i="1" u="sng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84474" y="6459786"/>
            <a:ext cx="984019" cy="365125"/>
          </a:xfrm>
          <a:solidFill>
            <a:srgbClr val="01BAAB"/>
          </a:solidFill>
        </p:spPr>
        <p:txBody>
          <a:bodyPr/>
          <a:lstStyle/>
          <a:p>
            <a:pPr algn="ctr"/>
            <a:fld id="{E221DA05-3FC4-4A69-98C6-A443D381D8EE}" type="slidenum">
              <a:rPr lang="en-US" sz="2800" b="1" smtClean="0">
                <a:solidFill>
                  <a:srgbClr val="FFFF00"/>
                </a:solidFill>
              </a:rPr>
              <a:t>15</a:t>
            </a:fld>
            <a:endParaRPr lang="en-US" sz="2800" b="1" dirty="0">
              <a:solidFill>
                <a:srgbClr val="FFFF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737360"/>
            <a:ext cx="8077200" cy="0"/>
          </a:xfrm>
          <a:prstGeom prst="line">
            <a:avLst/>
          </a:prstGeom>
          <a:ln w="76200" cmpd="sng">
            <a:solidFill>
              <a:srgbClr val="01BAAB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77215" y="1861820"/>
            <a:ext cx="7957185" cy="43249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The </a:t>
            </a:r>
            <a:r>
              <a:rPr lang="en-US" sz="20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kaiser</a:t>
            </a: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window method found to be the best and easiest model than other common structures .</a:t>
            </a:r>
          </a:p>
          <a:p>
            <a:pPr marL="342900" indent="-342900" algn="just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The filter word length and size of filter order  have valuable effect on FIR performance.</a:t>
            </a:r>
          </a:p>
          <a:p>
            <a:pPr marL="342900" indent="-342900" algn="just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window design method is relatively simple and easy to use as compared to other methods.</a:t>
            </a:r>
          </a:p>
          <a:p>
            <a:pPr marL="342900" indent="-342900" algn="just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/>
        </p:nvSpPr>
        <p:spPr>
          <a:xfrm>
            <a:off x="227965" y="1160145"/>
            <a:ext cx="8688705" cy="685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50800" dist="50800" dir="5400000" algn="ctr" rotWithShape="0">
              <a:schemeClr val="bg1">
                <a:lumMod val="95000"/>
                <a:alpha val="10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1BAAB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solidFill>
                  <a:srgbClr val="401BC0"/>
                </a:solidFill>
              </a:rPr>
              <a:t>      </a:t>
            </a:r>
            <a:r>
              <a:rPr lang="en-US" sz="2600" dirty="0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C</a:t>
            </a:r>
            <a:r>
              <a:rPr lang="en-US" sz="2800" dirty="0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onclusion </a:t>
            </a:r>
            <a:endParaRPr lang="en-US" sz="2800" dirty="0">
              <a:solidFill>
                <a:srgbClr val="401B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45720" indent="0">
              <a:buNone/>
            </a:pPr>
            <a:endParaRPr lang="en-US" sz="2400" dirty="0">
              <a:solidFill>
                <a:srgbClr val="401B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sym typeface="+mn-ea"/>
            </a:endParaRPr>
          </a:p>
          <a:p>
            <a:pPr marL="914400" lvl="3" indent="0">
              <a:buNone/>
            </a:pPr>
            <a:endParaRPr lang="en-US" sz="1800" dirty="0"/>
          </a:p>
          <a:p>
            <a:pPr marL="45720"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39" y="6459786"/>
            <a:ext cx="3617103" cy="365125"/>
          </a:xfrm>
        </p:spPr>
        <p:txBody>
          <a:bodyPr/>
          <a:lstStyle/>
          <a:p>
            <a:r>
              <a:rPr lang="en-US" sz="1600" i="1" u="sng">
                <a:solidFill>
                  <a:srgbClr val="FFFF00"/>
                </a:solidFill>
              </a:rPr>
              <a:t>Digital FIR Design</a:t>
            </a:r>
            <a:endParaRPr lang="en-US" sz="1600" i="1" u="sng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84474" y="6459786"/>
            <a:ext cx="984019" cy="365125"/>
          </a:xfrm>
          <a:solidFill>
            <a:srgbClr val="01BAAB"/>
          </a:solidFill>
        </p:spPr>
        <p:txBody>
          <a:bodyPr/>
          <a:lstStyle/>
          <a:p>
            <a:pPr algn="ctr"/>
            <a:fld id="{E221DA05-3FC4-4A69-98C6-A443D381D8EE}" type="slidenum">
              <a:rPr lang="en-US" sz="2800" b="1" smtClean="0">
                <a:solidFill>
                  <a:srgbClr val="FFFF00"/>
                </a:solidFill>
              </a:rPr>
              <a:t>16</a:t>
            </a:fld>
            <a:endParaRPr lang="en-US" sz="2800" b="1" dirty="0">
              <a:solidFill>
                <a:srgbClr val="FFFF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737360"/>
            <a:ext cx="8077200" cy="0"/>
          </a:xfrm>
          <a:prstGeom prst="line">
            <a:avLst/>
          </a:prstGeom>
          <a:ln w="76200" cmpd="sng">
            <a:solidFill>
              <a:srgbClr val="01BAAB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77215" y="1845945"/>
            <a:ext cx="7839075" cy="438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just">
              <a:lnSpc>
                <a:spcPct val="21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21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21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21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21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21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160" y="1769745"/>
            <a:ext cx="7635240" cy="40233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Our bandpass filter specifications have been simulated and synthesized properly and we get satisfying results. This fir filter performance can be improved by taking appropriate specifications.</a:t>
            </a:r>
          </a:p>
          <a:p>
            <a:pPr marL="0" indent="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None/>
            </a:pP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have  synthesized it using alliance and we determine the number of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gates required.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39" y="6459786"/>
            <a:ext cx="3617103" cy="365125"/>
          </a:xfrm>
        </p:spPr>
        <p:txBody>
          <a:bodyPr/>
          <a:lstStyle/>
          <a:p>
            <a:r>
              <a:rPr lang="en-US" sz="1600" i="1" u="sng">
                <a:solidFill>
                  <a:srgbClr val="FFFF00"/>
                </a:solidFill>
              </a:rPr>
              <a:t>Digital FIR Design</a:t>
            </a:r>
            <a:endParaRPr lang="en-US" sz="1600" i="1" u="sng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84474" y="6459786"/>
            <a:ext cx="984019" cy="365125"/>
          </a:xfrm>
          <a:solidFill>
            <a:srgbClr val="01BAAB"/>
          </a:solidFill>
        </p:spPr>
        <p:txBody>
          <a:bodyPr/>
          <a:lstStyle/>
          <a:p>
            <a:pPr algn="ctr"/>
            <a:fld id="{E221DA05-3FC4-4A69-98C6-A443D381D8EE}" type="slidenum">
              <a:rPr lang="en-US" sz="2800" b="1" smtClean="0">
                <a:solidFill>
                  <a:srgbClr val="FFFF00"/>
                </a:solidFill>
              </a:rPr>
              <a:t>17</a:t>
            </a:fld>
            <a:endParaRPr lang="en-US" sz="2800" b="1" dirty="0">
              <a:solidFill>
                <a:srgbClr val="FFFF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737360"/>
            <a:ext cx="8077200" cy="0"/>
          </a:xfrm>
          <a:prstGeom prst="line">
            <a:avLst/>
          </a:prstGeom>
          <a:ln w="76200" cmpd="sng">
            <a:solidFill>
              <a:srgbClr val="01BAAB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77215" y="1845945"/>
            <a:ext cx="7839075" cy="438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just">
              <a:lnSpc>
                <a:spcPct val="21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21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21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21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21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21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/>
          </a:p>
        </p:txBody>
      </p:sp>
      <p:sp>
        <p:nvSpPr>
          <p:cNvPr id="8" name="Content Placeholder 2"/>
          <p:cNvSpPr txBox="1">
            <a:spLocks noGrp="1"/>
          </p:cNvSpPr>
          <p:nvPr/>
        </p:nvSpPr>
        <p:spPr>
          <a:xfrm>
            <a:off x="185420" y="3416300"/>
            <a:ext cx="8620125" cy="1489075"/>
          </a:xfrm>
          <a:prstGeom prst="rect">
            <a:avLst/>
          </a:prstGeom>
          <a:noFill/>
          <a:ln w="9525" cap="flat" cmpd="sng" algn="ctr">
            <a:solidFill>
              <a:srgbClr val="000000">
                <a:alpha val="0"/>
              </a:srgbClr>
            </a:solidFill>
            <a:prstDash val="soli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                                           </a:t>
            </a:r>
            <a:r>
              <a:rPr lang="en-US" sz="3600" b="1" dirty="0">
                <a:ln>
                  <a:solidFill>
                    <a:srgbClr val="19A382"/>
                  </a:solidFill>
                </a:ln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THANK YOU !</a:t>
            </a:r>
            <a:r>
              <a:rPr lang="en-US" sz="4000" b="1" dirty="0">
                <a:ln>
                  <a:solidFill>
                    <a:srgbClr val="19A38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endParaRPr lang="en-US" sz="3200" b="1" dirty="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45720" indent="0">
              <a:buNone/>
            </a:pPr>
            <a:r>
              <a:rPr lang="en-US" sz="3200" b="1" dirty="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                                                  </a:t>
            </a:r>
            <a:r>
              <a:rPr lang="en-US" sz="4000" b="1" dirty="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endParaRPr lang="en-US" sz="3200" b="1" dirty="0"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45720" indent="0" algn="just">
              <a:lnSpc>
                <a:spcPct val="50000"/>
              </a:lnSpc>
              <a:buClr>
                <a:srgbClr val="000000"/>
              </a:buClr>
              <a:buFont typeface="Courier New" panose="02070309020205020404" pitchFamily="49" charset="0"/>
              <a:buNone/>
            </a:pPr>
            <a:r>
              <a:rPr lang="en-US" sz="3200" b="1" dirty="0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           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56565" y="1617345"/>
            <a:ext cx="8077200" cy="0"/>
          </a:xfrm>
          <a:prstGeom prst="line">
            <a:avLst/>
          </a:prstGeom>
          <a:ln w="76200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/>
        </p:nvSpPr>
        <p:spPr>
          <a:xfrm>
            <a:off x="228600" y="1176020"/>
            <a:ext cx="8688705" cy="685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50800" dist="50800" dir="5400000" algn="ctr" rotWithShape="0">
              <a:schemeClr val="bg1">
                <a:lumMod val="95000"/>
                <a:alpha val="10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1BAAB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solidFill>
                  <a:srgbClr val="401BC0"/>
                </a:solidFill>
              </a:rPr>
              <a:t>      </a:t>
            </a:r>
            <a:r>
              <a:rPr lang="en-US" sz="2600" dirty="0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O</a:t>
            </a:r>
            <a:r>
              <a:rPr lang="en-US" sz="2800" dirty="0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utline</a:t>
            </a:r>
          </a:p>
          <a:p>
            <a:pPr marL="914400" lvl="3" indent="0">
              <a:buNone/>
            </a:pPr>
            <a:endParaRPr lang="en-US" sz="1800" dirty="0"/>
          </a:p>
          <a:p>
            <a:pPr marL="45720"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39" y="6459786"/>
            <a:ext cx="3617103" cy="365125"/>
          </a:xfrm>
        </p:spPr>
        <p:txBody>
          <a:bodyPr/>
          <a:lstStyle/>
          <a:p>
            <a:r>
              <a:rPr lang="en-US" sz="1600" i="1" u="sng">
                <a:solidFill>
                  <a:srgbClr val="FFFF00"/>
                </a:solidFill>
              </a:rPr>
              <a:t>Digital FIR Design</a:t>
            </a:r>
            <a:endParaRPr lang="en-US" sz="1600" i="1" u="sng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84474" y="6459786"/>
            <a:ext cx="984019" cy="365125"/>
          </a:xfrm>
          <a:solidFill>
            <a:srgbClr val="01BAAB"/>
          </a:solidFill>
        </p:spPr>
        <p:txBody>
          <a:bodyPr/>
          <a:lstStyle/>
          <a:p>
            <a:pPr algn="ctr"/>
            <a:fld id="{E221DA05-3FC4-4A69-98C6-A443D381D8EE}" type="slidenum">
              <a:rPr lang="en-US" sz="2800" b="1" smtClean="0">
                <a:solidFill>
                  <a:srgbClr val="FFFF00"/>
                </a:solidFill>
              </a:rPr>
              <a:t>2</a:t>
            </a:fld>
            <a:endParaRPr lang="en-US" sz="2800" b="1" dirty="0">
              <a:solidFill>
                <a:srgbClr val="FFFF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737360"/>
            <a:ext cx="8077200" cy="0"/>
          </a:xfrm>
          <a:prstGeom prst="line">
            <a:avLst/>
          </a:prstGeom>
          <a:ln w="76200" cmpd="sng">
            <a:solidFill>
              <a:srgbClr val="01BAAB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33400" y="1785620"/>
            <a:ext cx="8001635" cy="373595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Introduction</a:t>
            </a:r>
          </a:p>
          <a:p>
            <a:pPr algn="just">
              <a:lnSpc>
                <a:spcPct val="20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System Specifications</a:t>
            </a:r>
          </a:p>
          <a:p>
            <a:pPr algn="just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Design Stages</a:t>
            </a:r>
          </a:p>
          <a:p>
            <a:pPr algn="just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Simulation</a:t>
            </a:r>
          </a:p>
          <a:p>
            <a:pPr algn="just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Synthesis</a:t>
            </a:r>
          </a:p>
          <a:p>
            <a:pPr algn="just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Performance improvement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Conclusion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/>
        </p:nvSpPr>
        <p:spPr>
          <a:xfrm>
            <a:off x="228600" y="1176020"/>
            <a:ext cx="8688705" cy="685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50800" dist="50800" dir="5400000" algn="ctr" rotWithShape="0">
              <a:schemeClr val="bg1">
                <a:lumMod val="95000"/>
                <a:alpha val="10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1BAAB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solidFill>
                  <a:srgbClr val="401BC0"/>
                </a:solidFill>
              </a:rPr>
              <a:t>      </a:t>
            </a:r>
            <a:r>
              <a:rPr lang="en-US" sz="2800" dirty="0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Introduction</a:t>
            </a:r>
          </a:p>
          <a:p>
            <a:pPr marL="914400" lvl="3" indent="0">
              <a:buNone/>
            </a:pPr>
            <a:endParaRPr lang="en-US" sz="1800" dirty="0"/>
          </a:p>
          <a:p>
            <a:pPr marL="45720"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39" y="6459786"/>
            <a:ext cx="3617103" cy="365125"/>
          </a:xfrm>
        </p:spPr>
        <p:txBody>
          <a:bodyPr/>
          <a:lstStyle/>
          <a:p>
            <a:r>
              <a:rPr lang="en-US" sz="1600" i="1" u="sng">
                <a:solidFill>
                  <a:srgbClr val="FFFF00"/>
                </a:solidFill>
              </a:rPr>
              <a:t>Digital FIR Design</a:t>
            </a:r>
            <a:endParaRPr lang="en-US" sz="1600" i="1" u="sng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84474" y="6459786"/>
            <a:ext cx="984019" cy="365125"/>
          </a:xfrm>
          <a:solidFill>
            <a:srgbClr val="01BAAB"/>
          </a:solidFill>
        </p:spPr>
        <p:txBody>
          <a:bodyPr/>
          <a:lstStyle/>
          <a:p>
            <a:pPr algn="ctr"/>
            <a:fld id="{E221DA05-3FC4-4A69-98C6-A443D381D8EE}" type="slidenum">
              <a:rPr lang="en-US" sz="2800" b="1" smtClean="0">
                <a:solidFill>
                  <a:srgbClr val="FFFF00"/>
                </a:solidFill>
              </a:rPr>
              <a:t>3</a:t>
            </a:fld>
            <a:endParaRPr lang="en-US" sz="2800" b="1" dirty="0">
              <a:solidFill>
                <a:srgbClr val="FFFF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737360"/>
            <a:ext cx="8077200" cy="0"/>
          </a:xfrm>
          <a:prstGeom prst="line">
            <a:avLst/>
          </a:prstGeom>
          <a:ln w="76200" cmpd="sng">
            <a:solidFill>
              <a:srgbClr val="01BAAB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77850" y="1861820"/>
            <a:ext cx="7956550" cy="3874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21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FIR filters also known as non-recursive digital filters have a finite impulse response because after a finite time the response of FIR filter settles to zero.</a:t>
            </a:r>
          </a:p>
          <a:p>
            <a:pPr marL="342900" indent="-342900" algn="just">
              <a:lnSpc>
                <a:spcPct val="21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They are exactly linear phase can easily be designed. We have designed a bandpass filter which has cutoff  frequencies of </a:t>
            </a:r>
            <a:r>
              <a:rPr lang="en-US" sz="20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fcl</a:t>
            </a: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= 0.4 and fc2= 0.6.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/>
        </p:nvSpPr>
        <p:spPr>
          <a:xfrm>
            <a:off x="228600" y="1176020"/>
            <a:ext cx="8688705" cy="685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50800" dist="50800" dir="5400000" algn="ctr" rotWithShape="0">
              <a:schemeClr val="bg1">
                <a:lumMod val="95000"/>
                <a:alpha val="10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1BAAB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solidFill>
                  <a:srgbClr val="401BC0"/>
                </a:solidFill>
              </a:rPr>
              <a:t>      </a:t>
            </a:r>
            <a:r>
              <a:rPr lang="en-US" sz="2800" dirty="0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Introduction </a:t>
            </a:r>
            <a:r>
              <a:rPr lang="en-US" sz="2800" dirty="0" err="1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cont</a:t>
            </a:r>
            <a:r>
              <a:rPr lang="en-US" sz="2800" dirty="0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  . . .</a:t>
            </a:r>
          </a:p>
          <a:p>
            <a:pPr marL="914400" lvl="3" indent="0">
              <a:buNone/>
            </a:pPr>
            <a:endParaRPr lang="en-US" sz="1800" dirty="0"/>
          </a:p>
          <a:p>
            <a:pPr marL="45720"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39" y="6459786"/>
            <a:ext cx="3617103" cy="365125"/>
          </a:xfrm>
        </p:spPr>
        <p:txBody>
          <a:bodyPr/>
          <a:lstStyle/>
          <a:p>
            <a:r>
              <a:rPr lang="en-US" sz="1600" i="1" u="sng">
                <a:solidFill>
                  <a:srgbClr val="FFFF00"/>
                </a:solidFill>
              </a:rPr>
              <a:t>Digital FIR Design</a:t>
            </a:r>
            <a:endParaRPr lang="en-US" sz="1600" i="1" u="sng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84474" y="6459786"/>
            <a:ext cx="984019" cy="365125"/>
          </a:xfrm>
          <a:solidFill>
            <a:srgbClr val="01BAAB"/>
          </a:solidFill>
        </p:spPr>
        <p:txBody>
          <a:bodyPr/>
          <a:lstStyle/>
          <a:p>
            <a:pPr algn="ctr"/>
            <a:fld id="{E221DA05-3FC4-4A69-98C6-A443D381D8EE}" type="slidenum">
              <a:rPr lang="en-US" sz="2800" b="1" smtClean="0">
                <a:solidFill>
                  <a:srgbClr val="FFFF00"/>
                </a:solidFill>
              </a:rPr>
              <a:t>4</a:t>
            </a:fld>
            <a:endParaRPr lang="en-US" sz="2800" b="1" dirty="0">
              <a:solidFill>
                <a:srgbClr val="FFFF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737360"/>
            <a:ext cx="8077200" cy="0"/>
          </a:xfrm>
          <a:prstGeom prst="line">
            <a:avLst/>
          </a:prstGeom>
          <a:ln w="76200" cmpd="sng">
            <a:solidFill>
              <a:srgbClr val="01BAAB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77850" y="1861820"/>
            <a:ext cx="7956550" cy="4467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21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A 15 order direct-form FIR band pass filter using different window functions is designed using the specifications.</a:t>
            </a:r>
          </a:p>
          <a:p>
            <a:pPr algn="just">
              <a:lnSpc>
                <a:spcPct val="210000"/>
              </a:lnSpc>
              <a:buClr>
                <a:srgbClr val="000000"/>
              </a:buClr>
            </a:pPr>
            <a:endParaRPr 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21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21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21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21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45B1E-A108-446F-A65F-977749B975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42"/>
          <a:stretch>
            <a:fillRect/>
          </a:stretch>
        </p:blipFill>
        <p:spPr>
          <a:xfrm>
            <a:off x="1276985" y="3277235"/>
            <a:ext cx="5276215" cy="289496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3641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/>
        </p:nvSpPr>
        <p:spPr>
          <a:xfrm>
            <a:off x="228600" y="1176020"/>
            <a:ext cx="8688705" cy="685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50800" dist="50800" dir="5400000" algn="ctr" rotWithShape="0">
              <a:schemeClr val="bg1">
                <a:lumMod val="95000"/>
                <a:alpha val="10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1BAAB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solidFill>
                  <a:srgbClr val="401BC0"/>
                </a:solidFill>
              </a:rPr>
              <a:t>      </a:t>
            </a:r>
            <a:r>
              <a:rPr lang="en-US" sz="2600" dirty="0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System Specification</a:t>
            </a:r>
            <a:endParaRPr lang="en-US" sz="2400" dirty="0">
              <a:solidFill>
                <a:srgbClr val="401B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sym typeface="+mn-ea"/>
            </a:endParaRPr>
          </a:p>
          <a:p>
            <a:pPr marL="914400" lvl="3" indent="0">
              <a:buNone/>
            </a:pPr>
            <a:endParaRPr lang="en-US" sz="1800" dirty="0"/>
          </a:p>
          <a:p>
            <a:pPr marL="45720"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39" y="6459786"/>
            <a:ext cx="3617103" cy="365125"/>
          </a:xfrm>
        </p:spPr>
        <p:txBody>
          <a:bodyPr/>
          <a:lstStyle/>
          <a:p>
            <a:r>
              <a:rPr lang="en-US" sz="1600" i="1" u="sng">
                <a:solidFill>
                  <a:srgbClr val="FFFF00"/>
                </a:solidFill>
              </a:rPr>
              <a:t>Digital FIR Design</a:t>
            </a:r>
            <a:endParaRPr lang="en-US" sz="1600" i="1" u="sng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84474" y="6459786"/>
            <a:ext cx="984019" cy="365125"/>
          </a:xfrm>
          <a:solidFill>
            <a:srgbClr val="01BAAB"/>
          </a:solidFill>
        </p:spPr>
        <p:txBody>
          <a:bodyPr/>
          <a:lstStyle/>
          <a:p>
            <a:pPr algn="ctr"/>
            <a:fld id="{E221DA05-3FC4-4A69-98C6-A443D381D8EE}" type="slidenum">
              <a:rPr lang="en-US" sz="2800" b="1" smtClean="0">
                <a:solidFill>
                  <a:srgbClr val="FFFF00"/>
                </a:solidFill>
              </a:rPr>
              <a:t>5</a:t>
            </a:fld>
            <a:endParaRPr lang="en-US" sz="2800" b="1" dirty="0">
              <a:solidFill>
                <a:srgbClr val="FFFF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737360"/>
            <a:ext cx="8077200" cy="0"/>
          </a:xfrm>
          <a:prstGeom prst="line">
            <a:avLst/>
          </a:prstGeom>
          <a:ln w="76200" cmpd="sng">
            <a:solidFill>
              <a:srgbClr val="01BAAB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77850" y="1861820"/>
            <a:ext cx="7956550" cy="43428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FIR impulse response </a:t>
            </a: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15 order and single rated filter</a:t>
            </a: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Its cutoff frequencies are f1=0.4 and f2=0.6</a:t>
            </a: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It is fixed point Arithmetic filter</a:t>
            </a: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floor rounding mode and saturated overflow.</a:t>
            </a: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Window design method</a:t>
            </a: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Filter internal specified precision </a:t>
            </a:r>
          </a:p>
          <a:p>
            <a:pPr marL="342900" indent="-342900" algn="just">
              <a:lnSpc>
                <a:spcPct val="21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/>
        </p:nvSpPr>
        <p:spPr>
          <a:xfrm>
            <a:off x="228600" y="1176020"/>
            <a:ext cx="8688705" cy="685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50800" dist="50800" dir="5400000" algn="ctr" rotWithShape="0">
              <a:schemeClr val="bg1">
                <a:lumMod val="95000"/>
                <a:alpha val="10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1BAAB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solidFill>
                  <a:srgbClr val="401BC0"/>
                </a:solidFill>
              </a:rPr>
              <a:t>      </a:t>
            </a:r>
            <a:r>
              <a:rPr lang="en-US" sz="2600" dirty="0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System Specification </a:t>
            </a:r>
            <a:r>
              <a:rPr lang="en-US" sz="2600" dirty="0" err="1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cont</a:t>
            </a:r>
            <a:r>
              <a:rPr lang="en-US" sz="2600" dirty="0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 . . .</a:t>
            </a:r>
            <a:endParaRPr lang="en-US" sz="2400" dirty="0">
              <a:solidFill>
                <a:srgbClr val="401B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sym typeface="+mn-ea"/>
            </a:endParaRPr>
          </a:p>
          <a:p>
            <a:pPr marL="914400" lvl="3" indent="0">
              <a:buNone/>
            </a:pPr>
            <a:endParaRPr lang="en-US" sz="1800" dirty="0"/>
          </a:p>
          <a:p>
            <a:pPr marL="45720"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39" y="6459786"/>
            <a:ext cx="3617103" cy="365125"/>
          </a:xfrm>
        </p:spPr>
        <p:txBody>
          <a:bodyPr/>
          <a:lstStyle/>
          <a:p>
            <a:r>
              <a:rPr lang="en-US" sz="1600" i="1" u="sng">
                <a:solidFill>
                  <a:srgbClr val="FFFF00"/>
                </a:solidFill>
              </a:rPr>
              <a:t>Digital FIR Design</a:t>
            </a:r>
            <a:endParaRPr lang="en-US" sz="1600" i="1" u="sng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84474" y="6459786"/>
            <a:ext cx="984019" cy="365125"/>
          </a:xfrm>
          <a:solidFill>
            <a:srgbClr val="01BAAB"/>
          </a:solidFill>
        </p:spPr>
        <p:txBody>
          <a:bodyPr/>
          <a:lstStyle/>
          <a:p>
            <a:pPr algn="ctr"/>
            <a:fld id="{E221DA05-3FC4-4A69-98C6-A443D381D8EE}" type="slidenum">
              <a:rPr lang="en-US" sz="2800" b="1" smtClean="0">
                <a:solidFill>
                  <a:srgbClr val="FFFF00"/>
                </a:solidFill>
              </a:rPr>
              <a:t>6</a:t>
            </a:fld>
            <a:endParaRPr lang="en-US" sz="2800" b="1" dirty="0">
              <a:solidFill>
                <a:srgbClr val="FFFF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737360"/>
            <a:ext cx="8077200" cy="0"/>
          </a:xfrm>
          <a:prstGeom prst="line">
            <a:avLst/>
          </a:prstGeom>
          <a:ln w="76200" cmpd="sng">
            <a:solidFill>
              <a:srgbClr val="01BAAB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77850" y="1861820"/>
            <a:ext cx="7956550" cy="369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8-bit input signal word length.</a:t>
            </a: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8-bit word length 16 coefficients </a:t>
            </a: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16-bit product word length</a:t>
            </a: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18-bit accumulator word length</a:t>
            </a: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16-bit output word length</a:t>
            </a: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16 multiplier </a:t>
            </a: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Fully parallel architecture</a:t>
            </a:r>
          </a:p>
          <a:p>
            <a:pPr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0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/>
        </p:nvSpPr>
        <p:spPr>
          <a:xfrm>
            <a:off x="228600" y="1176020"/>
            <a:ext cx="8688705" cy="685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50800" dist="50800" dir="5400000" algn="ctr" rotWithShape="0">
              <a:schemeClr val="bg1">
                <a:lumMod val="95000"/>
                <a:alpha val="10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1BAAB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solidFill>
                  <a:srgbClr val="401BC0"/>
                </a:solidFill>
              </a:rPr>
              <a:t>      </a:t>
            </a:r>
            <a:r>
              <a:rPr lang="en-US" sz="2600" dirty="0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Design Stages</a:t>
            </a:r>
            <a:endParaRPr lang="en-US" sz="2400" dirty="0">
              <a:solidFill>
                <a:srgbClr val="401B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sym typeface="+mn-ea"/>
            </a:endParaRPr>
          </a:p>
          <a:p>
            <a:pPr marL="914400" lvl="3" indent="0">
              <a:buNone/>
            </a:pPr>
            <a:endParaRPr lang="en-US" sz="1800" dirty="0"/>
          </a:p>
          <a:p>
            <a:pPr marL="45720"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39" y="6459786"/>
            <a:ext cx="3617103" cy="365125"/>
          </a:xfrm>
        </p:spPr>
        <p:txBody>
          <a:bodyPr/>
          <a:lstStyle/>
          <a:p>
            <a:r>
              <a:rPr lang="en-US" sz="1600" i="1" u="sng">
                <a:solidFill>
                  <a:srgbClr val="FFFF00"/>
                </a:solidFill>
              </a:rPr>
              <a:t>Digital FIR Design</a:t>
            </a:r>
            <a:endParaRPr lang="en-US" sz="1600" i="1" u="sng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84474" y="6459786"/>
            <a:ext cx="984019" cy="365125"/>
          </a:xfrm>
          <a:solidFill>
            <a:srgbClr val="01BAAB"/>
          </a:solidFill>
        </p:spPr>
        <p:txBody>
          <a:bodyPr/>
          <a:lstStyle/>
          <a:p>
            <a:pPr algn="ctr"/>
            <a:fld id="{E221DA05-3FC4-4A69-98C6-A443D381D8EE}" type="slidenum">
              <a:rPr lang="en-US" sz="2800" b="1" smtClean="0">
                <a:solidFill>
                  <a:srgbClr val="FFFF00"/>
                </a:solidFill>
              </a:rPr>
              <a:t>7</a:t>
            </a:fld>
            <a:endParaRPr lang="en-US" sz="2800" b="1" dirty="0">
              <a:solidFill>
                <a:srgbClr val="FFFF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737360"/>
            <a:ext cx="8077200" cy="0"/>
          </a:xfrm>
          <a:prstGeom prst="line">
            <a:avLst/>
          </a:prstGeom>
          <a:ln w="76200" cmpd="sng">
            <a:solidFill>
              <a:srgbClr val="01BAAB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77850" y="1861820"/>
            <a:ext cx="7956550" cy="46198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Filter designing and analysis tool (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FDATool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) is used for designing the digital filters. </a:t>
            </a: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The Design of a digital filter involves the following five steps:</a:t>
            </a:r>
          </a:p>
          <a:p>
            <a:pPr marL="800100" lvl="1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Filter specification</a:t>
            </a:r>
          </a:p>
          <a:p>
            <a:pPr marL="800100" lvl="1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Filter coefficient calculation</a:t>
            </a:r>
          </a:p>
          <a:p>
            <a:pPr marL="800100" lvl="1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Realization</a:t>
            </a:r>
          </a:p>
          <a:p>
            <a:pPr marL="800100" lvl="1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Analysis of finite word length effect</a:t>
            </a:r>
          </a:p>
          <a:p>
            <a:pPr marL="800100" lvl="1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Simulate the generated VHDL on MODELSIM and Synthesis.</a:t>
            </a: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Implementation.</a:t>
            </a:r>
          </a:p>
          <a:p>
            <a:pPr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/>
        </p:nvSpPr>
        <p:spPr>
          <a:xfrm>
            <a:off x="228600" y="1176020"/>
            <a:ext cx="8688705" cy="685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50800" dist="50800" dir="5400000" algn="ctr" rotWithShape="0">
              <a:schemeClr val="bg1">
                <a:lumMod val="95000"/>
                <a:alpha val="10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1BAAB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solidFill>
                  <a:srgbClr val="401BC0"/>
                </a:solidFill>
              </a:rPr>
              <a:t>      </a:t>
            </a:r>
            <a:r>
              <a:rPr lang="en-US" sz="2600" dirty="0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Simulation</a:t>
            </a:r>
            <a:endParaRPr lang="en-US" sz="2400" dirty="0">
              <a:solidFill>
                <a:srgbClr val="401B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sym typeface="+mn-ea"/>
            </a:endParaRPr>
          </a:p>
          <a:p>
            <a:pPr marL="914400" lvl="3" indent="0">
              <a:buNone/>
            </a:pPr>
            <a:endParaRPr lang="en-US" sz="1800" dirty="0"/>
          </a:p>
          <a:p>
            <a:pPr marL="45720"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39" y="6459786"/>
            <a:ext cx="3617103" cy="365125"/>
          </a:xfrm>
        </p:spPr>
        <p:txBody>
          <a:bodyPr/>
          <a:lstStyle/>
          <a:p>
            <a:r>
              <a:rPr lang="en-US" sz="1600" i="1" u="sng">
                <a:solidFill>
                  <a:srgbClr val="FFFF00"/>
                </a:solidFill>
              </a:rPr>
              <a:t>Digital FIR Design</a:t>
            </a:r>
            <a:endParaRPr lang="en-US" sz="1600" i="1" u="sng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84474" y="6459786"/>
            <a:ext cx="984019" cy="365125"/>
          </a:xfrm>
          <a:solidFill>
            <a:srgbClr val="01BAAB"/>
          </a:solidFill>
        </p:spPr>
        <p:txBody>
          <a:bodyPr/>
          <a:lstStyle/>
          <a:p>
            <a:pPr algn="ctr"/>
            <a:fld id="{E221DA05-3FC4-4A69-98C6-A443D381D8EE}" type="slidenum">
              <a:rPr lang="en-US" sz="2800" b="1" smtClean="0">
                <a:solidFill>
                  <a:srgbClr val="FFFF00"/>
                </a:solidFill>
              </a:rPr>
              <a:t>8</a:t>
            </a:fld>
            <a:endParaRPr lang="en-US" sz="2800" b="1" dirty="0">
              <a:solidFill>
                <a:srgbClr val="FFFF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737360"/>
            <a:ext cx="8077200" cy="0"/>
          </a:xfrm>
          <a:prstGeom prst="line">
            <a:avLst/>
          </a:prstGeom>
          <a:ln w="76200" cmpd="sng">
            <a:solidFill>
              <a:srgbClr val="01BAAB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77850" y="1861820"/>
            <a:ext cx="7955915" cy="4158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We are trying  to simulate and test our bandpass filter on both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matlab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and </a:t>
            </a:r>
            <a:r>
              <a:rPr lang="en-US" sz="20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modelsim</a:t>
            </a:r>
            <a:r>
              <a:rPr 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. We have got satisfying result for each.</a:t>
            </a: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A0A3F5-2ED4-4975-B9C5-9382292F90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263"/>
          <a:stretch>
            <a:fillRect/>
          </a:stretch>
        </p:blipFill>
        <p:spPr>
          <a:xfrm>
            <a:off x="1066800" y="2865120"/>
            <a:ext cx="6553200" cy="33070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 noGrp="1"/>
          </p:cNvSpPr>
          <p:nvPr/>
        </p:nvSpPr>
        <p:spPr>
          <a:xfrm>
            <a:off x="228600" y="1176020"/>
            <a:ext cx="8688705" cy="6858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>
            <a:outerShdw blurRad="50800" dist="50800" dir="5400000" algn="ctr" rotWithShape="0">
              <a:schemeClr val="bg1">
                <a:lumMod val="95000"/>
                <a:alpha val="10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1BAAB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9001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6433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87625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800" dirty="0">
                <a:solidFill>
                  <a:srgbClr val="401BC0"/>
                </a:solidFill>
              </a:rPr>
              <a:t>      </a:t>
            </a:r>
            <a:r>
              <a:rPr lang="en-US" sz="2600" dirty="0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Simulation </a:t>
            </a:r>
            <a:r>
              <a:rPr lang="en-US" sz="2600" dirty="0" err="1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cont</a:t>
            </a:r>
            <a:r>
              <a:rPr lang="en-US" sz="2600" dirty="0">
                <a:solidFill>
                  <a:srgbClr val="401B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sym typeface="+mn-ea"/>
              </a:rPr>
              <a:t> . . .</a:t>
            </a:r>
            <a:endParaRPr lang="en-US" sz="2400" dirty="0">
              <a:solidFill>
                <a:srgbClr val="401B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sym typeface="+mn-ea"/>
            </a:endParaRPr>
          </a:p>
          <a:p>
            <a:pPr marL="914400" lvl="3" indent="0">
              <a:buNone/>
            </a:pPr>
            <a:endParaRPr lang="en-US" sz="1800" dirty="0"/>
          </a:p>
          <a:p>
            <a:pPr marL="45720"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39" y="6459786"/>
            <a:ext cx="3617103" cy="365125"/>
          </a:xfrm>
        </p:spPr>
        <p:txBody>
          <a:bodyPr/>
          <a:lstStyle/>
          <a:p>
            <a:r>
              <a:rPr lang="en-US" sz="1600" i="1" u="sng">
                <a:solidFill>
                  <a:srgbClr val="FFFF00"/>
                </a:solidFill>
              </a:rPr>
              <a:t>Digital FIR Design</a:t>
            </a:r>
            <a:endParaRPr lang="en-US" sz="1600" i="1" u="sng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84474" y="6459786"/>
            <a:ext cx="984019" cy="365125"/>
          </a:xfrm>
          <a:solidFill>
            <a:srgbClr val="01BAAB"/>
          </a:solidFill>
        </p:spPr>
        <p:txBody>
          <a:bodyPr/>
          <a:lstStyle/>
          <a:p>
            <a:pPr algn="ctr"/>
            <a:fld id="{E221DA05-3FC4-4A69-98C6-A443D381D8EE}" type="slidenum">
              <a:rPr lang="en-US" sz="2800" b="1" smtClean="0">
                <a:solidFill>
                  <a:srgbClr val="FFFF00"/>
                </a:solidFill>
              </a:rPr>
              <a:t>9</a:t>
            </a:fld>
            <a:endParaRPr lang="en-US" sz="2800" b="1" dirty="0">
              <a:solidFill>
                <a:srgbClr val="FFFF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737360"/>
            <a:ext cx="8077200" cy="0"/>
          </a:xfrm>
          <a:prstGeom prst="line">
            <a:avLst/>
          </a:prstGeom>
          <a:ln w="76200" cmpd="sng">
            <a:solidFill>
              <a:srgbClr val="01BAAB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77850" y="1861820"/>
            <a:ext cx="7955915" cy="369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After removal of the jitter or delay between the signals </a:t>
            </a:r>
            <a:endParaRPr 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m"/>
            </a:pPr>
            <a:endParaRPr 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indent="0" algn="just"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dirty="0"/>
          </a:p>
        </p:txBody>
      </p:sp>
      <p:pic>
        <p:nvPicPr>
          <p:cNvPr id="10" name="Picture 9" descr="jitter">
            <a:extLst>
              <a:ext uri="{FF2B5EF4-FFF2-40B4-BE49-F238E27FC236}">
                <a16:creationId xmlns:a16="http://schemas.microsoft.com/office/drawing/2014/main" id="{D2E77B28-824B-4DAA-9E6E-005D978BC2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644" t="4610" r="6787" b="3546"/>
          <a:stretch>
            <a:fillRect/>
          </a:stretch>
        </p:blipFill>
        <p:spPr>
          <a:xfrm>
            <a:off x="1143000" y="2476595"/>
            <a:ext cx="5704205" cy="2466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16313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</TotalTime>
  <Words>757</Words>
  <Application>Microsoft Office PowerPoint</Application>
  <PresentationFormat>On-screen Show (4:3)</PresentationFormat>
  <Paragraphs>203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</vt:lpstr>
      <vt:lpstr>Calibri Light</vt:lpstr>
      <vt:lpstr>Cambria</vt:lpstr>
      <vt:lpstr>Courier New</vt:lpstr>
      <vt:lpstr>Georgia</vt:lpstr>
      <vt:lpstr>Times New Roman</vt:lpstr>
      <vt:lpstr>Wingdings</vt:lpstr>
      <vt:lpstr>Wingdings 3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Bahir Dar Institute Of   Technology                  (BiT)          Faculty Of Electrical and Computer Engineering               Department Of Computer Engineering         MSc in Computer Engineering</dc:title>
  <dc:creator>kal</dc:creator>
  <cp:lastModifiedBy>Kal</cp:lastModifiedBy>
  <cp:revision>726</cp:revision>
  <dcterms:created xsi:type="dcterms:W3CDTF">2019-12-14T06:38:00Z</dcterms:created>
  <dcterms:modified xsi:type="dcterms:W3CDTF">2020-08-20T20:51:03Z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