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90" r:id="rId6"/>
    <p:sldId id="29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3" r:id="rId19"/>
    <p:sldId id="271" r:id="rId20"/>
    <p:sldId id="272" r:id="rId21"/>
    <p:sldId id="273" r:id="rId22"/>
    <p:sldId id="274" r:id="rId23"/>
    <p:sldId id="275" r:id="rId24"/>
    <p:sldId id="294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98A6-8A99-41AA-82F0-E29E0AF8F287}" type="datetimeFigureOut">
              <a:rPr lang="en-US" smtClean="0"/>
              <a:t>9/16/2011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A9A6-6A8E-45F0-8512-F2010CDCC1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D8D9-709E-41D5-BC58-CB87F36F8C63}" type="datetime1">
              <a:rPr lang="en-US" smtClean="0"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703C-76F0-41DD-A0DC-8E8E31EB46AF}" type="datetime1">
              <a:rPr lang="en-US" smtClean="0"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1035-5778-43C3-B40B-163558C03122}" type="datetime1">
              <a:rPr lang="en-US" smtClean="0"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0A6-FA6E-49BB-80CF-6F6D8BA3335B}" type="datetime1">
              <a:rPr lang="en-US" smtClean="0"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CB-2E5B-46BF-98A6-0735AF4DD04E}" type="datetime1">
              <a:rPr lang="en-US" smtClean="0"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B507-1FDE-4D26-BB86-151672FEA8AD}" type="datetime1">
              <a:rPr lang="en-US" smtClean="0"/>
              <a:t>9/16/2011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74D6-CE89-4FEA-B5D9-E99F3F2C159D}" type="datetime1">
              <a:rPr lang="en-US" smtClean="0"/>
              <a:t>9/16/2011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26B-ECCE-4402-A3C4-FEA877F51620}" type="datetime1">
              <a:rPr lang="en-US" smtClean="0"/>
              <a:t>9/16/2011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3E88-A464-49A3-9A4B-A9D45824DE46}" type="datetime1">
              <a:rPr lang="en-US" smtClean="0"/>
              <a:t>9/16/2011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981-2F17-40BB-B31A-469FDEECF006}" type="datetime1">
              <a:rPr lang="en-US" smtClean="0"/>
              <a:t>9/16/2011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0995-38EE-4C44-967F-557A6D562165}" type="datetime1">
              <a:rPr lang="en-US" smtClean="0"/>
              <a:t>9/16/2011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0CD1674-91E8-470D-9444-8EDCF8A7C726}" type="datetime1">
              <a:rPr lang="en-US" smtClean="0"/>
              <a:t>9/16/2011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0"/>
            <a:ext cx="541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CN5E by Tanenbaum &amp; Wetherall, © Pearson Education-Prentice Hall 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066800"/>
            <a:ext cx="7772400" cy="4886325"/>
            <a:chOff x="685800" y="1285875"/>
            <a:chExt cx="7772400" cy="4886325"/>
          </a:xfrm>
        </p:grpSpPr>
        <p:pic>
          <p:nvPicPr>
            <p:cNvPr id="2" name="Picture 1" descr="01_Page_0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285875"/>
              <a:ext cx="7772400" cy="4284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829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A metropolitan area network based on cable TV.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914400"/>
            <a:ext cx="7772400" cy="5359400"/>
            <a:chOff x="685800" y="1003300"/>
            <a:chExt cx="7772400" cy="5359400"/>
          </a:xfrm>
        </p:grpSpPr>
        <p:pic>
          <p:nvPicPr>
            <p:cNvPr id="2" name="Picture 1" descr="01_Page_0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003300"/>
              <a:ext cx="7772400" cy="485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0198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WAN that connects three branch offices in Australia.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838200"/>
            <a:ext cx="7772400" cy="5403850"/>
            <a:chOff x="685800" y="996950"/>
            <a:chExt cx="7772400" cy="5403850"/>
          </a:xfrm>
        </p:grpSpPr>
        <p:pic>
          <p:nvPicPr>
            <p:cNvPr id="2" name="Picture 1" descr="01_Page_0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996950"/>
              <a:ext cx="7772400" cy="4862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057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WAN using a virtual private network.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990600"/>
            <a:ext cx="7772400" cy="5116512"/>
            <a:chOff x="685800" y="1131888"/>
            <a:chExt cx="7772400" cy="5116512"/>
          </a:xfrm>
        </p:grpSpPr>
        <p:pic>
          <p:nvPicPr>
            <p:cNvPr id="2" name="Picture 1" descr="01_Page_1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131888"/>
              <a:ext cx="7772400" cy="459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905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WAN using an ISP network.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600200" y="762000"/>
            <a:ext cx="5891317" cy="5486400"/>
            <a:chOff x="1341438" y="685800"/>
            <a:chExt cx="6459537" cy="6015567"/>
          </a:xfrm>
        </p:grpSpPr>
        <p:pic>
          <p:nvPicPr>
            <p:cNvPr id="2" name="Picture 1" descr="01_Page_1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341438" y="685800"/>
              <a:ext cx="6459537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341438" y="6358467"/>
              <a:ext cx="645953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Layers, protocols, and interfaces.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620937" y="762000"/>
            <a:ext cx="5846663" cy="5486400"/>
            <a:chOff x="1363663" y="685800"/>
            <a:chExt cx="6415087" cy="6019800"/>
          </a:xfrm>
        </p:grpSpPr>
        <p:pic>
          <p:nvPicPr>
            <p:cNvPr id="2" name="Picture 1" descr="01_Page_1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363663" y="685800"/>
              <a:ext cx="6415087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363663" y="6362700"/>
              <a:ext cx="641508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The philosopher-translator-secretary architecture.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457200" y="914400"/>
            <a:ext cx="8229600" cy="5316537"/>
            <a:chOff x="457200" y="1008063"/>
            <a:chExt cx="8229600" cy="5316537"/>
          </a:xfrm>
        </p:grpSpPr>
        <p:pic>
          <p:nvPicPr>
            <p:cNvPr id="2" name="Picture 1" descr="01_Page_1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008063"/>
              <a:ext cx="7772400" cy="4841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457200" y="5981700"/>
              <a:ext cx="8229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Example information flow supporting virtual communication in layer 5.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295400"/>
            <a:ext cx="7772400" cy="4448175"/>
            <a:chOff x="685800" y="1495425"/>
            <a:chExt cx="7772400" cy="4448175"/>
          </a:xfrm>
        </p:grpSpPr>
        <p:pic>
          <p:nvPicPr>
            <p:cNvPr id="2" name="Picture 1" descr="01_Page_1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495425"/>
              <a:ext cx="7772400" cy="38655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600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Six different types of service.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9200" y="2133600"/>
          <a:ext cx="670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Primitive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Meaning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LISTEN 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Block waiting for an incoming connection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CONNECT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Establish a connection with a waiting peer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ACCEPT 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Accept an incoming connection from a peer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RECEIVE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Block waiting for an incoming message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SEND    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Send a message to the peer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DISCONNECT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Terminate a connection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4964668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Six service primitives that provide a simple connection-oriented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133600"/>
            <a:ext cx="7772400" cy="2751137"/>
            <a:chOff x="685800" y="2354263"/>
            <a:chExt cx="7772400" cy="2751137"/>
          </a:xfrm>
        </p:grpSpPr>
        <p:pic>
          <p:nvPicPr>
            <p:cNvPr id="2" name="Picture 1" descr="01_Page_1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354263"/>
              <a:ext cx="7772400" cy="2147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762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A simple client-server interaction using acknowledged </a:t>
              </a:r>
              <a:r>
                <a:rPr lang="en-US" sz="2000" dirty="0" err="1"/>
                <a:t>datagrams</a:t>
              </a:r>
              <a:r>
                <a:rPr lang="en-US" sz="2000" dirty="0"/>
                <a:t>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447800"/>
            <a:ext cx="7772400" cy="4343400"/>
            <a:chOff x="685800" y="1447800"/>
            <a:chExt cx="7772400" cy="4343400"/>
          </a:xfrm>
        </p:grpSpPr>
        <p:pic>
          <p:nvPicPr>
            <p:cNvPr id="2" name="Picture 1" descr="01_Page_0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447800"/>
              <a:ext cx="7772400" cy="396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448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A network with two clients and one </a:t>
              </a:r>
              <a:r>
                <a:rPr lang="en-US" sz="2000" dirty="0" smtClean="0"/>
                <a:t>server.</a:t>
              </a:r>
              <a:endParaRPr lang="en-US" sz="2000" dirty="0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00200"/>
            <a:ext cx="7772400" cy="3771900"/>
            <a:chOff x="685800" y="1828800"/>
            <a:chExt cx="7772400" cy="3771900"/>
          </a:xfrm>
        </p:grpSpPr>
        <p:pic>
          <p:nvPicPr>
            <p:cNvPr id="2" name="Picture 1" descr="01_Page_1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828800"/>
              <a:ext cx="7772400" cy="31988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2578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The relationship between a service and a protocol.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762000"/>
            <a:ext cx="5386235" cy="5486400"/>
            <a:chOff x="1598613" y="685800"/>
            <a:chExt cx="5945187" cy="6055743"/>
          </a:xfrm>
        </p:grpSpPr>
        <p:pic>
          <p:nvPicPr>
            <p:cNvPr id="2" name="Picture 1" descr="01_Page_1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598613" y="685800"/>
              <a:ext cx="5945187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598613" y="6398643"/>
              <a:ext cx="594518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The OSI reference model.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, 2011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990600"/>
            <a:ext cx="7772400" cy="5211762"/>
            <a:chOff x="685800" y="1112838"/>
            <a:chExt cx="7772400" cy="5211762"/>
          </a:xfrm>
        </p:grpSpPr>
        <p:pic>
          <p:nvPicPr>
            <p:cNvPr id="2" name="Picture 1" descr="01_Page_1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112838"/>
              <a:ext cx="7772400" cy="46307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981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The TCP/IP reference model.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25638"/>
            <a:ext cx="7772400" cy="3484562"/>
            <a:chOff x="685800" y="1925638"/>
            <a:chExt cx="7772400" cy="3484562"/>
          </a:xfrm>
        </p:grpSpPr>
        <p:pic>
          <p:nvPicPr>
            <p:cNvPr id="2" name="Picture 1" descr="01_Page_1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925638"/>
              <a:ext cx="7772400" cy="3005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067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The TCP/IP model with some protocols we will study.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44236" y="4857690"/>
            <a:ext cx="461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reference model used in this book.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42301" y="1828800"/>
          <a:ext cx="207168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6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Transport</a:t>
                      </a:r>
                      <a:endParaRPr lang="en-US" sz="2400" b="0" dirty="0"/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Network</a:t>
                      </a:r>
                      <a:endParaRPr lang="en-US" sz="2400" b="0" dirty="0"/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Link</a:t>
                      </a:r>
                      <a:endParaRPr lang="en-US" sz="2400" b="0" dirty="0"/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Physical</a:t>
                      </a:r>
                      <a:endParaRPr lang="en-US" sz="2400" b="0" dirty="0"/>
                    </a:p>
                  </a:txBody>
                  <a:tcPr marL="182880" marR="182880" marT="91440" marB="9144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95600" y="1810782"/>
            <a:ext cx="356188" cy="2689326"/>
          </a:xfrm>
          <a:prstGeom prst="rect">
            <a:avLst/>
          </a:prstGeom>
          <a:noFill/>
        </p:spPr>
        <p:txBody>
          <a:bodyPr wrap="none" lIns="91440" t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2400" dirty="0" smtClean="0"/>
              <a:t>5</a:t>
            </a:r>
          </a:p>
          <a:p>
            <a:pPr>
              <a:lnSpc>
                <a:spcPts val="4300"/>
              </a:lnSpc>
            </a:pPr>
            <a:r>
              <a:rPr lang="en-US" sz="2400" dirty="0" smtClean="0"/>
              <a:t>4</a:t>
            </a:r>
          </a:p>
          <a:p>
            <a:pPr>
              <a:lnSpc>
                <a:spcPts val="4300"/>
              </a:lnSpc>
            </a:pPr>
            <a:r>
              <a:rPr lang="en-US" sz="2400" dirty="0" smtClean="0"/>
              <a:t>3</a:t>
            </a:r>
          </a:p>
          <a:p>
            <a:pPr>
              <a:lnSpc>
                <a:spcPts val="4300"/>
              </a:lnSpc>
            </a:pPr>
            <a:r>
              <a:rPr lang="en-US" sz="2400" dirty="0" smtClean="0"/>
              <a:t>2</a:t>
            </a:r>
          </a:p>
          <a:p>
            <a:pPr>
              <a:lnSpc>
                <a:spcPts val="4300"/>
              </a:lnSpc>
            </a:pPr>
            <a:r>
              <a:rPr lang="en-US" sz="2400" dirty="0"/>
              <a:t>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749425"/>
            <a:ext cx="7772400" cy="3740150"/>
            <a:chOff x="685800" y="1749425"/>
            <a:chExt cx="7772400" cy="3740150"/>
          </a:xfrm>
        </p:grpSpPr>
        <p:pic>
          <p:nvPicPr>
            <p:cNvPr id="2" name="Picture 1" descr="01_Page_2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49425"/>
              <a:ext cx="7772400" cy="335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146675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The apocalypse of the two elephants.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914400" y="762000"/>
            <a:ext cx="7345206" cy="5486400"/>
            <a:chOff x="685800" y="823913"/>
            <a:chExt cx="7772400" cy="5805487"/>
          </a:xfrm>
        </p:grpSpPr>
        <p:pic>
          <p:nvPicPr>
            <p:cNvPr id="2" name="Picture 1" descr="01_Page_2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823913"/>
              <a:ext cx="7772400" cy="5210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286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/>
                <a:t>(a) Structure of the telephone system. (b) </a:t>
              </a:r>
              <a:r>
                <a:rPr lang="en-US" sz="2000" dirty="0" err="1"/>
                <a:t>Baran's</a:t>
              </a:r>
              <a:r>
                <a:rPr lang="en-US" sz="2000" dirty="0"/>
                <a:t> proposed </a:t>
              </a:r>
              <a:r>
                <a:rPr lang="en-US" sz="2000" dirty="0" smtClean="0"/>
                <a:t>distributed switching </a:t>
              </a:r>
              <a:r>
                <a:rPr lang="en-US" sz="2000" dirty="0"/>
                <a:t>system.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785938"/>
            <a:ext cx="7772400" cy="3667125"/>
            <a:chOff x="685800" y="1785938"/>
            <a:chExt cx="7772400" cy="3667125"/>
          </a:xfrm>
        </p:grpSpPr>
        <p:pic>
          <p:nvPicPr>
            <p:cNvPr id="2" name="Picture 1" descr="01_Page_2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85938"/>
              <a:ext cx="7772400" cy="328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110163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The original ARPANET design.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066800" y="685800"/>
            <a:ext cx="6983875" cy="5486400"/>
            <a:chOff x="739775" y="685800"/>
            <a:chExt cx="7662863" cy="6019800"/>
          </a:xfrm>
        </p:grpSpPr>
        <p:pic>
          <p:nvPicPr>
            <p:cNvPr id="2" name="Picture 1" descr="01_Page_2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739775" y="685800"/>
              <a:ext cx="7662863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739775" y="6362700"/>
              <a:ext cx="7662863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/>
                <a:t>Growth of the ARPANET. (a) December 1969. (b) July 1970</a:t>
              </a:r>
              <a:r>
                <a:rPr lang="en-US" sz="2000" dirty="0" smtClean="0"/>
                <a:t>. (</a:t>
              </a:r>
              <a:r>
                <a:rPr lang="en-US" sz="2000" dirty="0"/>
                <a:t>c) March 1971. (d) April 1972. (e) September 1972.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549400"/>
            <a:ext cx="7772400" cy="4140200"/>
            <a:chOff x="685800" y="1549400"/>
            <a:chExt cx="7772400" cy="4140200"/>
          </a:xfrm>
        </p:grpSpPr>
        <p:pic>
          <p:nvPicPr>
            <p:cNvPr id="2" name="Picture 1" descr="01_Page_2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549400"/>
              <a:ext cx="7772400" cy="375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346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The NSFNET backbone in 1988.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498725"/>
            <a:ext cx="7772400" cy="2454275"/>
            <a:chOff x="685800" y="2498725"/>
            <a:chExt cx="7772400" cy="2454275"/>
          </a:xfrm>
        </p:grpSpPr>
        <p:pic>
          <p:nvPicPr>
            <p:cNvPr id="2" name="Picture 1" descr="01_Page_0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498725"/>
              <a:ext cx="7772400" cy="18589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610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The client-server model involves requests and replies.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371600"/>
            <a:ext cx="7772400" cy="4376737"/>
            <a:chOff x="685800" y="1490663"/>
            <a:chExt cx="7772400" cy="4376737"/>
          </a:xfrm>
        </p:grpSpPr>
        <p:pic>
          <p:nvPicPr>
            <p:cNvPr id="2" name="Picture 1" descr="01_Page_2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490663"/>
              <a:ext cx="7772400" cy="387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524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Overview of the Internet architecture.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143000"/>
            <a:ext cx="7772400" cy="4911725"/>
            <a:chOff x="685800" y="1184275"/>
            <a:chExt cx="7772400" cy="4911725"/>
          </a:xfrm>
        </p:grpSpPr>
        <p:pic>
          <p:nvPicPr>
            <p:cNvPr id="2" name="Picture 1" descr="01_Page_2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184275"/>
              <a:ext cx="7772400" cy="448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753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Cellular design of mobile phone networks.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066800"/>
            <a:ext cx="7772400" cy="4948237"/>
            <a:chOff x="685800" y="1223963"/>
            <a:chExt cx="7772400" cy="4948237"/>
          </a:xfrm>
        </p:grpSpPr>
        <p:pic>
          <p:nvPicPr>
            <p:cNvPr id="2" name="Picture 1" descr="01_Page_2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223963"/>
              <a:ext cx="7772400" cy="4408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829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Architecture of the UMTS 3G mobile phone network.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752600"/>
            <a:ext cx="7772400" cy="3538537"/>
            <a:chOff x="685800" y="1909763"/>
            <a:chExt cx="7772400" cy="3538537"/>
          </a:xfrm>
        </p:grpSpPr>
        <p:pic>
          <p:nvPicPr>
            <p:cNvPr id="2" name="Picture 1" descr="01_Page_2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909763"/>
              <a:ext cx="7772400" cy="3036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1054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Mobile phone handover (a) before, (b) after.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44650"/>
            <a:ext cx="7772400" cy="3948113"/>
            <a:chOff x="685800" y="1644650"/>
            <a:chExt cx="7772400" cy="3948113"/>
          </a:xfrm>
        </p:grpSpPr>
        <p:pic>
          <p:nvPicPr>
            <p:cNvPr id="2" name="Picture 1" descr="01_Page_2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644650"/>
              <a:ext cx="7772400" cy="3567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249863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(a) Wireless network with an access point. (b) Ad hoc network.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54213"/>
            <a:ext cx="7772400" cy="3455987"/>
            <a:chOff x="685800" y="1954213"/>
            <a:chExt cx="7772400" cy="3455987"/>
          </a:xfrm>
        </p:grpSpPr>
        <p:pic>
          <p:nvPicPr>
            <p:cNvPr id="2" name="Picture 1" descr="01_Page_3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954213"/>
              <a:ext cx="7772400" cy="2947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067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Multipath fading.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143000"/>
            <a:ext cx="7772400" cy="4891087"/>
            <a:chOff x="685800" y="1204913"/>
            <a:chExt cx="7772400" cy="4891087"/>
          </a:xfrm>
        </p:grpSpPr>
        <p:pic>
          <p:nvPicPr>
            <p:cNvPr id="2" name="Picture 1" descr="01_Page_3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204913"/>
              <a:ext cx="7772400" cy="4448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753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The range of a single radio may not cover the entire system.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168525"/>
            <a:ext cx="7772400" cy="3013075"/>
            <a:chOff x="685800" y="2168525"/>
            <a:chExt cx="7772400" cy="3013075"/>
          </a:xfrm>
        </p:grpSpPr>
        <p:pic>
          <p:nvPicPr>
            <p:cNvPr id="2" name="Picture 1" descr="01_Page_3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68525"/>
              <a:ext cx="7772400" cy="2519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838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RFID used to network everyday objects.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371600"/>
            <a:ext cx="7772400" cy="4354512"/>
            <a:chOff x="685800" y="1512888"/>
            <a:chExt cx="7772400" cy="4354512"/>
          </a:xfrm>
        </p:grpSpPr>
        <p:pic>
          <p:nvPicPr>
            <p:cNvPr id="2" name="Picture 1" descr="01_Page_3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512888"/>
              <a:ext cx="7772400" cy="38306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524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err="1"/>
                <a:t>Multihop</a:t>
              </a:r>
              <a:r>
                <a:rPr lang="en-US" sz="2000" dirty="0"/>
                <a:t> topology of a sensor network.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685800"/>
          <a:ext cx="64770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940"/>
                <a:gridCol w="5561060"/>
              </a:tblGrid>
              <a:tr h="178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Number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Topic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802.1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Overview and architecture of LANs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802.2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↓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Logical link control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802.3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Ethernet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802.4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↓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Token bus (was briefly used in manufacturing plants)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802.5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Token ring (IBM's entry into the LAN world)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802.6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↓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Dual queue dual bus (early metropolitan area network)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802.7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↓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Technical advisory group on broadband technologies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802.8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Technical advisory group on fiber optic technologies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802.9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↓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Isochronous LANs (for real-time applications)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802.10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↓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Virtual LANs and security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802.11 *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Wireless LANs (WiFi)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802.12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↓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Demand priority (Hewlett-Packard's AnyLAN)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802.13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Unlucky number; nobody wanted it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802.14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↓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Cable modems (defunct: an industry consortium got there first)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802.15 *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Personal area networks (Bluetooth, Zigbee)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802.16 *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Broadband wireless (WiMAX)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802.17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Resilient packet ring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802.18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Technical advisory group on radio regulatory issues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802.19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Technical advisory group on coexistence of all these standards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802.20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Mobile broadband wireless (similar to 802.16e)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802.21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Media independent handoff (for roaming over technologies)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802.22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Wireless regional area network</a:t>
                      </a:r>
                    </a:p>
                  </a:txBody>
                  <a:tcPr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5638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802 working groups. The important ones are marked with </a:t>
            </a:r>
            <a:r>
              <a:rPr lang="en-US" dirty="0" smtClean="0"/>
              <a:t>*. The </a:t>
            </a:r>
            <a:r>
              <a:rPr lang="en-US" dirty="0"/>
              <a:t>ones marked with </a:t>
            </a:r>
            <a:r>
              <a:rPr lang="en-US" dirty="0" smtClean="0"/>
              <a:t>↓ </a:t>
            </a:r>
            <a:r>
              <a:rPr lang="en-US" dirty="0"/>
              <a:t>are hibernating. The one marked with </a:t>
            </a:r>
            <a:r>
              <a:rPr lang="en-US" b="0" i="0" u="none" strike="noStrike" dirty="0" smtClean="0">
                <a:solidFill>
                  <a:srgbClr val="000000"/>
                </a:solidFill>
                <a:latin typeface="+mn-lt"/>
              </a:rPr>
              <a:t>† </a:t>
            </a:r>
            <a:r>
              <a:rPr lang="en-US" dirty="0" smtClean="0"/>
              <a:t>gave up and </a:t>
            </a:r>
            <a:r>
              <a:rPr lang="en-US" dirty="0"/>
              <a:t>disbanded itself.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73225"/>
            <a:ext cx="7772400" cy="4117975"/>
            <a:chOff x="685800" y="1673225"/>
            <a:chExt cx="7772400" cy="4117975"/>
          </a:xfrm>
        </p:grpSpPr>
        <p:pic>
          <p:nvPicPr>
            <p:cNvPr id="2" name="Picture 1" descr="01_Page_0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673225"/>
              <a:ext cx="7772400" cy="35099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448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In a peer-to-peer system there are no fixed clients and servers.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, 2011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95300" y="1143000"/>
          <a:ext cx="8153400" cy="351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088"/>
                <a:gridCol w="2663982"/>
                <a:gridCol w="731153"/>
                <a:gridCol w="543560"/>
                <a:gridCol w="2963818"/>
                <a:gridCol w="68579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Exp.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Explicit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Prefix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Exp.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Explicit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Prefix 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-3</a:t>
                      </a:r>
                      <a:endParaRPr lang="fr-FR" sz="1600" b="0" i="0" u="none" strike="noStrike" baseline="30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0.001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milli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fr-FR" sz="1600" b="0" i="0" u="none" strike="noStrike" baseline="30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1,000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Kilo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-6</a:t>
                      </a:r>
                      <a:endParaRPr lang="fr-FR" sz="1600" b="0" i="0" u="none" strike="noStrike" baseline="30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0.000001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micro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1,000,000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Mega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-9</a:t>
                      </a:r>
                      <a:endParaRPr lang="fr-FR" sz="1600" b="0" i="0" u="none" strike="noStrike" baseline="30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0.000000001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nano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1,000,000,000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Giga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-12</a:t>
                      </a:r>
                      <a:endParaRPr lang="fr-FR" sz="1600" b="0" i="0" u="none" strike="noStrike" baseline="30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0.000000000001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pico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1,000,000,000,000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Tera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-15</a:t>
                      </a:r>
                      <a:endParaRPr lang="fr-FR" sz="1600" b="0" i="0" u="none" strike="noStrike" baseline="30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0.000000000000001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femto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1,000,000,000,000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,000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Peta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-18</a:t>
                      </a:r>
                      <a:endParaRPr lang="fr-FR" sz="1600" b="0" i="0" u="none" strike="noStrike" baseline="30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0.000000000000000001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atto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1,000,000,000,000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,000, 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Exa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-21</a:t>
                      </a:r>
                      <a:endParaRPr lang="fr-FR" sz="1600" b="0" i="0" u="none" strike="noStrike" baseline="30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0.000000000000000000001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zepto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1,000,000,000,000,000,000,000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Zetta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-24</a:t>
                      </a:r>
                      <a:endParaRPr lang="fr-FR" sz="1600" b="0" i="0" u="none" strike="noStrike" baseline="300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0.000000000000000000000001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yocto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fr-FR" sz="2000" b="0" i="0" u="none" strike="noStrike" baseline="30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1,000,000,000,000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,000,000,000,000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Yotta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4964668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principal metric prefixes.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0" y="4964668"/>
            <a:ext cx="6067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Some forms of e-commerce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600200"/>
          <a:ext cx="6858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895600"/>
                <a:gridCol w="3276600"/>
              </a:tblGrid>
              <a:tr h="291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Tag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Full 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B2C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Business-to-consumer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Ordering books online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0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B2B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Business-to-business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Car manufacturer ordering tires from supplier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0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G2C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Government-to-consumer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Government distributing tax forms electronically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0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C2C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Consumer-to-consumer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Auctioning second-hand products online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P2P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Peer-to-peer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Music sharing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4964668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Combinations of wireless networks and mobile computing.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2722270"/>
          <a:ext cx="6719888" cy="192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8"/>
                <a:gridCol w="990600"/>
                <a:gridCol w="4495800"/>
              </a:tblGrid>
              <a:tr h="185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Wireless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Mobile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Typical applications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     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Desktop computers in offices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     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 notebook computer used in a hotel room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Yes     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Networks in unwired buildings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Yes     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Store inventory with a handheld computer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813076" y="762000"/>
            <a:ext cx="7492724" cy="5486400"/>
            <a:chOff x="685800" y="862013"/>
            <a:chExt cx="7772400" cy="5691187"/>
          </a:xfrm>
        </p:grpSpPr>
        <p:pic>
          <p:nvPicPr>
            <p:cNvPr id="2" name="Picture 1" descr="01_Page_0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862013"/>
              <a:ext cx="7772400" cy="5133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210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Classification </a:t>
              </a:r>
              <a:r>
                <a:rPr lang="en-US" sz="2000" dirty="0"/>
                <a:t>of </a:t>
              </a:r>
              <a:r>
                <a:rPr lang="en-US" sz="2000" dirty="0" smtClean="0"/>
                <a:t>interconnected </a:t>
              </a:r>
              <a:r>
                <a:rPr lang="en-US" sz="2000" dirty="0"/>
                <a:t>processors by </a:t>
              </a:r>
              <a:r>
                <a:rPr lang="en-US" sz="2000" dirty="0" smtClean="0"/>
                <a:t>scale.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629620" y="685800"/>
            <a:ext cx="5837980" cy="5486400"/>
            <a:chOff x="1368425" y="685800"/>
            <a:chExt cx="6405563" cy="6019800"/>
          </a:xfrm>
        </p:grpSpPr>
        <p:pic>
          <p:nvPicPr>
            <p:cNvPr id="2" name="Picture 1" descr="01_Page_0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368425" y="685800"/>
              <a:ext cx="6405563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368425" y="6362700"/>
              <a:ext cx="6405563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Bluetooth PAN configuration.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, 2011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22463"/>
            <a:ext cx="7772400" cy="3640137"/>
            <a:chOff x="685800" y="1922463"/>
            <a:chExt cx="7772400" cy="3640137"/>
          </a:xfrm>
        </p:grpSpPr>
        <p:pic>
          <p:nvPicPr>
            <p:cNvPr id="2" name="Picture 1" descr="01_Page_0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922463"/>
              <a:ext cx="7772400" cy="3011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219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/>
                <a:t>Wireless and wired LANs. (</a:t>
              </a:r>
              <a:r>
                <a:rPr lang="en-US" sz="2000" dirty="0" smtClean="0"/>
                <a:t>a) 802.11</a:t>
              </a:r>
              <a:r>
                <a:rPr lang="en-US" sz="2000" dirty="0"/>
                <a:t>. (</a:t>
              </a:r>
              <a:r>
                <a:rPr lang="en-US" sz="2000" dirty="0" smtClean="0"/>
                <a:t>b) Switched </a:t>
              </a:r>
              <a:r>
                <a:rPr lang="en-US" sz="2000" dirty="0"/>
                <a:t>Ethernet.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1200</Words>
  <Application>Microsoft Office PowerPoint</Application>
  <PresentationFormat>On-screen Show (4:3)</PresentationFormat>
  <Paragraphs>236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Custom Design</vt:lpstr>
      <vt:lpstr>Chapter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cse</cp:lastModifiedBy>
  <cp:revision>25</cp:revision>
  <dcterms:created xsi:type="dcterms:W3CDTF">2011-09-16T19:54:13Z</dcterms:created>
  <dcterms:modified xsi:type="dcterms:W3CDTF">2011-09-16T22:43:39Z</dcterms:modified>
</cp:coreProperties>
</file>