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15" r:id="rId13"/>
    <p:sldId id="316" r:id="rId14"/>
    <p:sldId id="317" r:id="rId15"/>
    <p:sldId id="318" r:id="rId16"/>
    <p:sldId id="305" r:id="rId17"/>
    <p:sldId id="319" r:id="rId18"/>
    <p:sldId id="306" r:id="rId19"/>
    <p:sldId id="307" r:id="rId20"/>
    <p:sldId id="320" r:id="rId21"/>
    <p:sldId id="321" r:id="rId22"/>
    <p:sldId id="308" r:id="rId23"/>
    <p:sldId id="322" r:id="rId24"/>
    <p:sldId id="323" r:id="rId25"/>
    <p:sldId id="309" r:id="rId26"/>
    <p:sldId id="310" r:id="rId27"/>
    <p:sldId id="311" r:id="rId28"/>
    <p:sldId id="312" r:id="rId29"/>
    <p:sldId id="313" r:id="rId30"/>
    <p:sldId id="314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47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F1498A6-8A99-41AA-82F0-E29E0AF8F287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19A9A6-6A8E-45F0-8512-F2010CDCC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DD4-F8C3-4A90-9740-57B87028551A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149D-6A7B-48D6-B93B-BBA833D8D67F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C745-D2E0-48FD-88B5-E9139303EC09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BD-48B4-45A1-B7E9-E8A861FF0D7E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A4F-DF9C-485A-94F7-F8F67A637615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931D-2469-4176-AD03-78591515FE3C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0880-6B8D-4477-9F11-3042C0145F09}" type="datetime1">
              <a:rPr lang="en-US" smtClean="0"/>
              <a:t>9/18/2011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A598-2FC9-4BE6-A119-F555EF49C077}" type="datetime1">
              <a:rPr lang="en-US" smtClean="0"/>
              <a:t>9/18/2011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F51-6495-4E33-ABF9-8476BBF41079}" type="datetime1">
              <a:rPr lang="en-US" smtClean="0"/>
              <a:t>9/18/2011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725E-D6B3-41B1-B593-06938C598269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109E-A310-478A-A430-95977D5BF904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0B6F0F6-85E0-4675-9D84-21774D74AD87}" type="datetime1">
              <a:rPr lang="en-US" smtClean="0"/>
              <a:t>9/18/2011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0"/>
            <a:ext cx="541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CN5E by Tanenbaum &amp; Wetherall, © Pearson Education-Prentice Hall 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219200" y="762000"/>
            <a:ext cx="6613071" cy="5486400"/>
            <a:chOff x="1035050" y="685800"/>
            <a:chExt cx="7072313" cy="5867400"/>
          </a:xfrm>
        </p:grpSpPr>
        <p:pic>
          <p:nvPicPr>
            <p:cNvPr id="2" name="Picture 1" descr="03_Page_0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035050" y="685800"/>
              <a:ext cx="7072313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035050" y="6210300"/>
              <a:ext cx="7072313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Example calculation of the CRC</a:t>
              </a:r>
              <a:r>
                <a:rPr lang="en-US" sz="2000" dirty="0" smtClean="0"/>
                <a:t>.</a:t>
              </a:r>
              <a:endParaRPr lang="en-US" sz="24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219200"/>
            <a:ext cx="7772400" cy="4686300"/>
            <a:chOff x="685800" y="1333500"/>
            <a:chExt cx="7772400" cy="4686300"/>
          </a:xfrm>
        </p:grpSpPr>
        <p:pic>
          <p:nvPicPr>
            <p:cNvPr id="2" name="Picture 1" descr="03_Page_1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333500"/>
              <a:ext cx="7772400" cy="419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676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Implementation of the physical, data link, and network layers.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2019152" y="-876150"/>
            <a:ext cx="5029200" cy="78483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#define MAX_PKT 1024	</a:t>
            </a:r>
            <a:r>
              <a:rPr lang="en-US" sz="1000" dirty="0" smtClean="0"/>
              <a:t>	/* </a:t>
            </a:r>
            <a:r>
              <a:rPr lang="en-US" sz="1000" dirty="0" smtClean="0"/>
              <a:t>determines packet size in bytes */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typedef</a:t>
            </a:r>
            <a:r>
              <a:rPr lang="en-US" sz="1000" dirty="0" smtClean="0"/>
              <a:t> </a:t>
            </a:r>
            <a:r>
              <a:rPr lang="en-US" sz="1000" dirty="0" err="1" smtClean="0"/>
              <a:t>enum</a:t>
            </a:r>
            <a:r>
              <a:rPr lang="en-US" sz="1000" dirty="0" smtClean="0"/>
              <a:t> {false, true} </a:t>
            </a:r>
            <a:r>
              <a:rPr lang="en-US" sz="1000" dirty="0" err="1" smtClean="0"/>
              <a:t>boolean</a:t>
            </a:r>
            <a:r>
              <a:rPr lang="en-US" sz="1000" dirty="0" smtClean="0"/>
              <a:t>;	</a:t>
            </a:r>
            <a:r>
              <a:rPr lang="en-US" sz="1000" dirty="0" smtClean="0"/>
              <a:t>/* </a:t>
            </a:r>
            <a:r>
              <a:rPr lang="en-US" sz="1000" dirty="0" err="1" smtClean="0"/>
              <a:t>boolean</a:t>
            </a:r>
            <a:r>
              <a:rPr lang="en-US" sz="1000" dirty="0" smtClean="0"/>
              <a:t> type */</a:t>
            </a:r>
          </a:p>
          <a:p>
            <a:r>
              <a:rPr lang="en-US" sz="1000" dirty="0" err="1" smtClean="0"/>
              <a:t>typedef</a:t>
            </a:r>
            <a:r>
              <a:rPr lang="en-US" sz="1000" dirty="0" smtClean="0"/>
              <a:t> unsigned 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seq_nr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sequence or </a:t>
            </a:r>
            <a:r>
              <a:rPr lang="en-US" sz="1000" dirty="0" err="1" smtClean="0"/>
              <a:t>ack</a:t>
            </a:r>
            <a:r>
              <a:rPr lang="en-US" sz="1000" dirty="0" smtClean="0"/>
              <a:t> numbers */</a:t>
            </a:r>
          </a:p>
          <a:p>
            <a:r>
              <a:rPr lang="en-US" sz="1000" dirty="0" err="1" smtClean="0"/>
              <a:t>typedef</a:t>
            </a:r>
            <a:r>
              <a:rPr lang="en-US" sz="1000" dirty="0" smtClean="0"/>
              <a:t> </a:t>
            </a:r>
            <a:r>
              <a:rPr lang="en-US" sz="1000" dirty="0" err="1" smtClean="0"/>
              <a:t>struct</a:t>
            </a:r>
            <a:r>
              <a:rPr lang="en-US" sz="1000" dirty="0" smtClean="0"/>
              <a:t> {unsigned char data[MAX_PKT];} packet</a:t>
            </a:r>
            <a:r>
              <a:rPr lang="en-US" sz="1000" dirty="0" smtClean="0"/>
              <a:t>;/* </a:t>
            </a:r>
            <a:r>
              <a:rPr lang="en-US" sz="1000" dirty="0" smtClean="0"/>
              <a:t>packet definition */</a:t>
            </a:r>
          </a:p>
          <a:p>
            <a:r>
              <a:rPr lang="en-US" sz="1000" dirty="0" err="1" smtClean="0"/>
              <a:t>typedef</a:t>
            </a:r>
            <a:r>
              <a:rPr lang="en-US" sz="1000" dirty="0" smtClean="0"/>
              <a:t> </a:t>
            </a:r>
            <a:r>
              <a:rPr lang="en-US" sz="1000" dirty="0" err="1" smtClean="0"/>
              <a:t>enum</a:t>
            </a:r>
            <a:r>
              <a:rPr lang="en-US" sz="1000" dirty="0" smtClean="0"/>
              <a:t> {data, </a:t>
            </a:r>
            <a:r>
              <a:rPr lang="en-US" sz="1000" dirty="0" err="1" smtClean="0"/>
              <a:t>ack</a:t>
            </a:r>
            <a:r>
              <a:rPr lang="en-US" sz="1000" dirty="0" smtClean="0"/>
              <a:t>, </a:t>
            </a:r>
            <a:r>
              <a:rPr lang="en-US" sz="1000" dirty="0" err="1" smtClean="0"/>
              <a:t>nak</a:t>
            </a:r>
            <a:r>
              <a:rPr lang="en-US" sz="1000" dirty="0" smtClean="0"/>
              <a:t>} </a:t>
            </a:r>
            <a:r>
              <a:rPr lang="en-US" sz="1000" dirty="0" err="1" smtClean="0"/>
              <a:t>frame_kind</a:t>
            </a:r>
            <a:r>
              <a:rPr lang="en-US" sz="1000" dirty="0" smtClean="0"/>
              <a:t>;	/* </a:t>
            </a:r>
            <a:r>
              <a:rPr lang="en-US" sz="1000" dirty="0" err="1" smtClean="0"/>
              <a:t>frame_kind</a:t>
            </a:r>
            <a:r>
              <a:rPr lang="en-US" sz="1000" dirty="0" smtClean="0"/>
              <a:t> definition */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err="1" smtClean="0"/>
              <a:t>typedef</a:t>
            </a:r>
            <a:r>
              <a:rPr lang="en-US" sz="1000" dirty="0" smtClean="0"/>
              <a:t> </a:t>
            </a:r>
            <a:r>
              <a:rPr lang="en-US" sz="1000" dirty="0" err="1" smtClean="0"/>
              <a:t>struct</a:t>
            </a:r>
            <a:r>
              <a:rPr lang="en-US" sz="1000" dirty="0" smtClean="0"/>
              <a:t> {	</a:t>
            </a:r>
            <a:r>
              <a:rPr lang="en-US" sz="1000" dirty="0" smtClean="0"/>
              <a:t>		/* </a:t>
            </a:r>
            <a:r>
              <a:rPr lang="en-US" sz="1000" dirty="0" smtClean="0"/>
              <a:t>frames are transported in this layer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frame_kind</a:t>
            </a:r>
            <a:r>
              <a:rPr lang="en-US" sz="1000" dirty="0" smtClean="0"/>
              <a:t> kind;	</a:t>
            </a:r>
            <a:r>
              <a:rPr lang="en-US" sz="1000" dirty="0" smtClean="0"/>
              <a:t>	/* </a:t>
            </a:r>
            <a:r>
              <a:rPr lang="en-US" sz="1000" dirty="0" smtClean="0"/>
              <a:t>what kind of frame is it?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seq</a:t>
            </a:r>
            <a:r>
              <a:rPr lang="en-US" sz="1000" dirty="0" smtClean="0"/>
              <a:t>;   	</a:t>
            </a:r>
            <a:r>
              <a:rPr lang="en-US" sz="1000" dirty="0" smtClean="0"/>
              <a:t>		/* </a:t>
            </a:r>
            <a:r>
              <a:rPr lang="en-US" sz="1000" dirty="0" smtClean="0"/>
              <a:t>sequence number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ack</a:t>
            </a:r>
            <a:r>
              <a:rPr lang="en-US" sz="1000" dirty="0" smtClean="0"/>
              <a:t>;   </a:t>
            </a:r>
            <a:r>
              <a:rPr lang="en-US" sz="1000" dirty="0" smtClean="0"/>
              <a:t>			/* </a:t>
            </a:r>
            <a:r>
              <a:rPr lang="en-US" sz="1000" dirty="0" smtClean="0"/>
              <a:t>acknowledgement number */</a:t>
            </a:r>
          </a:p>
          <a:p>
            <a:r>
              <a:rPr lang="en-US" sz="1000" dirty="0" smtClean="0"/>
              <a:t>  packet info;  	</a:t>
            </a:r>
            <a:r>
              <a:rPr lang="en-US" sz="1000" dirty="0" smtClean="0"/>
              <a:t>		/* </a:t>
            </a:r>
            <a:r>
              <a:rPr lang="en-US" sz="1000" dirty="0" smtClean="0"/>
              <a:t>the network layer packet */</a:t>
            </a:r>
          </a:p>
          <a:p>
            <a:r>
              <a:rPr lang="en-US" sz="1000" dirty="0" smtClean="0"/>
              <a:t>} frame;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/* Wait for an event to happen; return its type in event. */</a:t>
            </a:r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wait_for_event</a:t>
            </a:r>
            <a:r>
              <a:rPr lang="en-US" sz="1000" dirty="0" smtClean="0"/>
              <a:t>(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 *event);</a:t>
            </a:r>
          </a:p>
          <a:p>
            <a:endParaRPr lang="en-US" sz="1000" dirty="0" smtClean="0"/>
          </a:p>
          <a:p>
            <a:r>
              <a:rPr lang="en-US" sz="1000" dirty="0" smtClean="0"/>
              <a:t>/* Fetch a packet from the network layer for transmission on the channel. */</a:t>
            </a:r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from_network_layer</a:t>
            </a:r>
            <a:r>
              <a:rPr lang="en-US" sz="1000" dirty="0" smtClean="0"/>
              <a:t>(packet *p);</a:t>
            </a:r>
          </a:p>
          <a:p>
            <a:endParaRPr lang="en-US" sz="1000" dirty="0" smtClean="0"/>
          </a:p>
          <a:p>
            <a:r>
              <a:rPr lang="en-US" sz="1000" dirty="0" smtClean="0"/>
              <a:t>/* Deliver information from an inbound frame to the network layer. */</a:t>
            </a:r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to_network_layer</a:t>
            </a:r>
            <a:r>
              <a:rPr lang="en-US" sz="1000" dirty="0" smtClean="0"/>
              <a:t>(packet *p);</a:t>
            </a:r>
          </a:p>
          <a:p>
            <a:endParaRPr lang="en-US" sz="1000" dirty="0" smtClean="0"/>
          </a:p>
          <a:p>
            <a:r>
              <a:rPr lang="en-US" sz="1000" dirty="0" smtClean="0"/>
              <a:t>/* Go get an inbound frame from the physical layer and copy it to r. */</a:t>
            </a:r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from_physical_layer</a:t>
            </a:r>
            <a:r>
              <a:rPr lang="en-US" sz="1000" dirty="0" smtClean="0"/>
              <a:t>(frame *r);</a:t>
            </a:r>
          </a:p>
          <a:p>
            <a:endParaRPr lang="en-US" sz="1000" dirty="0" smtClean="0"/>
          </a:p>
          <a:p>
            <a:r>
              <a:rPr lang="en-US" sz="1000" dirty="0" smtClean="0"/>
              <a:t>/* Pass the frame to the physical layer for transmission. */</a:t>
            </a:r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to_physical_layer</a:t>
            </a:r>
            <a:r>
              <a:rPr lang="en-US" sz="1000" dirty="0" smtClean="0"/>
              <a:t>(frame *s);</a:t>
            </a:r>
          </a:p>
          <a:p>
            <a:endParaRPr lang="en-US" sz="1000" dirty="0" smtClean="0"/>
          </a:p>
          <a:p>
            <a:r>
              <a:rPr lang="en-US" sz="1000" dirty="0" smtClean="0"/>
              <a:t>/* Start the clock running and enable the timeout event. */</a:t>
            </a:r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start_timer</a:t>
            </a:r>
            <a:r>
              <a:rPr lang="en-US" sz="1000" dirty="0" smtClean="0"/>
              <a:t>(</a:t>
            </a:r>
            <a:r>
              <a:rPr lang="en-US" sz="1000" dirty="0" err="1" smtClean="0"/>
              <a:t>seq_nr</a:t>
            </a:r>
            <a:r>
              <a:rPr lang="en-US" sz="1000" dirty="0" smtClean="0"/>
              <a:t> k);</a:t>
            </a:r>
          </a:p>
          <a:p>
            <a:endParaRPr lang="en-US" sz="1000" dirty="0" smtClean="0"/>
          </a:p>
          <a:p>
            <a:r>
              <a:rPr lang="en-US" sz="1000" dirty="0" smtClean="0"/>
              <a:t>/* Stop the clock and disable the timeout event. */</a:t>
            </a:r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stop_timer</a:t>
            </a:r>
            <a:r>
              <a:rPr lang="en-US" sz="1000" dirty="0" smtClean="0"/>
              <a:t>(</a:t>
            </a:r>
            <a:r>
              <a:rPr lang="en-US" sz="1000" dirty="0" err="1" smtClean="0"/>
              <a:t>seq_nr</a:t>
            </a:r>
            <a:r>
              <a:rPr lang="en-US" sz="1000" dirty="0" smtClean="0"/>
              <a:t> k);</a:t>
            </a:r>
          </a:p>
          <a:p>
            <a:endParaRPr lang="en-US" sz="1000" dirty="0" smtClean="0"/>
          </a:p>
          <a:p>
            <a:r>
              <a:rPr lang="en-US" sz="1000" dirty="0" smtClean="0"/>
              <a:t>/* Start an auxiliary timer and enable the </a:t>
            </a:r>
            <a:r>
              <a:rPr lang="en-US" sz="1000" dirty="0" err="1" smtClean="0"/>
              <a:t>ack_timeout</a:t>
            </a:r>
            <a:r>
              <a:rPr lang="en-US" sz="1000" dirty="0" smtClean="0"/>
              <a:t> event. */</a:t>
            </a:r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start_ack_timer</a:t>
            </a:r>
            <a:r>
              <a:rPr lang="en-US" sz="1000" dirty="0" smtClean="0"/>
              <a:t>(void);</a:t>
            </a:r>
          </a:p>
          <a:p>
            <a:endParaRPr lang="en-US" sz="1000" dirty="0" smtClean="0"/>
          </a:p>
          <a:p>
            <a:r>
              <a:rPr lang="en-US" sz="1000" dirty="0" smtClean="0"/>
              <a:t>/* Stop the auxiliary timer and disable the </a:t>
            </a:r>
            <a:r>
              <a:rPr lang="en-US" sz="1000" dirty="0" err="1" smtClean="0"/>
              <a:t>ack_timeout</a:t>
            </a:r>
            <a:r>
              <a:rPr lang="en-US" sz="1000" dirty="0" smtClean="0"/>
              <a:t> event. */</a:t>
            </a:r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stop_ack_timer</a:t>
            </a:r>
            <a:r>
              <a:rPr lang="en-US" sz="1000" dirty="0" smtClean="0"/>
              <a:t>(void);</a:t>
            </a:r>
          </a:p>
          <a:p>
            <a:endParaRPr lang="en-US" sz="1000" dirty="0" smtClean="0"/>
          </a:p>
          <a:p>
            <a:r>
              <a:rPr lang="en-US" sz="1000" dirty="0" smtClean="0"/>
              <a:t>/* Allow the network layer to cause a </a:t>
            </a:r>
            <a:r>
              <a:rPr lang="en-US" sz="1000" dirty="0" err="1" smtClean="0"/>
              <a:t>network_layer_ready</a:t>
            </a:r>
            <a:r>
              <a:rPr lang="en-US" sz="1000" dirty="0" smtClean="0"/>
              <a:t> event. */</a:t>
            </a:r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enable_network_layer</a:t>
            </a:r>
            <a:r>
              <a:rPr lang="en-US" sz="1000" dirty="0" smtClean="0"/>
              <a:t>(void);</a:t>
            </a:r>
          </a:p>
          <a:p>
            <a:endParaRPr lang="en-US" sz="1000" dirty="0" smtClean="0"/>
          </a:p>
          <a:p>
            <a:r>
              <a:rPr lang="en-US" sz="1000" dirty="0" smtClean="0"/>
              <a:t>/* Forbid the network layer from causing a </a:t>
            </a:r>
            <a:r>
              <a:rPr lang="en-US" sz="1000" dirty="0" err="1" smtClean="0"/>
              <a:t>network_layer_ready</a:t>
            </a:r>
            <a:r>
              <a:rPr lang="en-US" sz="1000" dirty="0" smtClean="0"/>
              <a:t> event. */</a:t>
            </a:r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disable_network_layer</a:t>
            </a:r>
            <a:r>
              <a:rPr lang="en-US" sz="1000" dirty="0" smtClean="0"/>
              <a:t>(void);</a:t>
            </a:r>
          </a:p>
          <a:p>
            <a:endParaRPr lang="en-US" sz="1000" dirty="0" smtClean="0"/>
          </a:p>
          <a:p>
            <a:r>
              <a:rPr lang="en-US" sz="1000" dirty="0" smtClean="0"/>
              <a:t>/* Macro inc is expanded in-line: increment k circularly. */</a:t>
            </a:r>
          </a:p>
          <a:p>
            <a:r>
              <a:rPr lang="en-US" sz="1000" dirty="0" smtClean="0"/>
              <a:t>#define inc(k) if (k &lt; MAX_SEQ) k = k + 1; else k = </a:t>
            </a:r>
            <a:r>
              <a:rPr lang="en-US" sz="1000" dirty="0" smtClean="0"/>
              <a:t>0</a:t>
            </a:r>
            <a:endParaRPr lang="en-US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561969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definitions needed in the protocols to follow. These definitions</a:t>
            </a:r>
          </a:p>
          <a:p>
            <a:r>
              <a:rPr lang="en-US" sz="2000" dirty="0" smtClean="0"/>
              <a:t>are located in the file </a:t>
            </a:r>
            <a:r>
              <a:rPr lang="en-US" sz="2000" dirty="0" err="1" smtClean="0"/>
              <a:t>protocol.h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592449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utopian simplex protocol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892788" y="477389"/>
            <a:ext cx="5366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/* Protocol 1 (Utopia) provides for data transmission in one direction only, from</a:t>
            </a:r>
          </a:p>
          <a:p>
            <a:r>
              <a:rPr lang="en-US" sz="1000" dirty="0" smtClean="0"/>
              <a:t>   sender to receiver. The communication channel is assumed to be error free</a:t>
            </a:r>
          </a:p>
          <a:p>
            <a:r>
              <a:rPr lang="en-US" sz="1000" dirty="0" smtClean="0"/>
              <a:t>   and the receiver is assumed to be able to process all the input infinitely quickly.</a:t>
            </a:r>
          </a:p>
          <a:p>
            <a:r>
              <a:rPr lang="en-US" sz="1000" dirty="0" smtClean="0"/>
              <a:t>   Consequently, the sender just sits in a loop pumping data out onto the line as</a:t>
            </a:r>
          </a:p>
          <a:p>
            <a:r>
              <a:rPr lang="en-US" sz="1000" dirty="0" smtClean="0"/>
              <a:t>   fast as it can. */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typedef</a:t>
            </a:r>
            <a:r>
              <a:rPr lang="en-US" sz="1000" dirty="0" smtClean="0"/>
              <a:t> </a:t>
            </a:r>
            <a:r>
              <a:rPr lang="en-US" sz="1000" dirty="0" err="1" smtClean="0"/>
              <a:t>enum</a:t>
            </a:r>
            <a:r>
              <a:rPr lang="en-US" sz="1000" dirty="0" smtClean="0"/>
              <a:t> {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}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#include "</a:t>
            </a:r>
            <a:r>
              <a:rPr lang="en-US" sz="1000" dirty="0" err="1" smtClean="0"/>
              <a:t>protocol.h</a:t>
            </a:r>
            <a:r>
              <a:rPr lang="en-US" sz="1000" dirty="0" smtClean="0"/>
              <a:t>"</a:t>
            </a:r>
          </a:p>
          <a:p>
            <a:endParaRPr lang="en-US" sz="1000" dirty="0" smtClean="0"/>
          </a:p>
          <a:p>
            <a:r>
              <a:rPr lang="en-US" sz="1000" dirty="0" smtClean="0"/>
              <a:t>void sender1(void)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frame s;	</a:t>
            </a:r>
            <a:r>
              <a:rPr lang="en-US" sz="1000" dirty="0" smtClean="0"/>
              <a:t>		/* </a:t>
            </a:r>
            <a:r>
              <a:rPr lang="en-US" sz="1000" dirty="0" smtClean="0"/>
              <a:t>buffer for an outbound frame */</a:t>
            </a:r>
          </a:p>
          <a:p>
            <a:r>
              <a:rPr lang="en-US" sz="1000" dirty="0" smtClean="0"/>
              <a:t>  packet buffer</a:t>
            </a:r>
            <a:r>
              <a:rPr lang="en-US" sz="1000" dirty="0" smtClean="0"/>
              <a:t>;		</a:t>
            </a:r>
            <a:r>
              <a:rPr lang="en-US" sz="1000" dirty="0" smtClean="0"/>
              <a:t>	/* buffer for an outbound packet */</a:t>
            </a:r>
          </a:p>
          <a:p>
            <a:endParaRPr lang="en-US" sz="1000" dirty="0" smtClean="0"/>
          </a:p>
          <a:p>
            <a:r>
              <a:rPr lang="en-US" sz="1000" dirty="0" smtClean="0"/>
              <a:t>  while (true) {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from_network_layer</a:t>
            </a:r>
            <a:r>
              <a:rPr lang="en-US" sz="1000" dirty="0" smtClean="0"/>
              <a:t>(&amp;buffer);	/* go get something to send */</a:t>
            </a:r>
          </a:p>
          <a:p>
            <a:r>
              <a:rPr lang="en-US" sz="1000" dirty="0" smtClean="0"/>
              <a:t>        s.info = buffer;	</a:t>
            </a:r>
            <a:r>
              <a:rPr lang="en-US" sz="1000" dirty="0" smtClean="0"/>
              <a:t>	/* </a:t>
            </a:r>
            <a:r>
              <a:rPr lang="en-US" sz="1000" dirty="0" smtClean="0"/>
              <a:t>copy it into s for transmission */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to_physical_layer</a:t>
            </a:r>
            <a:r>
              <a:rPr lang="en-US" sz="1000" dirty="0" smtClean="0"/>
              <a:t>(&amp;s);	</a:t>
            </a:r>
            <a:r>
              <a:rPr lang="en-US" sz="1000" dirty="0" smtClean="0"/>
              <a:t>	/* </a:t>
            </a:r>
            <a:r>
              <a:rPr lang="en-US" sz="1000" dirty="0" smtClean="0"/>
              <a:t>send it on its way */</a:t>
            </a:r>
          </a:p>
          <a:p>
            <a:r>
              <a:rPr lang="en-US" sz="1000" dirty="0" smtClean="0"/>
              <a:t>  }	</a:t>
            </a:r>
            <a:r>
              <a:rPr lang="en-US" sz="1000" dirty="0" smtClean="0"/>
              <a:t>		/* </a:t>
            </a:r>
            <a:r>
              <a:rPr lang="en-US" sz="1000" dirty="0" smtClean="0"/>
              <a:t>Tomorrow, and tomorrow, and tomorrow,</a:t>
            </a:r>
          </a:p>
          <a:p>
            <a:r>
              <a:rPr lang="en-US" sz="1000" dirty="0" smtClean="0"/>
              <a:t> 	 </a:t>
            </a:r>
            <a:r>
              <a:rPr lang="en-US" sz="1000" dirty="0" smtClean="0"/>
              <a:t>		  </a:t>
            </a:r>
            <a:r>
              <a:rPr lang="en-US" sz="1000" dirty="0" smtClean="0"/>
              <a:t>Creeps in this petty pace from day to day</a:t>
            </a:r>
          </a:p>
          <a:p>
            <a:r>
              <a:rPr lang="en-US" sz="1000" dirty="0" smtClean="0"/>
              <a:t>	</a:t>
            </a:r>
            <a:r>
              <a:rPr lang="en-US" sz="1000" dirty="0" smtClean="0"/>
              <a:t>		   </a:t>
            </a:r>
            <a:r>
              <a:rPr lang="en-US" sz="1000" dirty="0" smtClean="0"/>
              <a:t>To the last syllable of recorded time.</a:t>
            </a:r>
          </a:p>
          <a:p>
            <a:r>
              <a:rPr lang="en-US" sz="1000" dirty="0" smtClean="0"/>
              <a:t>	</a:t>
            </a:r>
            <a:r>
              <a:rPr lang="en-US" sz="1000" dirty="0" smtClean="0"/>
              <a:t>		        --- </a:t>
            </a:r>
            <a:r>
              <a:rPr lang="en-US" sz="1000" dirty="0" smtClean="0"/>
              <a:t>Macbeth, V, v */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void receiver1(void)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frame r;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 event;	</a:t>
            </a:r>
            <a:r>
              <a:rPr lang="en-US" sz="1000" dirty="0" smtClean="0"/>
              <a:t>	/* </a:t>
            </a:r>
            <a:r>
              <a:rPr lang="en-US" sz="1000" dirty="0" smtClean="0"/>
              <a:t>filled in by wait, but not used here */</a:t>
            </a:r>
          </a:p>
          <a:p>
            <a:endParaRPr lang="en-US" sz="1000" dirty="0" smtClean="0"/>
          </a:p>
          <a:p>
            <a:r>
              <a:rPr lang="en-US" sz="1000" dirty="0" smtClean="0"/>
              <a:t>  while (true) {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wait_for_event</a:t>
            </a:r>
            <a:r>
              <a:rPr lang="en-US" sz="1000" dirty="0" smtClean="0"/>
              <a:t>(&amp;event);	</a:t>
            </a:r>
            <a:r>
              <a:rPr lang="en-US" sz="1000" dirty="0" smtClean="0"/>
              <a:t>	/* </a:t>
            </a:r>
            <a:r>
              <a:rPr lang="en-US" sz="1000" dirty="0" smtClean="0"/>
              <a:t>only possibility is 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 */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from_physical_layer</a:t>
            </a:r>
            <a:r>
              <a:rPr lang="en-US" sz="1000" dirty="0" smtClean="0"/>
              <a:t>(&amp;r);	</a:t>
            </a:r>
            <a:r>
              <a:rPr lang="en-US" sz="1000" dirty="0" smtClean="0"/>
              <a:t>	/* </a:t>
            </a:r>
            <a:r>
              <a:rPr lang="en-US" sz="1000" dirty="0" smtClean="0"/>
              <a:t>go get the inbound frame */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to_network_layer</a:t>
            </a:r>
            <a:r>
              <a:rPr lang="en-US" sz="1000" dirty="0" smtClean="0"/>
              <a:t>(&amp;r.info</a:t>
            </a:r>
            <a:r>
              <a:rPr lang="en-US" sz="1000" dirty="0" smtClean="0"/>
              <a:t>);	</a:t>
            </a:r>
            <a:r>
              <a:rPr lang="en-US" sz="1000" dirty="0" smtClean="0"/>
              <a:t>	/* pass the data to the network layer */</a:t>
            </a:r>
          </a:p>
          <a:p>
            <a:r>
              <a:rPr lang="en-US" sz="1000" dirty="0" smtClean="0"/>
              <a:t>  }</a:t>
            </a:r>
          </a:p>
          <a:p>
            <a:r>
              <a:rPr lang="en-US" sz="1000" dirty="0" smtClean="0"/>
              <a:t>}</a:t>
            </a:r>
            <a:endParaRPr lang="en-US" sz="1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592449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simplex </a:t>
            </a:r>
            <a:r>
              <a:rPr lang="en-US" sz="2000" dirty="0" smtClean="0"/>
              <a:t>stop-and-wait </a:t>
            </a:r>
            <a:r>
              <a:rPr lang="en-US" sz="2000" dirty="0" smtClean="0"/>
              <a:t>protocol.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2107145" y="645520"/>
            <a:ext cx="493917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/* Protocol 2 (Stop-and-wait) also provides for a one-directional flow of data from</a:t>
            </a:r>
          </a:p>
          <a:p>
            <a:r>
              <a:rPr lang="en-US" sz="1000" dirty="0" smtClean="0"/>
              <a:t>   sender to receiver. The communication channel is once again assumed to be error</a:t>
            </a:r>
          </a:p>
          <a:p>
            <a:r>
              <a:rPr lang="en-US" sz="1000" dirty="0" smtClean="0"/>
              <a:t>   free, as in protocol 1. However, this time the receiver has only a finite buffer</a:t>
            </a:r>
          </a:p>
          <a:p>
            <a:r>
              <a:rPr lang="en-US" sz="1000" dirty="0" smtClean="0"/>
              <a:t>   capacity and a finite processing speed, so the protocol must explicitly prevent</a:t>
            </a:r>
          </a:p>
          <a:p>
            <a:r>
              <a:rPr lang="en-US" sz="1000" dirty="0" smtClean="0"/>
              <a:t>   the sender from flooding the receiver with data faster than it can be handled. */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typedef</a:t>
            </a:r>
            <a:r>
              <a:rPr lang="en-US" sz="1000" dirty="0" smtClean="0"/>
              <a:t> </a:t>
            </a:r>
            <a:r>
              <a:rPr lang="en-US" sz="1000" dirty="0" err="1" smtClean="0"/>
              <a:t>enum</a:t>
            </a:r>
            <a:r>
              <a:rPr lang="en-US" sz="1000" dirty="0" smtClean="0"/>
              <a:t> {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}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#include "</a:t>
            </a:r>
            <a:r>
              <a:rPr lang="en-US" sz="1000" dirty="0" err="1" smtClean="0"/>
              <a:t>protocol.h</a:t>
            </a:r>
            <a:r>
              <a:rPr lang="en-US" sz="1000" dirty="0" smtClean="0"/>
              <a:t>"</a:t>
            </a:r>
          </a:p>
          <a:p>
            <a:endParaRPr lang="en-US" sz="1000" dirty="0" smtClean="0"/>
          </a:p>
          <a:p>
            <a:r>
              <a:rPr lang="en-US" sz="1000" dirty="0" smtClean="0"/>
              <a:t>void sender2(void)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frame s;	</a:t>
            </a:r>
            <a:r>
              <a:rPr lang="en-US" sz="1000" dirty="0" smtClean="0"/>
              <a:t>	/* </a:t>
            </a:r>
            <a:r>
              <a:rPr lang="en-US" sz="1000" dirty="0" smtClean="0"/>
              <a:t>buffer for an outbound frame */</a:t>
            </a:r>
          </a:p>
          <a:p>
            <a:r>
              <a:rPr lang="en-US" sz="1000" dirty="0" smtClean="0"/>
              <a:t>  packet buffer;	</a:t>
            </a:r>
            <a:r>
              <a:rPr lang="en-US" sz="1000" dirty="0" smtClean="0"/>
              <a:t>	/* </a:t>
            </a:r>
            <a:r>
              <a:rPr lang="en-US" sz="1000" dirty="0" smtClean="0"/>
              <a:t>buffer for an outbound packet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 event;	/* 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 is the only possibility */</a:t>
            </a:r>
          </a:p>
          <a:p>
            <a:endParaRPr lang="en-US" sz="1000" dirty="0" smtClean="0"/>
          </a:p>
          <a:p>
            <a:r>
              <a:rPr lang="en-US" sz="1000" dirty="0" smtClean="0"/>
              <a:t>  while (true) {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from_network_layer</a:t>
            </a:r>
            <a:r>
              <a:rPr lang="en-US" sz="1000" dirty="0" smtClean="0"/>
              <a:t>(&amp;buffer</a:t>
            </a:r>
            <a:r>
              <a:rPr lang="en-US" sz="1000" dirty="0" smtClean="0"/>
              <a:t>);/* </a:t>
            </a:r>
            <a:r>
              <a:rPr lang="en-US" sz="1000" dirty="0" smtClean="0"/>
              <a:t>go get something to send */</a:t>
            </a:r>
          </a:p>
          <a:p>
            <a:r>
              <a:rPr lang="en-US" sz="1000" dirty="0" smtClean="0"/>
              <a:t>        s.info = buffer;	</a:t>
            </a:r>
            <a:r>
              <a:rPr lang="en-US" sz="1000" dirty="0" smtClean="0"/>
              <a:t>/* </a:t>
            </a:r>
            <a:r>
              <a:rPr lang="en-US" sz="1000" dirty="0" smtClean="0"/>
              <a:t>copy it into s for transmission */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to_physical_layer</a:t>
            </a:r>
            <a:r>
              <a:rPr lang="en-US" sz="1000" dirty="0" smtClean="0"/>
              <a:t>(&amp;s);	/* bye-bye little frame */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wait_for_event</a:t>
            </a:r>
            <a:r>
              <a:rPr lang="en-US" sz="1000" dirty="0" smtClean="0"/>
              <a:t>(&amp;event);	/* do not proceed until given the go ahead */</a:t>
            </a:r>
          </a:p>
          <a:p>
            <a:r>
              <a:rPr lang="en-US" sz="1000" dirty="0" smtClean="0"/>
              <a:t>  }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void receiver2(void)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frame r, s;	</a:t>
            </a:r>
            <a:r>
              <a:rPr lang="en-US" sz="1000" dirty="0" smtClean="0"/>
              <a:t>	/* </a:t>
            </a:r>
            <a:r>
              <a:rPr lang="en-US" sz="1000" dirty="0" smtClean="0"/>
              <a:t>buffers for frames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 event;	/* 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 is the only possibility */</a:t>
            </a:r>
          </a:p>
          <a:p>
            <a:r>
              <a:rPr lang="en-US" sz="1000" dirty="0" smtClean="0"/>
              <a:t>  while (true) {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wait_for_event</a:t>
            </a:r>
            <a:r>
              <a:rPr lang="en-US" sz="1000" dirty="0" smtClean="0"/>
              <a:t>(&amp;event);	/* only possibility is 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 */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from_physical_layer</a:t>
            </a:r>
            <a:r>
              <a:rPr lang="en-US" sz="1000" dirty="0" smtClean="0"/>
              <a:t>(&amp;r);	/* go get the inbound frame */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to_network_layer</a:t>
            </a:r>
            <a:r>
              <a:rPr lang="en-US" sz="1000" dirty="0" smtClean="0"/>
              <a:t>(&amp;r.info);	/* pass the data to the network layer */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to_physical_layer</a:t>
            </a:r>
            <a:r>
              <a:rPr lang="en-US" sz="1000" dirty="0" smtClean="0"/>
              <a:t>(&amp;s);	/* send a dummy frame to awaken sender */</a:t>
            </a:r>
          </a:p>
          <a:p>
            <a:r>
              <a:rPr lang="en-US" sz="1000" dirty="0" smtClean="0"/>
              <a:t>  }</a:t>
            </a:r>
          </a:p>
          <a:p>
            <a:r>
              <a:rPr lang="en-US" sz="1000" dirty="0" smtClean="0"/>
              <a:t>}</a:t>
            </a:r>
            <a:endParaRPr lang="en-US" sz="1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600069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positive acknowledgement with retransmission protocol.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1865323" y="-892791"/>
            <a:ext cx="5396029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/* Protocol 3 (PAR) allows unidirectional data flow over an unreliable channel. */</a:t>
            </a:r>
          </a:p>
          <a:p>
            <a:endParaRPr lang="en-US" sz="1000" dirty="0" smtClean="0"/>
          </a:p>
          <a:p>
            <a:r>
              <a:rPr lang="en-US" sz="1000" dirty="0" smtClean="0"/>
              <a:t>#define MAX_SEQ 1	</a:t>
            </a:r>
            <a:r>
              <a:rPr lang="en-US" sz="1000" dirty="0" smtClean="0"/>
              <a:t>	/* </a:t>
            </a:r>
            <a:r>
              <a:rPr lang="en-US" sz="1000" dirty="0" smtClean="0"/>
              <a:t>must be 1 for protocol 3 */</a:t>
            </a:r>
          </a:p>
          <a:p>
            <a:r>
              <a:rPr lang="en-US" sz="1000" dirty="0" err="1" smtClean="0"/>
              <a:t>typedef</a:t>
            </a:r>
            <a:r>
              <a:rPr lang="en-US" sz="1000" dirty="0" smtClean="0"/>
              <a:t> </a:t>
            </a:r>
            <a:r>
              <a:rPr lang="en-US" sz="1000" dirty="0" err="1" smtClean="0"/>
              <a:t>enum</a:t>
            </a:r>
            <a:r>
              <a:rPr lang="en-US" sz="1000" dirty="0" smtClean="0"/>
              <a:t> {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, </a:t>
            </a:r>
            <a:r>
              <a:rPr lang="en-US" sz="1000" dirty="0" err="1" smtClean="0"/>
              <a:t>cksum_err</a:t>
            </a:r>
            <a:r>
              <a:rPr lang="en-US" sz="1000" dirty="0" smtClean="0"/>
              <a:t>, timeout}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#include "</a:t>
            </a:r>
            <a:r>
              <a:rPr lang="en-US" sz="1000" dirty="0" err="1" smtClean="0"/>
              <a:t>protocol.h</a:t>
            </a:r>
            <a:r>
              <a:rPr lang="en-US" sz="1000" dirty="0" smtClean="0"/>
              <a:t>"</a:t>
            </a:r>
          </a:p>
          <a:p>
            <a:endParaRPr lang="en-US" sz="1000" dirty="0" smtClean="0"/>
          </a:p>
          <a:p>
            <a:r>
              <a:rPr lang="en-US" sz="1000" dirty="0" smtClean="0"/>
              <a:t>void sender3(void)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err="1" smtClean="0"/>
              <a:t>seq</a:t>
            </a:r>
            <a:r>
              <a:rPr lang="en-US" sz="1000" dirty="0" smtClean="0"/>
              <a:t> number of next outgoing frame */</a:t>
            </a:r>
          </a:p>
          <a:p>
            <a:r>
              <a:rPr lang="en-US" sz="1000" dirty="0" smtClean="0"/>
              <a:t>  frame s;	</a:t>
            </a:r>
            <a:r>
              <a:rPr lang="en-US" sz="1000" dirty="0" smtClean="0"/>
              <a:t>		/* </a:t>
            </a:r>
            <a:r>
              <a:rPr lang="en-US" sz="1000" dirty="0" smtClean="0"/>
              <a:t>scratch variable */</a:t>
            </a:r>
          </a:p>
          <a:p>
            <a:r>
              <a:rPr lang="en-US" sz="1000" dirty="0" smtClean="0"/>
              <a:t>  packet buffer;	</a:t>
            </a:r>
            <a:r>
              <a:rPr lang="en-US" sz="1000" dirty="0" smtClean="0"/>
              <a:t>		/* </a:t>
            </a:r>
            <a:r>
              <a:rPr lang="en-US" sz="1000" dirty="0" smtClean="0"/>
              <a:t>buffer for an outbound packet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 event;</a:t>
            </a:r>
          </a:p>
          <a:p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 = 0;	</a:t>
            </a:r>
            <a:r>
              <a:rPr lang="en-US" sz="1000" dirty="0" smtClean="0"/>
              <a:t>	/* </a:t>
            </a:r>
            <a:r>
              <a:rPr lang="en-US" sz="1000" dirty="0" smtClean="0"/>
              <a:t>initialize outbound sequence numbers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from_network_layer</a:t>
            </a:r>
            <a:r>
              <a:rPr lang="en-US" sz="1000" dirty="0" smtClean="0"/>
              <a:t>(&amp;buffer);	</a:t>
            </a:r>
            <a:r>
              <a:rPr lang="en-US" sz="1000" dirty="0" smtClean="0"/>
              <a:t>	/* </a:t>
            </a:r>
            <a:r>
              <a:rPr lang="en-US" sz="1000" dirty="0" smtClean="0"/>
              <a:t>fetch first packet */</a:t>
            </a:r>
          </a:p>
          <a:p>
            <a:r>
              <a:rPr lang="en-US" sz="1000" dirty="0" smtClean="0"/>
              <a:t>  while (true) {</a:t>
            </a:r>
          </a:p>
          <a:p>
            <a:r>
              <a:rPr lang="en-US" sz="1000" dirty="0" smtClean="0"/>
              <a:t>        s.info = buffer;	</a:t>
            </a:r>
            <a:r>
              <a:rPr lang="en-US" sz="1000" dirty="0" smtClean="0"/>
              <a:t>	/* </a:t>
            </a:r>
            <a:r>
              <a:rPr lang="en-US" sz="1000" dirty="0" smtClean="0"/>
              <a:t>construct a frame for transmission */</a:t>
            </a:r>
          </a:p>
          <a:p>
            <a:r>
              <a:rPr lang="en-US" sz="1000" dirty="0" smtClean="0"/>
              <a:t>        s.seq =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;	/* insert sequence number in frame */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to_physical_layer</a:t>
            </a:r>
            <a:r>
              <a:rPr lang="en-US" sz="1000" dirty="0" smtClean="0"/>
              <a:t>(&amp;s);	</a:t>
            </a:r>
            <a:r>
              <a:rPr lang="en-US" sz="1000" dirty="0" smtClean="0"/>
              <a:t>	/* </a:t>
            </a:r>
            <a:r>
              <a:rPr lang="en-US" sz="1000" dirty="0" smtClean="0"/>
              <a:t>send it on its way */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start_timer</a:t>
            </a:r>
            <a:r>
              <a:rPr lang="en-US" sz="1000" dirty="0" smtClean="0"/>
              <a:t>(s.seq);	</a:t>
            </a:r>
            <a:r>
              <a:rPr lang="en-US" sz="1000" dirty="0" smtClean="0"/>
              <a:t>	/* </a:t>
            </a:r>
            <a:r>
              <a:rPr lang="en-US" sz="1000" dirty="0" smtClean="0"/>
              <a:t>if answer takes too long, time out */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wait_for_event</a:t>
            </a:r>
            <a:r>
              <a:rPr lang="en-US" sz="1000" dirty="0" smtClean="0"/>
              <a:t>(&amp;event);	</a:t>
            </a:r>
            <a:r>
              <a:rPr lang="en-US" sz="1000" dirty="0" smtClean="0"/>
              <a:t>	/* 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, </a:t>
            </a:r>
            <a:r>
              <a:rPr lang="en-US" sz="1000" dirty="0" err="1" smtClean="0"/>
              <a:t>cksum_err</a:t>
            </a:r>
            <a:r>
              <a:rPr lang="en-US" sz="1000" dirty="0" smtClean="0"/>
              <a:t>, timeout */</a:t>
            </a:r>
          </a:p>
          <a:p>
            <a:r>
              <a:rPr lang="en-US" sz="1000" dirty="0" smtClean="0"/>
              <a:t>        if (event == 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) {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from_physical_layer</a:t>
            </a:r>
            <a:r>
              <a:rPr lang="en-US" sz="1000" dirty="0" smtClean="0"/>
              <a:t>(&amp;s);	/* get the acknowledgement */</a:t>
            </a:r>
          </a:p>
          <a:p>
            <a:r>
              <a:rPr lang="en-US" sz="1000" dirty="0" smtClean="0"/>
              <a:t>                if (s.ack ==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) {</a:t>
            </a:r>
          </a:p>
          <a:p>
            <a:r>
              <a:rPr lang="en-US" sz="1000" dirty="0" smtClean="0"/>
              <a:t>                        </a:t>
            </a:r>
            <a:r>
              <a:rPr lang="en-US" sz="1000" dirty="0" err="1" smtClean="0"/>
              <a:t>stop_timer</a:t>
            </a:r>
            <a:r>
              <a:rPr lang="en-US" sz="1000" dirty="0" smtClean="0"/>
              <a:t>(s.ack);	/* turn the timer off */</a:t>
            </a:r>
          </a:p>
          <a:p>
            <a:r>
              <a:rPr lang="en-US" sz="1000" dirty="0" smtClean="0"/>
              <a:t>                        </a:t>
            </a:r>
            <a:r>
              <a:rPr lang="en-US" sz="1000" dirty="0" err="1" smtClean="0"/>
              <a:t>from_network_layer</a:t>
            </a:r>
            <a:r>
              <a:rPr lang="en-US" sz="1000" dirty="0" smtClean="0"/>
              <a:t>(&amp;buffer);	/* get the next one to send */</a:t>
            </a:r>
          </a:p>
          <a:p>
            <a:r>
              <a:rPr lang="en-US" sz="1000" dirty="0" smtClean="0"/>
              <a:t>                        inc(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);	/* invert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 */</a:t>
            </a:r>
          </a:p>
          <a:p>
            <a:r>
              <a:rPr lang="en-US" sz="1000" dirty="0" smtClean="0"/>
              <a:t>                }</a:t>
            </a:r>
          </a:p>
          <a:p>
            <a:r>
              <a:rPr lang="en-US" sz="1000" dirty="0" smtClean="0"/>
              <a:t>        }</a:t>
            </a:r>
          </a:p>
          <a:p>
            <a:r>
              <a:rPr lang="en-US" sz="1000" dirty="0" smtClean="0"/>
              <a:t>  }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void receiver3(void)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  frame r, s;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 event;</a:t>
            </a:r>
          </a:p>
          <a:p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  while (true) {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wait_for_event</a:t>
            </a:r>
            <a:r>
              <a:rPr lang="en-US" sz="1000" dirty="0" smtClean="0"/>
              <a:t>(&amp;event);	</a:t>
            </a:r>
            <a:r>
              <a:rPr lang="en-US" sz="1000" dirty="0" smtClean="0"/>
              <a:t>	/* </a:t>
            </a:r>
            <a:r>
              <a:rPr lang="en-US" sz="1000" dirty="0" smtClean="0"/>
              <a:t>possibilities: 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, </a:t>
            </a:r>
            <a:r>
              <a:rPr lang="en-US" sz="1000" dirty="0" err="1" smtClean="0"/>
              <a:t>cksum_err</a:t>
            </a:r>
            <a:r>
              <a:rPr lang="en-US" sz="1000" dirty="0" smtClean="0"/>
              <a:t> */</a:t>
            </a:r>
          </a:p>
          <a:p>
            <a:r>
              <a:rPr lang="en-US" sz="1000" dirty="0" smtClean="0"/>
              <a:t>        if (event == 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) </a:t>
            </a:r>
            <a:r>
              <a:rPr lang="en-US" sz="1000" dirty="0" smtClean="0"/>
              <a:t>{	</a:t>
            </a:r>
            <a:r>
              <a:rPr lang="en-US" sz="1000" dirty="0" smtClean="0"/>
              <a:t>	/* a valid frame has arrived */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from_physical_layer</a:t>
            </a:r>
            <a:r>
              <a:rPr lang="en-US" sz="1000" dirty="0" smtClean="0"/>
              <a:t>(&amp;r);	/* go get the newly arrived frame */</a:t>
            </a:r>
          </a:p>
          <a:p>
            <a:r>
              <a:rPr lang="en-US" sz="1000" dirty="0" smtClean="0"/>
              <a:t>                if (r.seq ==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) {	/* this is what we have been waiting for */</a:t>
            </a:r>
          </a:p>
          <a:p>
            <a:r>
              <a:rPr lang="en-US" sz="1000" dirty="0" smtClean="0"/>
              <a:t>                        </a:t>
            </a:r>
            <a:r>
              <a:rPr lang="en-US" sz="1000" dirty="0" err="1" smtClean="0"/>
              <a:t>to_network_layer</a:t>
            </a:r>
            <a:r>
              <a:rPr lang="en-US" sz="1000" dirty="0" smtClean="0"/>
              <a:t>(&amp;r.info);	/* pass the data to the network layer */</a:t>
            </a:r>
          </a:p>
          <a:p>
            <a:r>
              <a:rPr lang="en-US" sz="1000" dirty="0" smtClean="0"/>
              <a:t>                        inc(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);	/* next time expect the other sequence nr */</a:t>
            </a:r>
          </a:p>
          <a:p>
            <a:r>
              <a:rPr lang="en-US" sz="1000" dirty="0" smtClean="0"/>
              <a:t>                }</a:t>
            </a:r>
          </a:p>
          <a:p>
            <a:r>
              <a:rPr lang="en-US" sz="1000" dirty="0" smtClean="0"/>
              <a:t>                s.ack = 1 -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;	/* tell which frame is being </a:t>
            </a:r>
            <a:r>
              <a:rPr lang="en-US" sz="1000" dirty="0" err="1" smtClean="0"/>
              <a:t>acked</a:t>
            </a:r>
            <a:r>
              <a:rPr lang="en-US" sz="1000" dirty="0" smtClean="0"/>
              <a:t> */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to_physical_layer</a:t>
            </a:r>
            <a:r>
              <a:rPr lang="en-US" sz="1000" dirty="0" smtClean="0"/>
              <a:t>(&amp;s</a:t>
            </a:r>
            <a:r>
              <a:rPr lang="en-US" sz="1000" dirty="0" smtClean="0"/>
              <a:t>);	</a:t>
            </a:r>
            <a:r>
              <a:rPr lang="en-US" sz="1000" dirty="0" smtClean="0"/>
              <a:t>	/* send acknowledgement */</a:t>
            </a:r>
          </a:p>
          <a:p>
            <a:r>
              <a:rPr lang="en-US" sz="1000" dirty="0" smtClean="0"/>
              <a:t>        }</a:t>
            </a:r>
          </a:p>
          <a:p>
            <a:r>
              <a:rPr lang="en-US" sz="1000" dirty="0" smtClean="0"/>
              <a:t>  }</a:t>
            </a:r>
          </a:p>
          <a:p>
            <a:r>
              <a:rPr lang="en-US" sz="1000" dirty="0" smtClean="0"/>
              <a:t>}</a:t>
            </a:r>
            <a:endParaRPr lang="en-US" sz="1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81000" y="838200"/>
            <a:ext cx="8382000" cy="5111750"/>
            <a:chOff x="381000" y="1289050"/>
            <a:chExt cx="8382000" cy="5111750"/>
          </a:xfrm>
        </p:grpSpPr>
        <p:pic>
          <p:nvPicPr>
            <p:cNvPr id="2" name="Picture 1" descr="03_Page_1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289050"/>
              <a:ext cx="7772400" cy="4278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81000" y="6057900"/>
              <a:ext cx="83820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A sliding window of size 1, with a 3-bit sequence number. (a)Initially. (b)After the first frame has been sent. (c)After the first frame has been received. (d)After the first acknowledgement has been received.</a:t>
              </a:r>
            </a:p>
            <a:p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600069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1-bit sliding window protocol.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1933487" y="-257086"/>
            <a:ext cx="5285421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/* Protocol 4 (Sliding window) is bidirectional. */</a:t>
            </a:r>
          </a:p>
          <a:p>
            <a:endParaRPr lang="en-US" sz="1000" dirty="0" smtClean="0"/>
          </a:p>
          <a:p>
            <a:r>
              <a:rPr lang="en-US" sz="1000" dirty="0" smtClean="0"/>
              <a:t>#define MAX_SEQ 1	</a:t>
            </a:r>
            <a:r>
              <a:rPr lang="en-US" sz="1000" dirty="0" smtClean="0"/>
              <a:t>	/* </a:t>
            </a:r>
            <a:r>
              <a:rPr lang="en-US" sz="1000" dirty="0" smtClean="0"/>
              <a:t>must be 1 for protocol 4 */</a:t>
            </a:r>
          </a:p>
          <a:p>
            <a:r>
              <a:rPr lang="en-US" sz="1000" dirty="0" err="1" smtClean="0"/>
              <a:t>typedef</a:t>
            </a:r>
            <a:r>
              <a:rPr lang="en-US" sz="1000" dirty="0" smtClean="0"/>
              <a:t> </a:t>
            </a:r>
            <a:r>
              <a:rPr lang="en-US" sz="1000" dirty="0" err="1" smtClean="0"/>
              <a:t>enum</a:t>
            </a:r>
            <a:r>
              <a:rPr lang="en-US" sz="1000" dirty="0" smtClean="0"/>
              <a:t> {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, </a:t>
            </a:r>
            <a:r>
              <a:rPr lang="en-US" sz="1000" dirty="0" err="1" smtClean="0"/>
              <a:t>cksum_err</a:t>
            </a:r>
            <a:r>
              <a:rPr lang="en-US" sz="1000" dirty="0" smtClean="0"/>
              <a:t>, timeout}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#include "</a:t>
            </a:r>
            <a:r>
              <a:rPr lang="en-US" sz="1000" dirty="0" err="1" smtClean="0"/>
              <a:t>protocol.h</a:t>
            </a:r>
            <a:r>
              <a:rPr lang="en-US" sz="1000" dirty="0" smtClean="0"/>
              <a:t>"</a:t>
            </a:r>
          </a:p>
          <a:p>
            <a:endParaRPr lang="en-US" sz="1000" dirty="0" smtClean="0"/>
          </a:p>
          <a:p>
            <a:r>
              <a:rPr lang="en-US" sz="1000" dirty="0" smtClean="0"/>
              <a:t>void protocol4 (void)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0 or 1 only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0 or 1 only */</a:t>
            </a:r>
          </a:p>
          <a:p>
            <a:r>
              <a:rPr lang="en-US" sz="1000" dirty="0" smtClean="0"/>
              <a:t>  frame r, s;	</a:t>
            </a:r>
            <a:r>
              <a:rPr lang="en-US" sz="1000" dirty="0" smtClean="0"/>
              <a:t>		/* </a:t>
            </a:r>
            <a:r>
              <a:rPr lang="en-US" sz="1000" dirty="0" smtClean="0"/>
              <a:t>scratch variables */</a:t>
            </a:r>
          </a:p>
          <a:p>
            <a:r>
              <a:rPr lang="en-US" sz="1000" dirty="0" smtClean="0"/>
              <a:t>  packet buffer;	</a:t>
            </a:r>
            <a:r>
              <a:rPr lang="en-US" sz="1000" dirty="0" smtClean="0"/>
              <a:t>		/* </a:t>
            </a:r>
            <a:r>
              <a:rPr lang="en-US" sz="1000" dirty="0" smtClean="0"/>
              <a:t>current packet being sent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 event;</a:t>
            </a:r>
          </a:p>
          <a:p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 = 0;	</a:t>
            </a:r>
            <a:r>
              <a:rPr lang="en-US" sz="1000" dirty="0" smtClean="0"/>
              <a:t>	/* </a:t>
            </a:r>
            <a:r>
              <a:rPr lang="en-US" sz="1000" dirty="0" smtClean="0"/>
              <a:t>next frame on the outbound stream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 = 0;	</a:t>
            </a:r>
            <a:r>
              <a:rPr lang="en-US" sz="1000" dirty="0" smtClean="0"/>
              <a:t>	/* </a:t>
            </a:r>
            <a:r>
              <a:rPr lang="en-US" sz="1000" dirty="0" smtClean="0"/>
              <a:t>frame expected next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from_network_layer</a:t>
            </a:r>
            <a:r>
              <a:rPr lang="en-US" sz="1000" dirty="0" smtClean="0"/>
              <a:t>(&amp;buffer);	</a:t>
            </a:r>
            <a:r>
              <a:rPr lang="en-US" sz="1000" dirty="0" smtClean="0"/>
              <a:t>	/* </a:t>
            </a:r>
            <a:r>
              <a:rPr lang="en-US" sz="1000" dirty="0" smtClean="0"/>
              <a:t>fetch a packet from the network layer */</a:t>
            </a:r>
          </a:p>
          <a:p>
            <a:r>
              <a:rPr lang="en-US" sz="1000" dirty="0" smtClean="0"/>
              <a:t>  s.info = buffer;	/* prepare to send the initial frame */</a:t>
            </a:r>
          </a:p>
          <a:p>
            <a:r>
              <a:rPr lang="en-US" sz="1000" dirty="0" smtClean="0"/>
              <a:t>  s.seq =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insert sequence number into frame */</a:t>
            </a:r>
          </a:p>
          <a:p>
            <a:r>
              <a:rPr lang="en-US" sz="1000" dirty="0" smtClean="0"/>
              <a:t>  s.ack = 1 -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piggybacked </a:t>
            </a:r>
            <a:r>
              <a:rPr lang="en-US" sz="1000" dirty="0" err="1" smtClean="0"/>
              <a:t>ack</a:t>
            </a:r>
            <a:r>
              <a:rPr lang="en-US" sz="1000" dirty="0" smtClean="0"/>
              <a:t>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to_physical_layer</a:t>
            </a:r>
            <a:r>
              <a:rPr lang="en-US" sz="1000" dirty="0" smtClean="0"/>
              <a:t>(&amp;s);	</a:t>
            </a:r>
            <a:r>
              <a:rPr lang="en-US" sz="1000" dirty="0" smtClean="0"/>
              <a:t>	/* </a:t>
            </a:r>
            <a:r>
              <a:rPr lang="en-US" sz="1000" dirty="0" smtClean="0"/>
              <a:t>transmit the frame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start_timer</a:t>
            </a:r>
            <a:r>
              <a:rPr lang="en-US" sz="1000" dirty="0" smtClean="0"/>
              <a:t>(s.seq);	</a:t>
            </a:r>
            <a:r>
              <a:rPr lang="en-US" sz="1000" dirty="0" smtClean="0"/>
              <a:t>	/* </a:t>
            </a:r>
            <a:r>
              <a:rPr lang="en-US" sz="1000" dirty="0" smtClean="0"/>
              <a:t>start the timer running */</a:t>
            </a:r>
          </a:p>
          <a:p>
            <a:endParaRPr lang="en-US" sz="1000" dirty="0" smtClean="0"/>
          </a:p>
          <a:p>
            <a:r>
              <a:rPr lang="en-US" sz="1000" dirty="0" smtClean="0"/>
              <a:t>  while (true) {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wait_for_event</a:t>
            </a:r>
            <a:r>
              <a:rPr lang="en-US" sz="1000" dirty="0" smtClean="0"/>
              <a:t>(&amp;event);	</a:t>
            </a:r>
            <a:r>
              <a:rPr lang="en-US" sz="1000" dirty="0" smtClean="0"/>
              <a:t>	/* 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, </a:t>
            </a:r>
            <a:r>
              <a:rPr lang="en-US" sz="1000" dirty="0" err="1" smtClean="0"/>
              <a:t>cksum_err</a:t>
            </a:r>
            <a:r>
              <a:rPr lang="en-US" sz="1000" dirty="0" smtClean="0"/>
              <a:t>, or timeout */</a:t>
            </a:r>
          </a:p>
          <a:p>
            <a:r>
              <a:rPr lang="en-US" sz="1000" dirty="0" smtClean="0"/>
              <a:t>        if (event == 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) </a:t>
            </a:r>
            <a:r>
              <a:rPr lang="en-US" sz="1000" dirty="0" smtClean="0"/>
              <a:t>{	</a:t>
            </a:r>
            <a:r>
              <a:rPr lang="en-US" sz="1000" dirty="0" smtClean="0"/>
              <a:t>	/* a frame has arrived undamaged */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from_physical_layer</a:t>
            </a:r>
            <a:r>
              <a:rPr lang="en-US" sz="1000" dirty="0" smtClean="0"/>
              <a:t>(&amp;r);	/* go get it */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     if (r.seq ==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) {	/* handle inbound frame stream */</a:t>
            </a:r>
          </a:p>
          <a:p>
            <a:r>
              <a:rPr lang="en-US" sz="1000" dirty="0" smtClean="0"/>
              <a:t>                        </a:t>
            </a:r>
            <a:r>
              <a:rPr lang="en-US" sz="1000" dirty="0" err="1" smtClean="0"/>
              <a:t>to_network_layer</a:t>
            </a:r>
            <a:r>
              <a:rPr lang="en-US" sz="1000" dirty="0" smtClean="0"/>
              <a:t>(&amp;r.info);	/* pass packet to network layer */</a:t>
            </a:r>
          </a:p>
          <a:p>
            <a:r>
              <a:rPr lang="en-US" sz="1000" dirty="0" smtClean="0"/>
              <a:t>                        inc(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);	/* invert </a:t>
            </a:r>
            <a:r>
              <a:rPr lang="en-US" sz="1000" dirty="0" err="1" smtClean="0"/>
              <a:t>seq</a:t>
            </a:r>
            <a:r>
              <a:rPr lang="en-US" sz="1000" dirty="0" smtClean="0"/>
              <a:t> number expected next */</a:t>
            </a:r>
          </a:p>
          <a:p>
            <a:r>
              <a:rPr lang="en-US" sz="1000" dirty="0" smtClean="0"/>
              <a:t>                }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     if (r.ack ==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) {	/* handle outbound frame stream */</a:t>
            </a:r>
          </a:p>
          <a:p>
            <a:r>
              <a:rPr lang="en-US" sz="1000" dirty="0" smtClean="0"/>
              <a:t>                        </a:t>
            </a:r>
            <a:r>
              <a:rPr lang="en-US" sz="1000" dirty="0" err="1" smtClean="0"/>
              <a:t>stop_timer</a:t>
            </a:r>
            <a:r>
              <a:rPr lang="en-US" sz="1000" dirty="0" smtClean="0"/>
              <a:t>(r.ack</a:t>
            </a:r>
            <a:r>
              <a:rPr lang="en-US" sz="1000" dirty="0" smtClean="0"/>
              <a:t>);	</a:t>
            </a:r>
            <a:r>
              <a:rPr lang="en-US" sz="1000" dirty="0" smtClean="0"/>
              <a:t>	/* turn the timer off */</a:t>
            </a:r>
          </a:p>
          <a:p>
            <a:r>
              <a:rPr lang="en-US" sz="1000" dirty="0" smtClean="0"/>
              <a:t>                        </a:t>
            </a:r>
            <a:r>
              <a:rPr lang="en-US" sz="1000" dirty="0" err="1" smtClean="0"/>
              <a:t>from_network_layer</a:t>
            </a:r>
            <a:r>
              <a:rPr lang="en-US" sz="1000" dirty="0" smtClean="0"/>
              <a:t>(&amp;buffer);	/* fetch new </a:t>
            </a:r>
            <a:r>
              <a:rPr lang="en-US" sz="1000" dirty="0" err="1" smtClean="0"/>
              <a:t>pkt</a:t>
            </a:r>
            <a:r>
              <a:rPr lang="en-US" sz="1000" dirty="0" smtClean="0"/>
              <a:t> from network layer */</a:t>
            </a:r>
          </a:p>
          <a:p>
            <a:r>
              <a:rPr lang="en-US" sz="1000" dirty="0" smtClean="0"/>
              <a:t>                        inc(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);	/* invert sender's sequence number */</a:t>
            </a:r>
          </a:p>
          <a:p>
            <a:r>
              <a:rPr lang="en-US" sz="1000" dirty="0" smtClean="0"/>
              <a:t>                }</a:t>
            </a:r>
          </a:p>
          <a:p>
            <a:r>
              <a:rPr lang="en-US" sz="1000" dirty="0" smtClean="0"/>
              <a:t>        }</a:t>
            </a:r>
          </a:p>
          <a:p>
            <a:r>
              <a:rPr lang="en-US" sz="1000" dirty="0" smtClean="0"/>
              <a:t>        s.info = buffer;	</a:t>
            </a:r>
            <a:r>
              <a:rPr lang="en-US" sz="1000" dirty="0" smtClean="0"/>
              <a:t>	/* </a:t>
            </a:r>
            <a:r>
              <a:rPr lang="en-US" sz="1000" dirty="0" smtClean="0"/>
              <a:t>construct outbound frame */</a:t>
            </a:r>
          </a:p>
          <a:p>
            <a:r>
              <a:rPr lang="en-US" sz="1000" dirty="0" smtClean="0"/>
              <a:t>        s.seq =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;	/* insert sequence number into it */</a:t>
            </a:r>
          </a:p>
          <a:p>
            <a:r>
              <a:rPr lang="en-US" sz="1000" dirty="0" smtClean="0"/>
              <a:t>        s.ack = 1 -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;	/* </a:t>
            </a:r>
            <a:r>
              <a:rPr lang="en-US" sz="1000" dirty="0" err="1" smtClean="0"/>
              <a:t>seq</a:t>
            </a:r>
            <a:r>
              <a:rPr lang="en-US" sz="1000" dirty="0" smtClean="0"/>
              <a:t> number of last received frame */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to_physical_layer</a:t>
            </a:r>
            <a:r>
              <a:rPr lang="en-US" sz="1000" dirty="0" smtClean="0"/>
              <a:t>(&amp;s);	</a:t>
            </a:r>
            <a:r>
              <a:rPr lang="en-US" sz="1000" dirty="0" smtClean="0"/>
              <a:t>	/* </a:t>
            </a:r>
            <a:r>
              <a:rPr lang="en-US" sz="1000" dirty="0" smtClean="0"/>
              <a:t>transmit a frame */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start_timer</a:t>
            </a:r>
            <a:r>
              <a:rPr lang="en-US" sz="1000" dirty="0" smtClean="0"/>
              <a:t>(s.seq);	</a:t>
            </a:r>
            <a:r>
              <a:rPr lang="en-US" sz="1000" dirty="0" smtClean="0"/>
              <a:t>	/* </a:t>
            </a:r>
            <a:r>
              <a:rPr lang="en-US" sz="1000" dirty="0" smtClean="0"/>
              <a:t>start the timer running */</a:t>
            </a:r>
          </a:p>
          <a:p>
            <a:r>
              <a:rPr lang="en-US" sz="1000" dirty="0" smtClean="0"/>
              <a:t>  }</a:t>
            </a:r>
          </a:p>
          <a:p>
            <a:r>
              <a:rPr lang="en-US" sz="1000" dirty="0" smtClean="0"/>
              <a:t>}</a:t>
            </a:r>
            <a:endParaRPr lang="en-US" sz="1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219200"/>
            <a:ext cx="7772400" cy="4579937"/>
            <a:chOff x="685800" y="1477963"/>
            <a:chExt cx="7772400" cy="4579937"/>
          </a:xfrm>
        </p:grpSpPr>
        <p:pic>
          <p:nvPicPr>
            <p:cNvPr id="2" name="Picture 1" descr="03_Page_1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477963"/>
              <a:ext cx="7772400" cy="3902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7150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Two scenarios for protocol 4. (a) Normal case. (b) Abnormal case. The notation is (</a:t>
              </a:r>
              <a:r>
                <a:rPr lang="en-US" sz="2000" dirty="0" err="1" smtClean="0"/>
                <a:t>seq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ack</a:t>
              </a:r>
              <a:r>
                <a:rPr lang="en-US" sz="2000" dirty="0" smtClean="0"/>
                <a:t>, packet number). An asterisk indicates where a network layer accepts a packet.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70560" y="762000"/>
            <a:ext cx="7787640" cy="5486400"/>
            <a:chOff x="245533" y="685800"/>
            <a:chExt cx="8652933" cy="6096000"/>
          </a:xfrm>
        </p:grpSpPr>
        <p:pic>
          <p:nvPicPr>
            <p:cNvPr id="2" name="Picture 1" descr="03_Page_1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831850" y="685800"/>
              <a:ext cx="74803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245533" y="6438900"/>
              <a:ext cx="8652933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Pipelining and error recovery. Effect of an error when (a) receiver's window size is 1 and (b) receiver's window size is large.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81200"/>
            <a:ext cx="7772400" cy="3125787"/>
            <a:chOff x="685800" y="2132013"/>
            <a:chExt cx="7772400" cy="3125787"/>
          </a:xfrm>
        </p:grpSpPr>
        <p:pic>
          <p:nvPicPr>
            <p:cNvPr id="2" name="Picture 1" descr="03_Page_0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32013"/>
              <a:ext cx="7772400" cy="2593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14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Relationship between packets and frames.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607689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sliding window protocol using go-back-n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817061" y="-458320"/>
            <a:ext cx="5497018" cy="763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/* Protocol 5 (Go-back-n) allows multiple outstanding frames. The </a:t>
            </a:r>
            <a:r>
              <a:rPr lang="en-US" sz="1000" dirty="0" smtClean="0"/>
              <a:t>sender </a:t>
            </a:r>
            <a:r>
              <a:rPr lang="en-US" sz="1000" dirty="0" smtClean="0"/>
              <a:t>may transmit up</a:t>
            </a:r>
          </a:p>
          <a:p>
            <a:r>
              <a:rPr lang="en-US" sz="1000" dirty="0" smtClean="0"/>
              <a:t>   to MAX_SEQ frames without waiting for an ack. In addition, unlike in the previous</a:t>
            </a:r>
          </a:p>
          <a:p>
            <a:r>
              <a:rPr lang="en-US" sz="1000" dirty="0" smtClean="0"/>
              <a:t>   protocols, the network layer is not assumed to have a new packet all the time. Instead,</a:t>
            </a:r>
          </a:p>
          <a:p>
            <a:r>
              <a:rPr lang="en-US" sz="1000" dirty="0" smtClean="0"/>
              <a:t>   the network layer causes a </a:t>
            </a:r>
            <a:r>
              <a:rPr lang="en-US" sz="1000" dirty="0" err="1" smtClean="0"/>
              <a:t>network_layer_ready</a:t>
            </a:r>
            <a:r>
              <a:rPr lang="en-US" sz="1000" dirty="0" smtClean="0"/>
              <a:t> event when there is a packet to send. */</a:t>
            </a:r>
          </a:p>
          <a:p>
            <a:endParaRPr lang="en-US" sz="1000" dirty="0" smtClean="0"/>
          </a:p>
          <a:p>
            <a:r>
              <a:rPr lang="en-US" sz="1000" dirty="0" smtClean="0"/>
              <a:t>#define MAX_SEQ 7	</a:t>
            </a:r>
          </a:p>
          <a:p>
            <a:r>
              <a:rPr lang="en-US" sz="1000" dirty="0" err="1" smtClean="0"/>
              <a:t>typedef</a:t>
            </a:r>
            <a:r>
              <a:rPr lang="en-US" sz="1000" dirty="0" smtClean="0"/>
              <a:t> </a:t>
            </a:r>
            <a:r>
              <a:rPr lang="en-US" sz="1000" dirty="0" err="1" smtClean="0"/>
              <a:t>enum</a:t>
            </a:r>
            <a:r>
              <a:rPr lang="en-US" sz="1000" dirty="0" smtClean="0"/>
              <a:t> {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, </a:t>
            </a:r>
            <a:r>
              <a:rPr lang="en-US" sz="1000" dirty="0" err="1" smtClean="0"/>
              <a:t>cksum_err</a:t>
            </a:r>
            <a:r>
              <a:rPr lang="en-US" sz="1000" dirty="0" smtClean="0"/>
              <a:t>, timeout, </a:t>
            </a:r>
            <a:r>
              <a:rPr lang="en-US" sz="1000" dirty="0" err="1" smtClean="0"/>
              <a:t>network_layer_ready</a:t>
            </a:r>
            <a:r>
              <a:rPr lang="en-US" sz="1000" dirty="0" smtClean="0"/>
              <a:t>}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#include "</a:t>
            </a:r>
            <a:r>
              <a:rPr lang="en-US" sz="1000" dirty="0" err="1" smtClean="0"/>
              <a:t>protocol.h</a:t>
            </a:r>
            <a:r>
              <a:rPr lang="en-US" sz="1000" dirty="0" smtClean="0"/>
              <a:t>"</a:t>
            </a:r>
          </a:p>
          <a:p>
            <a:endParaRPr lang="en-US" sz="1000" dirty="0" smtClean="0"/>
          </a:p>
          <a:p>
            <a:r>
              <a:rPr lang="en-US" sz="1000" dirty="0" smtClean="0"/>
              <a:t>static </a:t>
            </a:r>
            <a:r>
              <a:rPr lang="en-US" sz="1000" dirty="0" err="1" smtClean="0"/>
              <a:t>boolean</a:t>
            </a:r>
            <a:r>
              <a:rPr lang="en-US" sz="1000" dirty="0" smtClean="0"/>
              <a:t> between(</a:t>
            </a:r>
            <a:r>
              <a:rPr lang="en-US" sz="1000" dirty="0" err="1" smtClean="0"/>
              <a:t>seq_nr</a:t>
            </a:r>
            <a:r>
              <a:rPr lang="en-US" sz="1000" dirty="0" smtClean="0"/>
              <a:t> a,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b,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c)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/* Return true if a &lt;= b &lt; c circularly; false otherwise. */</a:t>
            </a:r>
          </a:p>
          <a:p>
            <a:r>
              <a:rPr lang="en-US" sz="1000" dirty="0" smtClean="0"/>
              <a:t>  if (((a &lt;= b) &amp;&amp; (b &lt; c)) || ((c &lt; a) &amp;&amp; (a &lt;= b)) || ((b &lt; c) &amp;&amp; (c &lt; a)))</a:t>
            </a:r>
          </a:p>
          <a:p>
            <a:r>
              <a:rPr lang="en-US" sz="1000" dirty="0" smtClean="0"/>
              <a:t>        return(true);</a:t>
            </a:r>
          </a:p>
          <a:p>
            <a:r>
              <a:rPr lang="en-US" sz="1000" dirty="0" smtClean="0"/>
              <a:t>    else</a:t>
            </a:r>
          </a:p>
          <a:p>
            <a:r>
              <a:rPr lang="en-US" sz="1000" dirty="0" smtClean="0"/>
              <a:t>        return(false);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static void </a:t>
            </a:r>
            <a:r>
              <a:rPr lang="en-US" sz="1000" dirty="0" err="1" smtClean="0"/>
              <a:t>send_data</a:t>
            </a:r>
            <a:r>
              <a:rPr lang="en-US" sz="1000" dirty="0" smtClean="0"/>
              <a:t>(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frame_nr</a:t>
            </a:r>
            <a:r>
              <a:rPr lang="en-US" sz="1000" dirty="0" smtClean="0"/>
              <a:t>,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, packet buffer[])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/* Construct and send a data frame. */</a:t>
            </a:r>
          </a:p>
          <a:p>
            <a:r>
              <a:rPr lang="en-US" sz="1000" dirty="0" smtClean="0"/>
              <a:t>  frame s;	</a:t>
            </a:r>
            <a:r>
              <a:rPr lang="en-US" sz="1000" dirty="0" smtClean="0"/>
              <a:t>		/* </a:t>
            </a:r>
            <a:r>
              <a:rPr lang="en-US" sz="1000" dirty="0" smtClean="0"/>
              <a:t>scratch variable */</a:t>
            </a:r>
          </a:p>
          <a:p>
            <a:endParaRPr lang="en-US" sz="1000" dirty="0" smtClean="0"/>
          </a:p>
          <a:p>
            <a:r>
              <a:rPr lang="nn-NO" sz="1000" dirty="0" smtClean="0"/>
              <a:t>  s.info = buffer[frame_nr];	</a:t>
            </a:r>
            <a:r>
              <a:rPr lang="nn-NO" sz="1000" dirty="0" smtClean="0"/>
              <a:t>	/* </a:t>
            </a:r>
            <a:r>
              <a:rPr lang="nn-NO" sz="1000" dirty="0" smtClean="0"/>
              <a:t>insert packet into frame */</a:t>
            </a:r>
          </a:p>
          <a:p>
            <a:r>
              <a:rPr lang="en-US" sz="1000" dirty="0" smtClean="0"/>
              <a:t>  s.seq = </a:t>
            </a:r>
            <a:r>
              <a:rPr lang="en-US" sz="1000" dirty="0" err="1" smtClean="0"/>
              <a:t>frame_nr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insert sequence number into frame */</a:t>
            </a:r>
          </a:p>
          <a:p>
            <a:r>
              <a:rPr lang="en-US" sz="1000" dirty="0" smtClean="0"/>
              <a:t>  s.ack = (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 + MAX_SEQ) % (MAX_SEQ + 1);	/* piggyback </a:t>
            </a:r>
            <a:r>
              <a:rPr lang="en-US" sz="1000" dirty="0" err="1" smtClean="0"/>
              <a:t>ack</a:t>
            </a:r>
            <a:r>
              <a:rPr lang="en-US" sz="1000" dirty="0" smtClean="0"/>
              <a:t>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to_physical_layer</a:t>
            </a:r>
            <a:r>
              <a:rPr lang="en-US" sz="1000" dirty="0" smtClean="0"/>
              <a:t>(&amp;s);	</a:t>
            </a:r>
            <a:r>
              <a:rPr lang="en-US" sz="1000" dirty="0" smtClean="0"/>
              <a:t>	/* </a:t>
            </a:r>
            <a:r>
              <a:rPr lang="en-US" sz="1000" dirty="0" smtClean="0"/>
              <a:t>transmit the frame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start_timer</a:t>
            </a:r>
            <a:r>
              <a:rPr lang="en-US" sz="1000" dirty="0" smtClean="0"/>
              <a:t>(</a:t>
            </a:r>
            <a:r>
              <a:rPr lang="en-US" sz="1000" dirty="0" err="1" smtClean="0"/>
              <a:t>frame_nr</a:t>
            </a:r>
            <a:r>
              <a:rPr lang="en-US" sz="1000" dirty="0" smtClean="0"/>
              <a:t>);	</a:t>
            </a:r>
            <a:r>
              <a:rPr lang="en-US" sz="1000" dirty="0" smtClean="0"/>
              <a:t>	/* </a:t>
            </a:r>
            <a:r>
              <a:rPr lang="en-US" sz="1000" dirty="0" smtClean="0"/>
              <a:t>start the timer running */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void protocol5(void)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;	</a:t>
            </a:r>
            <a:r>
              <a:rPr lang="en-US" sz="1000" dirty="0" smtClean="0"/>
              <a:t>	/* MAX_SEQ &gt; 1; used for outbound stream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ack_expected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oldest frame as yet unacknowledged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next frame expected on inbound stream */</a:t>
            </a:r>
          </a:p>
          <a:p>
            <a:r>
              <a:rPr lang="en-US" sz="1000" dirty="0" smtClean="0"/>
              <a:t>  frame r;	</a:t>
            </a:r>
            <a:r>
              <a:rPr lang="en-US" sz="1000" dirty="0" smtClean="0"/>
              <a:t>		/* </a:t>
            </a:r>
            <a:r>
              <a:rPr lang="en-US" sz="1000" dirty="0" smtClean="0"/>
              <a:t>scratch variable */</a:t>
            </a:r>
          </a:p>
          <a:p>
            <a:r>
              <a:rPr lang="en-US" sz="1000" dirty="0" smtClean="0"/>
              <a:t>  packet buffer[MAX_SEQ + 1];	</a:t>
            </a:r>
            <a:r>
              <a:rPr lang="en-US" sz="1000" dirty="0" smtClean="0"/>
              <a:t>	/* </a:t>
            </a:r>
            <a:r>
              <a:rPr lang="en-US" sz="1000" dirty="0" smtClean="0"/>
              <a:t>buffers for the outbound stream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number of output buffers currently in use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i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used to index into the buffer array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 event;</a:t>
            </a:r>
          </a:p>
          <a:p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enable_network_layer</a:t>
            </a:r>
            <a:r>
              <a:rPr lang="en-US" sz="1000" dirty="0" smtClean="0"/>
              <a:t>();	</a:t>
            </a:r>
            <a:r>
              <a:rPr lang="en-US" sz="1000" dirty="0" smtClean="0"/>
              <a:t>	/* </a:t>
            </a:r>
            <a:r>
              <a:rPr lang="en-US" sz="1000" dirty="0" smtClean="0"/>
              <a:t>allow </a:t>
            </a:r>
            <a:r>
              <a:rPr lang="en-US" sz="1000" dirty="0" err="1" smtClean="0"/>
              <a:t>network_layer_ready</a:t>
            </a:r>
            <a:r>
              <a:rPr lang="en-US" sz="1000" dirty="0" smtClean="0"/>
              <a:t> events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ack_expected</a:t>
            </a:r>
            <a:r>
              <a:rPr lang="en-US" sz="1000" dirty="0" smtClean="0"/>
              <a:t> = 0;	</a:t>
            </a:r>
            <a:r>
              <a:rPr lang="en-US" sz="1000" dirty="0" smtClean="0"/>
              <a:t>	/* </a:t>
            </a:r>
            <a:r>
              <a:rPr lang="en-US" sz="1000" dirty="0" smtClean="0"/>
              <a:t>next </a:t>
            </a:r>
            <a:r>
              <a:rPr lang="en-US" sz="1000" dirty="0" err="1" smtClean="0"/>
              <a:t>ack</a:t>
            </a:r>
            <a:r>
              <a:rPr lang="en-US" sz="1000" dirty="0" smtClean="0"/>
              <a:t> expected inbound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 = 0;	</a:t>
            </a:r>
            <a:r>
              <a:rPr lang="en-US" sz="1000" dirty="0" smtClean="0"/>
              <a:t>	/* </a:t>
            </a:r>
            <a:r>
              <a:rPr lang="en-US" sz="1000" dirty="0" smtClean="0"/>
              <a:t>next frame going out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 = 0;	</a:t>
            </a:r>
            <a:r>
              <a:rPr lang="en-US" sz="1000" dirty="0" smtClean="0"/>
              <a:t>	/* </a:t>
            </a:r>
            <a:r>
              <a:rPr lang="en-US" sz="1000" dirty="0" smtClean="0"/>
              <a:t>number of frame expected inbound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 = 0</a:t>
            </a:r>
            <a:r>
              <a:rPr lang="en-US" sz="1000" dirty="0" smtClean="0"/>
              <a:t>;	</a:t>
            </a:r>
            <a:r>
              <a:rPr lang="en-US" sz="1000" dirty="0" smtClean="0"/>
              <a:t>	</a:t>
            </a:r>
            <a:r>
              <a:rPr lang="en-US" sz="1000" dirty="0" smtClean="0"/>
              <a:t>	/* </a:t>
            </a:r>
            <a:r>
              <a:rPr lang="en-US" sz="1000" dirty="0" smtClean="0"/>
              <a:t>initially no packets are buffered */</a:t>
            </a:r>
          </a:p>
          <a:p>
            <a:endParaRPr lang="en-US" sz="1000" dirty="0" smtClean="0"/>
          </a:p>
          <a:p>
            <a:r>
              <a:rPr lang="en-US" sz="1000" dirty="0" smtClean="0"/>
              <a:t>  while (true) {</a:t>
            </a:r>
          </a:p>
          <a:p>
            <a:r>
              <a:rPr lang="en-US" sz="1000" dirty="0" smtClean="0"/>
              <a:t>     </a:t>
            </a:r>
            <a:r>
              <a:rPr lang="en-US" sz="1000" dirty="0" err="1" smtClean="0"/>
              <a:t>wait_for_event</a:t>
            </a:r>
            <a:r>
              <a:rPr lang="en-US" sz="1000" dirty="0" smtClean="0"/>
              <a:t>(&amp;event);	</a:t>
            </a:r>
            <a:r>
              <a:rPr lang="en-US" sz="1000" dirty="0" smtClean="0"/>
              <a:t>	/* </a:t>
            </a:r>
            <a:r>
              <a:rPr lang="en-US" sz="1000" dirty="0" smtClean="0"/>
              <a:t>four possibilities: see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 above </a:t>
            </a:r>
            <a:r>
              <a:rPr lang="en-US" sz="1000" dirty="0" smtClean="0"/>
              <a:t>*/</a:t>
            </a:r>
            <a:endParaRPr lang="en-US" sz="1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607689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sliding window protocol using go-back-n</a:t>
            </a:r>
            <a:r>
              <a:rPr lang="en-US" sz="2000" dirty="0" smtClean="0"/>
              <a:t>. (continued)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811164" y="-140181"/>
            <a:ext cx="5516254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switch(event) {</a:t>
            </a:r>
          </a:p>
          <a:p>
            <a:r>
              <a:rPr lang="en-US" sz="1000" dirty="0" smtClean="0"/>
              <a:t>        case </a:t>
            </a:r>
            <a:r>
              <a:rPr lang="en-US" sz="1000" dirty="0" err="1" smtClean="0"/>
              <a:t>network_layer_ready</a:t>
            </a:r>
            <a:r>
              <a:rPr lang="en-US" sz="1000" dirty="0" smtClean="0"/>
              <a:t>:	</a:t>
            </a:r>
            <a:r>
              <a:rPr lang="en-US" sz="1000" dirty="0" smtClean="0"/>
              <a:t>	/* </a:t>
            </a:r>
            <a:r>
              <a:rPr lang="en-US" sz="1000" dirty="0" smtClean="0"/>
              <a:t>the network layer has a packet to send */</a:t>
            </a:r>
          </a:p>
          <a:p>
            <a:r>
              <a:rPr lang="en-US" sz="1000" dirty="0" smtClean="0"/>
              <a:t>                /* Accept, save, and transmit a new frame. */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from_network_layer</a:t>
            </a:r>
            <a:r>
              <a:rPr lang="en-US" sz="1000" dirty="0" smtClean="0"/>
              <a:t>(&amp;buffer[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]); /* fetch new packet */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 = 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 + 1;	/* expand the sender's window */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send_data</a:t>
            </a:r>
            <a:r>
              <a:rPr lang="en-US" sz="1000" dirty="0" smtClean="0"/>
              <a:t>(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,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, buffer</a:t>
            </a:r>
            <a:r>
              <a:rPr lang="en-US" sz="1000" dirty="0" smtClean="0"/>
              <a:t>); /* </a:t>
            </a:r>
            <a:r>
              <a:rPr lang="en-US" sz="1000" dirty="0" smtClean="0"/>
              <a:t>transmit the frame */</a:t>
            </a:r>
          </a:p>
          <a:p>
            <a:r>
              <a:rPr lang="en-US" sz="1000" dirty="0" smtClean="0"/>
              <a:t>                inc(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);	/* advance sender's upper window edge */</a:t>
            </a:r>
          </a:p>
          <a:p>
            <a:r>
              <a:rPr lang="en-US" sz="1000" dirty="0" smtClean="0"/>
              <a:t>                break;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case 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:	</a:t>
            </a:r>
            <a:r>
              <a:rPr lang="en-US" sz="1000" dirty="0" smtClean="0"/>
              <a:t>	/* </a:t>
            </a:r>
            <a:r>
              <a:rPr lang="en-US" sz="1000" dirty="0" smtClean="0"/>
              <a:t>a data or control frame has arrived */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from_physical_layer</a:t>
            </a:r>
            <a:r>
              <a:rPr lang="en-US" sz="1000" dirty="0" smtClean="0"/>
              <a:t>(&amp;r);	/* get incoming frame from physical layer */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     if (r.seq ==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) {</a:t>
            </a:r>
          </a:p>
          <a:p>
            <a:r>
              <a:rPr lang="en-US" sz="1000" dirty="0" smtClean="0"/>
              <a:t>                        /* Frames are accepted only in order. */</a:t>
            </a:r>
          </a:p>
          <a:p>
            <a:r>
              <a:rPr lang="en-US" sz="1000" dirty="0" smtClean="0"/>
              <a:t>                        </a:t>
            </a:r>
            <a:r>
              <a:rPr lang="en-US" sz="1000" dirty="0" err="1" smtClean="0"/>
              <a:t>to_network_layer</a:t>
            </a:r>
            <a:r>
              <a:rPr lang="en-US" sz="1000" dirty="0" smtClean="0"/>
              <a:t>(&amp;r.info);	/* pass packet to network layer */</a:t>
            </a:r>
          </a:p>
          <a:p>
            <a:r>
              <a:rPr lang="en-US" sz="1000" dirty="0" smtClean="0"/>
              <a:t>                        inc(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);	/* advance lower edge of receiver's window */</a:t>
            </a:r>
          </a:p>
          <a:p>
            <a:r>
              <a:rPr lang="en-US" sz="1000" dirty="0" smtClean="0"/>
              <a:t>                 }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      /* </a:t>
            </a:r>
            <a:r>
              <a:rPr lang="en-US" sz="1000" dirty="0" err="1" smtClean="0"/>
              <a:t>Ack</a:t>
            </a:r>
            <a:r>
              <a:rPr lang="en-US" sz="1000" dirty="0" smtClean="0"/>
              <a:t> n implies n - 1, n - 2, etc.  Check for this. */</a:t>
            </a:r>
          </a:p>
          <a:p>
            <a:r>
              <a:rPr lang="en-US" sz="1000" dirty="0" smtClean="0"/>
              <a:t>                while (between(</a:t>
            </a:r>
            <a:r>
              <a:rPr lang="en-US" sz="1000" dirty="0" err="1" smtClean="0"/>
              <a:t>ack_expected</a:t>
            </a:r>
            <a:r>
              <a:rPr lang="en-US" sz="1000" dirty="0" smtClean="0"/>
              <a:t>, r.ack,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)) {</a:t>
            </a:r>
          </a:p>
          <a:p>
            <a:r>
              <a:rPr lang="en-US" sz="1000" dirty="0" smtClean="0"/>
              <a:t>                        /* Handle piggybacked ack. */</a:t>
            </a:r>
          </a:p>
          <a:p>
            <a:r>
              <a:rPr lang="en-US" sz="1000" dirty="0" smtClean="0"/>
              <a:t>                        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 = 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 - 1;	/* one frame fewer buffered */</a:t>
            </a:r>
          </a:p>
          <a:p>
            <a:r>
              <a:rPr lang="en-US" sz="1000" dirty="0" smtClean="0"/>
              <a:t>                        </a:t>
            </a:r>
            <a:r>
              <a:rPr lang="en-US" sz="1000" dirty="0" err="1" smtClean="0"/>
              <a:t>stop_timer</a:t>
            </a:r>
            <a:r>
              <a:rPr lang="en-US" sz="1000" dirty="0" smtClean="0"/>
              <a:t>(</a:t>
            </a:r>
            <a:r>
              <a:rPr lang="en-US" sz="1000" dirty="0" err="1" smtClean="0"/>
              <a:t>ack_expected</a:t>
            </a:r>
            <a:r>
              <a:rPr lang="en-US" sz="1000" dirty="0" smtClean="0"/>
              <a:t>);	/* frame arrived intact; stop timer */</a:t>
            </a:r>
          </a:p>
          <a:p>
            <a:r>
              <a:rPr lang="en-US" sz="1000" dirty="0" smtClean="0"/>
              <a:t>                        inc(</a:t>
            </a:r>
            <a:r>
              <a:rPr lang="en-US" sz="1000" dirty="0" err="1" smtClean="0"/>
              <a:t>ack_expected</a:t>
            </a:r>
            <a:r>
              <a:rPr lang="en-US" sz="1000" dirty="0" smtClean="0"/>
              <a:t>);	/* contract sender's window */</a:t>
            </a:r>
          </a:p>
          <a:p>
            <a:r>
              <a:rPr lang="en-US" sz="1000" dirty="0" smtClean="0"/>
              <a:t>                }</a:t>
            </a:r>
          </a:p>
          <a:p>
            <a:r>
              <a:rPr lang="en-US" sz="1000" dirty="0" smtClean="0"/>
              <a:t>                break;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case </a:t>
            </a:r>
            <a:r>
              <a:rPr lang="en-US" sz="1000" dirty="0" err="1" smtClean="0"/>
              <a:t>cksum_err</a:t>
            </a:r>
            <a:r>
              <a:rPr lang="en-US" sz="1000" dirty="0" smtClean="0"/>
              <a:t>: break;	</a:t>
            </a:r>
            <a:r>
              <a:rPr lang="en-US" sz="1000" dirty="0" smtClean="0"/>
              <a:t>	/* </a:t>
            </a:r>
            <a:r>
              <a:rPr lang="en-US" sz="1000" dirty="0" smtClean="0"/>
              <a:t>just ignore bad frames */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case timeout:	</a:t>
            </a:r>
            <a:r>
              <a:rPr lang="en-US" sz="1000" dirty="0" smtClean="0"/>
              <a:t>	/* </a:t>
            </a:r>
            <a:r>
              <a:rPr lang="en-US" sz="1000" dirty="0" smtClean="0"/>
              <a:t>trouble; retransmit all outstanding frames */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 = </a:t>
            </a:r>
            <a:r>
              <a:rPr lang="en-US" sz="1000" dirty="0" err="1" smtClean="0"/>
              <a:t>ack_expected</a:t>
            </a:r>
            <a:r>
              <a:rPr lang="en-US" sz="1000" dirty="0" smtClean="0"/>
              <a:t>;	/* start retransmitting here */</a:t>
            </a:r>
          </a:p>
          <a:p>
            <a:r>
              <a:rPr lang="en-US" sz="1000" dirty="0" smtClean="0"/>
              <a:t>                for (</a:t>
            </a:r>
            <a:r>
              <a:rPr lang="en-US" sz="1000" dirty="0" err="1" smtClean="0"/>
              <a:t>i</a:t>
            </a:r>
            <a:r>
              <a:rPr lang="en-US" sz="1000" dirty="0" smtClean="0"/>
              <a:t> = 1; </a:t>
            </a:r>
            <a:r>
              <a:rPr lang="en-US" sz="1000" dirty="0" err="1" smtClean="0"/>
              <a:t>i</a:t>
            </a:r>
            <a:r>
              <a:rPr lang="en-US" sz="1000" dirty="0" smtClean="0"/>
              <a:t> &lt;= 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; </a:t>
            </a:r>
            <a:r>
              <a:rPr lang="en-US" sz="1000" dirty="0" err="1" smtClean="0"/>
              <a:t>i</a:t>
            </a:r>
            <a:r>
              <a:rPr lang="en-US" sz="1000" dirty="0" smtClean="0"/>
              <a:t>++) {</a:t>
            </a:r>
          </a:p>
          <a:p>
            <a:r>
              <a:rPr lang="en-US" sz="1000" dirty="0" smtClean="0"/>
              <a:t>                        </a:t>
            </a:r>
            <a:r>
              <a:rPr lang="en-US" sz="1000" dirty="0" err="1" smtClean="0"/>
              <a:t>send_data</a:t>
            </a:r>
            <a:r>
              <a:rPr lang="en-US" sz="1000" dirty="0" smtClean="0"/>
              <a:t>(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,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, buffer</a:t>
            </a:r>
            <a:r>
              <a:rPr lang="en-US" sz="1000" dirty="0" smtClean="0"/>
              <a:t>); /* </a:t>
            </a:r>
            <a:r>
              <a:rPr lang="en-US" sz="1000" dirty="0" smtClean="0"/>
              <a:t>resend frame */</a:t>
            </a:r>
          </a:p>
          <a:p>
            <a:r>
              <a:rPr lang="en-US" sz="1000" dirty="0" smtClean="0"/>
              <a:t>                        inc(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);	/* prepare to send the next one */</a:t>
            </a:r>
          </a:p>
          <a:p>
            <a:r>
              <a:rPr lang="en-US" sz="1000" dirty="0" smtClean="0"/>
              <a:t>                }</a:t>
            </a:r>
          </a:p>
          <a:p>
            <a:endParaRPr lang="en-US" sz="1000" dirty="0" smtClean="0"/>
          </a:p>
          <a:p>
            <a:r>
              <a:rPr lang="en-US" sz="1000" dirty="0" smtClean="0"/>
              <a:t>     </a:t>
            </a:r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     if (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 &lt; MAX_SEQ)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enable_network_layer</a:t>
            </a:r>
            <a:r>
              <a:rPr lang="en-US" sz="1000" dirty="0" smtClean="0"/>
              <a:t>();</a:t>
            </a:r>
          </a:p>
          <a:p>
            <a:r>
              <a:rPr lang="en-US" sz="1000" dirty="0" smtClean="0"/>
              <a:t>     else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disable_network_layer</a:t>
            </a:r>
            <a:r>
              <a:rPr lang="en-US" sz="1000" dirty="0" smtClean="0"/>
              <a:t>();</a:t>
            </a:r>
          </a:p>
          <a:p>
            <a:r>
              <a:rPr lang="en-US" sz="1000" dirty="0" smtClean="0"/>
              <a:t>  }</a:t>
            </a:r>
          </a:p>
          <a:p>
            <a:r>
              <a:rPr lang="en-US" sz="1000" dirty="0" smtClean="0"/>
              <a:t>}</a:t>
            </a:r>
            <a:endParaRPr lang="en-US" sz="10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752600"/>
            <a:ext cx="7772400" cy="3487737"/>
            <a:chOff x="685800" y="1998663"/>
            <a:chExt cx="7772400" cy="3487737"/>
          </a:xfrm>
        </p:grpSpPr>
        <p:pic>
          <p:nvPicPr>
            <p:cNvPr id="2" name="Picture 1" descr="03_Page_1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998663"/>
              <a:ext cx="7772400" cy="286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143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Simulation of multiple timers in software. (a) The queued timeouts. (b) The situation after the first timeout has expired.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607689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sliding window protocol using selective repeat.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1692728" y="-898071"/>
            <a:ext cx="5690269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/* Protocol 6 (Selective repeat) accepts frames out of order but passes packets to the</a:t>
            </a:r>
          </a:p>
          <a:p>
            <a:r>
              <a:rPr lang="en-US" sz="1000" dirty="0" smtClean="0"/>
              <a:t>   network layer in order. Associated with each outstanding frame is a timer. When the timer</a:t>
            </a:r>
          </a:p>
          <a:p>
            <a:r>
              <a:rPr lang="en-US" sz="1000" dirty="0" smtClean="0"/>
              <a:t>   expires, only that frame is retransmitted, not all the outstanding frames, as in protocol 5. */</a:t>
            </a:r>
          </a:p>
          <a:p>
            <a:endParaRPr lang="en-US" sz="1000" dirty="0" smtClean="0"/>
          </a:p>
          <a:p>
            <a:r>
              <a:rPr lang="en-US" sz="1000" dirty="0" smtClean="0"/>
              <a:t>#define MAX_SEQ 7	</a:t>
            </a:r>
            <a:r>
              <a:rPr lang="en-US" sz="1000" dirty="0" smtClean="0"/>
              <a:t>	/* </a:t>
            </a:r>
            <a:r>
              <a:rPr lang="en-US" sz="1000" dirty="0" smtClean="0"/>
              <a:t>should be 2^n - 1 */</a:t>
            </a:r>
          </a:p>
          <a:p>
            <a:r>
              <a:rPr lang="nn-NO" sz="1000" dirty="0" smtClean="0"/>
              <a:t>#define NR_BUFS ((MAX_SEQ + 1)/2)</a:t>
            </a:r>
          </a:p>
          <a:p>
            <a:r>
              <a:rPr lang="en-US" sz="1000" dirty="0" err="1" smtClean="0"/>
              <a:t>typedef</a:t>
            </a:r>
            <a:r>
              <a:rPr lang="en-US" sz="1000" dirty="0" smtClean="0"/>
              <a:t> </a:t>
            </a:r>
            <a:r>
              <a:rPr lang="en-US" sz="1000" dirty="0" err="1" smtClean="0"/>
              <a:t>enum</a:t>
            </a:r>
            <a:r>
              <a:rPr lang="en-US" sz="1000" dirty="0" smtClean="0"/>
              <a:t> {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, </a:t>
            </a:r>
            <a:r>
              <a:rPr lang="en-US" sz="1000" dirty="0" err="1" smtClean="0"/>
              <a:t>cksum_err</a:t>
            </a:r>
            <a:r>
              <a:rPr lang="en-US" sz="1000" dirty="0" smtClean="0"/>
              <a:t>, timeout, </a:t>
            </a:r>
            <a:r>
              <a:rPr lang="en-US" sz="1000" dirty="0" err="1" smtClean="0"/>
              <a:t>network_layer_ready</a:t>
            </a:r>
            <a:r>
              <a:rPr lang="en-US" sz="1000" dirty="0" smtClean="0"/>
              <a:t>, </a:t>
            </a:r>
            <a:r>
              <a:rPr lang="en-US" sz="1000" dirty="0" err="1" smtClean="0"/>
              <a:t>ack_timeout</a:t>
            </a:r>
            <a:r>
              <a:rPr lang="en-US" sz="1000" dirty="0" smtClean="0"/>
              <a:t>}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#include "</a:t>
            </a:r>
            <a:r>
              <a:rPr lang="en-US" sz="1000" dirty="0" err="1" smtClean="0"/>
              <a:t>protocol.h</a:t>
            </a:r>
            <a:r>
              <a:rPr lang="en-US" sz="1000" dirty="0" smtClean="0"/>
              <a:t>"</a:t>
            </a:r>
          </a:p>
          <a:p>
            <a:r>
              <a:rPr lang="en-US" sz="1000" dirty="0" err="1" smtClean="0"/>
              <a:t>boolean</a:t>
            </a:r>
            <a:r>
              <a:rPr lang="en-US" sz="1000" dirty="0" smtClean="0"/>
              <a:t> </a:t>
            </a:r>
            <a:r>
              <a:rPr lang="en-US" sz="1000" dirty="0" err="1" smtClean="0"/>
              <a:t>no_nak</a:t>
            </a:r>
            <a:r>
              <a:rPr lang="en-US" sz="1000" dirty="0" smtClean="0"/>
              <a:t> = true;	</a:t>
            </a:r>
            <a:r>
              <a:rPr lang="en-US" sz="1000" dirty="0" smtClean="0"/>
              <a:t>	/* </a:t>
            </a:r>
            <a:r>
              <a:rPr lang="en-US" sz="1000" dirty="0" smtClean="0"/>
              <a:t>no </a:t>
            </a:r>
            <a:r>
              <a:rPr lang="en-US" sz="1000" dirty="0" err="1" smtClean="0"/>
              <a:t>nak</a:t>
            </a:r>
            <a:r>
              <a:rPr lang="en-US" sz="1000" dirty="0" smtClean="0"/>
              <a:t> has been sent yet */</a:t>
            </a:r>
          </a:p>
          <a:p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oldest_frame</a:t>
            </a:r>
            <a:r>
              <a:rPr lang="en-US" sz="1000" dirty="0" smtClean="0"/>
              <a:t> = MAX_SEQ + 1;	/* initial value is only for the simulator */</a:t>
            </a:r>
          </a:p>
          <a:p>
            <a:endParaRPr lang="en-US" sz="1000" dirty="0" smtClean="0"/>
          </a:p>
          <a:p>
            <a:r>
              <a:rPr lang="en-US" sz="1000" dirty="0" smtClean="0"/>
              <a:t>static </a:t>
            </a:r>
            <a:r>
              <a:rPr lang="en-US" sz="1000" dirty="0" err="1" smtClean="0"/>
              <a:t>boolean</a:t>
            </a:r>
            <a:r>
              <a:rPr lang="en-US" sz="1000" dirty="0" smtClean="0"/>
              <a:t> between(</a:t>
            </a:r>
            <a:r>
              <a:rPr lang="en-US" sz="1000" dirty="0" err="1" smtClean="0"/>
              <a:t>seq_nr</a:t>
            </a:r>
            <a:r>
              <a:rPr lang="en-US" sz="1000" dirty="0" smtClean="0"/>
              <a:t> a,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b,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c)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/* Same as between in protocol 5, but shorter and more obscure. */</a:t>
            </a:r>
          </a:p>
          <a:p>
            <a:r>
              <a:rPr lang="en-US" sz="1000" dirty="0" smtClean="0"/>
              <a:t>  return ((a &lt;= b) &amp;&amp; (b &lt; c)) || ((c &lt; a) &amp;&amp; (a &lt;= b)) || ((b &lt; c) &amp;&amp; (c &lt; a));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static void </a:t>
            </a:r>
            <a:r>
              <a:rPr lang="en-US" sz="1000" dirty="0" err="1" smtClean="0"/>
              <a:t>send_frame</a:t>
            </a:r>
            <a:r>
              <a:rPr lang="en-US" sz="1000" dirty="0" smtClean="0"/>
              <a:t>(</a:t>
            </a:r>
            <a:r>
              <a:rPr lang="en-US" sz="1000" dirty="0" err="1" smtClean="0"/>
              <a:t>frame_kind</a:t>
            </a:r>
            <a:r>
              <a:rPr lang="en-US" sz="1000" dirty="0" smtClean="0"/>
              <a:t> </a:t>
            </a:r>
            <a:r>
              <a:rPr lang="en-US" sz="1000" dirty="0" err="1" smtClean="0"/>
              <a:t>fk</a:t>
            </a:r>
            <a:r>
              <a:rPr lang="en-US" sz="1000" dirty="0" smtClean="0"/>
              <a:t>,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frame_nr</a:t>
            </a:r>
            <a:r>
              <a:rPr lang="en-US" sz="1000" dirty="0" smtClean="0"/>
              <a:t>,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, packet buffer[])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/* Construct and send a data, </a:t>
            </a:r>
            <a:r>
              <a:rPr lang="en-US" sz="1000" dirty="0" err="1" smtClean="0"/>
              <a:t>ack</a:t>
            </a:r>
            <a:r>
              <a:rPr lang="en-US" sz="1000" dirty="0" smtClean="0"/>
              <a:t>, or </a:t>
            </a:r>
            <a:r>
              <a:rPr lang="en-US" sz="1000" dirty="0" err="1" smtClean="0"/>
              <a:t>nak</a:t>
            </a:r>
            <a:r>
              <a:rPr lang="en-US" sz="1000" dirty="0" smtClean="0"/>
              <a:t> frame. */</a:t>
            </a:r>
          </a:p>
          <a:p>
            <a:r>
              <a:rPr lang="en-US" sz="1000" dirty="0" smtClean="0"/>
              <a:t>  frame s;	</a:t>
            </a:r>
            <a:r>
              <a:rPr lang="en-US" sz="1000" dirty="0" smtClean="0"/>
              <a:t>		/* </a:t>
            </a:r>
            <a:r>
              <a:rPr lang="en-US" sz="1000" dirty="0" smtClean="0"/>
              <a:t>scratch variable */</a:t>
            </a:r>
          </a:p>
          <a:p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s.kind</a:t>
            </a:r>
            <a:r>
              <a:rPr lang="en-US" sz="1000" dirty="0" smtClean="0"/>
              <a:t> = </a:t>
            </a:r>
            <a:r>
              <a:rPr lang="en-US" sz="1000" dirty="0" err="1" smtClean="0"/>
              <a:t>fk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kind == data, </a:t>
            </a:r>
            <a:r>
              <a:rPr lang="en-US" sz="1000" dirty="0" err="1" smtClean="0"/>
              <a:t>ack</a:t>
            </a:r>
            <a:r>
              <a:rPr lang="en-US" sz="1000" dirty="0" smtClean="0"/>
              <a:t>, or </a:t>
            </a:r>
            <a:r>
              <a:rPr lang="en-US" sz="1000" dirty="0" err="1" smtClean="0"/>
              <a:t>nak</a:t>
            </a:r>
            <a:r>
              <a:rPr lang="en-US" sz="1000" dirty="0" smtClean="0"/>
              <a:t> */</a:t>
            </a:r>
          </a:p>
          <a:p>
            <a:r>
              <a:rPr lang="nn-NO" sz="1000" dirty="0" smtClean="0"/>
              <a:t>  if (fk == data) s.info = buffer[frame_nr % NR_BUFS];</a:t>
            </a:r>
          </a:p>
          <a:p>
            <a:r>
              <a:rPr lang="en-US" sz="1000" dirty="0" smtClean="0"/>
              <a:t>  s.seq = </a:t>
            </a:r>
            <a:r>
              <a:rPr lang="en-US" sz="1000" dirty="0" err="1" smtClean="0"/>
              <a:t>frame_nr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only meaningful for data frames */</a:t>
            </a:r>
          </a:p>
          <a:p>
            <a:r>
              <a:rPr lang="en-US" sz="1000" dirty="0" smtClean="0"/>
              <a:t>  s.ack = (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 + MAX_SEQ) % (MAX_SEQ + 1);</a:t>
            </a:r>
          </a:p>
          <a:p>
            <a:r>
              <a:rPr lang="en-US" sz="1000" dirty="0" smtClean="0"/>
              <a:t>  if (</a:t>
            </a:r>
            <a:r>
              <a:rPr lang="en-US" sz="1000" dirty="0" err="1" smtClean="0"/>
              <a:t>fk</a:t>
            </a:r>
            <a:r>
              <a:rPr lang="en-US" sz="1000" dirty="0" smtClean="0"/>
              <a:t> == </a:t>
            </a:r>
            <a:r>
              <a:rPr lang="en-US" sz="1000" dirty="0" err="1" smtClean="0"/>
              <a:t>nak</a:t>
            </a:r>
            <a:r>
              <a:rPr lang="en-US" sz="1000" dirty="0" smtClean="0"/>
              <a:t>) </a:t>
            </a:r>
            <a:r>
              <a:rPr lang="en-US" sz="1000" dirty="0" err="1" smtClean="0"/>
              <a:t>no_nak</a:t>
            </a:r>
            <a:r>
              <a:rPr lang="en-US" sz="1000" dirty="0" smtClean="0"/>
              <a:t> = false;	</a:t>
            </a:r>
            <a:r>
              <a:rPr lang="en-US" sz="1000" dirty="0" smtClean="0"/>
              <a:t>	/* </a:t>
            </a:r>
            <a:r>
              <a:rPr lang="en-US" sz="1000" dirty="0" smtClean="0"/>
              <a:t>one </a:t>
            </a:r>
            <a:r>
              <a:rPr lang="en-US" sz="1000" dirty="0" err="1" smtClean="0"/>
              <a:t>nak</a:t>
            </a:r>
            <a:r>
              <a:rPr lang="en-US" sz="1000" dirty="0" smtClean="0"/>
              <a:t> per frame, please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to_physical_layer</a:t>
            </a:r>
            <a:r>
              <a:rPr lang="en-US" sz="1000" dirty="0" smtClean="0"/>
              <a:t>(&amp;s);	</a:t>
            </a:r>
            <a:r>
              <a:rPr lang="en-US" sz="1000" dirty="0" smtClean="0"/>
              <a:t>	/* </a:t>
            </a:r>
            <a:r>
              <a:rPr lang="en-US" sz="1000" dirty="0" smtClean="0"/>
              <a:t>transmit the frame */</a:t>
            </a:r>
          </a:p>
          <a:p>
            <a:r>
              <a:rPr lang="nn-NO" sz="1000" dirty="0" smtClean="0"/>
              <a:t>  if (fk == data) start_timer(frame_nr % NR_BUFS);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stop_ack_timer</a:t>
            </a:r>
            <a:r>
              <a:rPr lang="en-US" sz="1000" dirty="0" smtClean="0"/>
              <a:t>();	</a:t>
            </a:r>
            <a:r>
              <a:rPr lang="en-US" sz="1000" dirty="0" smtClean="0"/>
              <a:t>	/* </a:t>
            </a:r>
            <a:r>
              <a:rPr lang="en-US" sz="1000" dirty="0" smtClean="0"/>
              <a:t>no need for separate </a:t>
            </a:r>
            <a:r>
              <a:rPr lang="en-US" sz="1000" dirty="0" err="1" smtClean="0"/>
              <a:t>ack</a:t>
            </a:r>
            <a:r>
              <a:rPr lang="en-US" sz="1000" dirty="0" smtClean="0"/>
              <a:t> frame */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void protocol6(void)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ack_expected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lower edge of sender's window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upper edge of sender's window + 1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lower edge of receiver's window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too_far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upper edge of receiver's window + 1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i</a:t>
            </a:r>
            <a:r>
              <a:rPr lang="en-US" sz="1000" dirty="0" smtClean="0"/>
              <a:t>;	</a:t>
            </a:r>
            <a:r>
              <a:rPr lang="en-US" sz="1000" dirty="0" smtClean="0"/>
              <a:t>		/* </a:t>
            </a:r>
            <a:r>
              <a:rPr lang="en-US" sz="1000" dirty="0" smtClean="0"/>
              <a:t>index into buffer pool */</a:t>
            </a:r>
          </a:p>
          <a:p>
            <a:r>
              <a:rPr lang="en-US" sz="1000" dirty="0" smtClean="0"/>
              <a:t>  frame r;	</a:t>
            </a:r>
            <a:r>
              <a:rPr lang="en-US" sz="1000" dirty="0" smtClean="0"/>
              <a:t>		/* </a:t>
            </a:r>
            <a:r>
              <a:rPr lang="en-US" sz="1000" dirty="0" smtClean="0"/>
              <a:t>scratch variable */</a:t>
            </a:r>
          </a:p>
          <a:p>
            <a:r>
              <a:rPr lang="en-US" sz="1000" dirty="0" smtClean="0"/>
              <a:t>  packet </a:t>
            </a:r>
            <a:r>
              <a:rPr lang="en-US" sz="1000" dirty="0" err="1" smtClean="0"/>
              <a:t>out_buf</a:t>
            </a:r>
            <a:r>
              <a:rPr lang="en-US" sz="1000" dirty="0" smtClean="0"/>
              <a:t>[NR_BUFS];	</a:t>
            </a:r>
            <a:r>
              <a:rPr lang="en-US" sz="1000" dirty="0" smtClean="0"/>
              <a:t>	/* </a:t>
            </a:r>
            <a:r>
              <a:rPr lang="en-US" sz="1000" dirty="0" smtClean="0"/>
              <a:t>buffers for the outbound stream */</a:t>
            </a:r>
          </a:p>
          <a:p>
            <a:r>
              <a:rPr lang="en-US" sz="1000" dirty="0" smtClean="0"/>
              <a:t>  packet </a:t>
            </a:r>
            <a:r>
              <a:rPr lang="en-US" sz="1000" dirty="0" err="1" smtClean="0"/>
              <a:t>in_buf</a:t>
            </a:r>
            <a:r>
              <a:rPr lang="en-US" sz="1000" dirty="0" smtClean="0"/>
              <a:t>[NR_BUFS];	</a:t>
            </a:r>
            <a:r>
              <a:rPr lang="en-US" sz="1000" dirty="0" smtClean="0"/>
              <a:t>	/* </a:t>
            </a:r>
            <a:r>
              <a:rPr lang="en-US" sz="1000" dirty="0" smtClean="0"/>
              <a:t>buffers for the inbound stream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boolean</a:t>
            </a:r>
            <a:r>
              <a:rPr lang="en-US" sz="1000" dirty="0" smtClean="0"/>
              <a:t> arrived[NR_BUFS];	</a:t>
            </a:r>
            <a:r>
              <a:rPr lang="en-US" sz="1000" dirty="0" smtClean="0"/>
              <a:t>	/* </a:t>
            </a:r>
            <a:r>
              <a:rPr lang="en-US" sz="1000" dirty="0" smtClean="0"/>
              <a:t>inbound bit map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seq_nr</a:t>
            </a:r>
            <a:r>
              <a:rPr lang="en-US" sz="1000" dirty="0" smtClean="0"/>
              <a:t> 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;	</a:t>
            </a:r>
            <a:r>
              <a:rPr lang="en-US" sz="1000" dirty="0" smtClean="0"/>
              <a:t>	/* </a:t>
            </a:r>
            <a:r>
              <a:rPr lang="en-US" sz="1000" dirty="0" smtClean="0"/>
              <a:t>how many output buffers currently used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 event;</a:t>
            </a:r>
          </a:p>
          <a:p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enable_network_layer</a:t>
            </a:r>
            <a:r>
              <a:rPr lang="en-US" sz="1000" dirty="0" smtClean="0"/>
              <a:t>();	</a:t>
            </a:r>
            <a:r>
              <a:rPr lang="en-US" sz="1000" dirty="0" smtClean="0"/>
              <a:t>	/* </a:t>
            </a:r>
            <a:r>
              <a:rPr lang="en-US" sz="1000" dirty="0" smtClean="0"/>
              <a:t>initialize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ack_expected</a:t>
            </a:r>
            <a:r>
              <a:rPr lang="en-US" sz="1000" dirty="0" smtClean="0"/>
              <a:t> = 0;	</a:t>
            </a:r>
            <a:r>
              <a:rPr lang="en-US" sz="1000" dirty="0" smtClean="0"/>
              <a:t>	/* </a:t>
            </a:r>
            <a:r>
              <a:rPr lang="en-US" sz="1000" dirty="0" smtClean="0"/>
              <a:t>next </a:t>
            </a:r>
            <a:r>
              <a:rPr lang="en-US" sz="1000" dirty="0" err="1" smtClean="0"/>
              <a:t>ack</a:t>
            </a:r>
            <a:r>
              <a:rPr lang="en-US" sz="1000" dirty="0" smtClean="0"/>
              <a:t> expected on the inbound stream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 = 0;	</a:t>
            </a:r>
            <a:r>
              <a:rPr lang="en-US" sz="1000" dirty="0" smtClean="0"/>
              <a:t>	/* </a:t>
            </a:r>
            <a:r>
              <a:rPr lang="en-US" sz="1000" dirty="0" smtClean="0"/>
              <a:t>number of next outgoing frame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too_far</a:t>
            </a:r>
            <a:r>
              <a:rPr lang="en-US" sz="1000" dirty="0" smtClean="0"/>
              <a:t> = NR_BUFS;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 = 0;	</a:t>
            </a:r>
            <a:r>
              <a:rPr lang="en-US" sz="1000" dirty="0" smtClean="0"/>
              <a:t>		/* </a:t>
            </a:r>
            <a:r>
              <a:rPr lang="en-US" sz="1000" dirty="0" smtClean="0"/>
              <a:t>initially no packets are buffered */</a:t>
            </a:r>
          </a:p>
          <a:p>
            <a:r>
              <a:rPr lang="nn-NO" sz="1000" dirty="0" smtClean="0"/>
              <a:t>  for (i = 0; i &lt; NR_BUFS; i++) arrived[i] = false</a:t>
            </a:r>
            <a:r>
              <a:rPr lang="nn-NO" sz="1000" dirty="0" smtClean="0"/>
              <a:t>;</a:t>
            </a:r>
            <a:endParaRPr lang="nn-NO" sz="1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607689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sliding window protocol using selective repeat</a:t>
            </a:r>
            <a:r>
              <a:rPr lang="en-US" sz="2000" dirty="0" smtClean="0"/>
              <a:t>. (continued)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621576" y="-1095319"/>
            <a:ext cx="5969904" cy="8617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while (true) {</a:t>
            </a:r>
          </a:p>
          <a:p>
            <a:r>
              <a:rPr lang="en-US" sz="1000" dirty="0" smtClean="0"/>
              <a:t>     </a:t>
            </a:r>
            <a:r>
              <a:rPr lang="en-US" sz="1000" dirty="0" err="1" smtClean="0"/>
              <a:t>wait_for_event</a:t>
            </a:r>
            <a:r>
              <a:rPr lang="en-US" sz="1000" dirty="0" smtClean="0"/>
              <a:t>(&amp;event);	</a:t>
            </a:r>
            <a:r>
              <a:rPr lang="en-US" sz="1000" dirty="0" smtClean="0"/>
              <a:t>	/* </a:t>
            </a:r>
            <a:r>
              <a:rPr lang="en-US" sz="1000" dirty="0" smtClean="0"/>
              <a:t>five possibilities: see </a:t>
            </a:r>
            <a:r>
              <a:rPr lang="en-US" sz="1000" dirty="0" err="1" smtClean="0"/>
              <a:t>event_type</a:t>
            </a:r>
            <a:r>
              <a:rPr lang="en-US" sz="1000" dirty="0" smtClean="0"/>
              <a:t> above */</a:t>
            </a:r>
          </a:p>
          <a:p>
            <a:r>
              <a:rPr lang="en-US" sz="1000" dirty="0" smtClean="0"/>
              <a:t>     switch(event) {</a:t>
            </a:r>
          </a:p>
          <a:p>
            <a:r>
              <a:rPr lang="en-US" sz="1000" dirty="0" smtClean="0"/>
              <a:t>        case </a:t>
            </a:r>
            <a:r>
              <a:rPr lang="en-US" sz="1000" dirty="0" err="1" smtClean="0"/>
              <a:t>network_layer_ready</a:t>
            </a:r>
            <a:r>
              <a:rPr lang="en-US" sz="1000" dirty="0" smtClean="0"/>
              <a:t>:	</a:t>
            </a:r>
            <a:r>
              <a:rPr lang="en-US" sz="1000" dirty="0" smtClean="0"/>
              <a:t>	/* </a:t>
            </a:r>
            <a:r>
              <a:rPr lang="en-US" sz="1000" dirty="0" smtClean="0"/>
              <a:t>accept, save, and transmit a new frame */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 = 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 + 1;	/* expand the window */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from_network_layer</a:t>
            </a:r>
            <a:r>
              <a:rPr lang="en-US" sz="1000" dirty="0" smtClean="0"/>
              <a:t>(&amp;</a:t>
            </a:r>
            <a:r>
              <a:rPr lang="en-US" sz="1000" dirty="0" err="1" smtClean="0"/>
              <a:t>out_buf</a:t>
            </a:r>
            <a:r>
              <a:rPr lang="en-US" sz="1000" dirty="0" smtClean="0"/>
              <a:t>[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 % NR_BUFS]); /* fetch new packet */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send_frame</a:t>
            </a:r>
            <a:r>
              <a:rPr lang="en-US" sz="1000" dirty="0" smtClean="0"/>
              <a:t>(data,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,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, </a:t>
            </a:r>
            <a:r>
              <a:rPr lang="en-US" sz="1000" dirty="0" err="1" smtClean="0"/>
              <a:t>out_buf</a:t>
            </a:r>
            <a:r>
              <a:rPr lang="en-US" sz="1000" dirty="0" smtClean="0"/>
              <a:t>); /* </a:t>
            </a:r>
            <a:r>
              <a:rPr lang="en-US" sz="1000" dirty="0" smtClean="0"/>
              <a:t>transmit the frame */</a:t>
            </a:r>
          </a:p>
          <a:p>
            <a:r>
              <a:rPr lang="en-US" sz="1000" dirty="0" smtClean="0"/>
              <a:t>                inc(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);	/* advance upper window edge */</a:t>
            </a:r>
          </a:p>
          <a:p>
            <a:r>
              <a:rPr lang="en-US" sz="1000" dirty="0" smtClean="0"/>
              <a:t>                break;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case </a:t>
            </a:r>
            <a:r>
              <a:rPr lang="en-US" sz="1000" dirty="0" err="1" smtClean="0"/>
              <a:t>frame_arrival</a:t>
            </a:r>
            <a:r>
              <a:rPr lang="en-US" sz="1000" dirty="0" smtClean="0"/>
              <a:t>:	</a:t>
            </a:r>
            <a:r>
              <a:rPr lang="en-US" sz="1000" dirty="0" smtClean="0"/>
              <a:t>	/* </a:t>
            </a:r>
            <a:r>
              <a:rPr lang="en-US" sz="1000" dirty="0" smtClean="0"/>
              <a:t>a data or control frame has arrived */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from_physical_layer</a:t>
            </a:r>
            <a:r>
              <a:rPr lang="en-US" sz="1000" dirty="0" smtClean="0"/>
              <a:t>(&amp;r);	/* fetch incoming frame from physical layer */</a:t>
            </a:r>
          </a:p>
          <a:p>
            <a:r>
              <a:rPr lang="en-US" sz="1000" dirty="0" smtClean="0"/>
              <a:t>                if (</a:t>
            </a:r>
            <a:r>
              <a:rPr lang="en-US" sz="1000" dirty="0" err="1" smtClean="0"/>
              <a:t>r.kind</a:t>
            </a:r>
            <a:r>
              <a:rPr lang="en-US" sz="1000" dirty="0" smtClean="0"/>
              <a:t> == data) {</a:t>
            </a:r>
          </a:p>
          <a:p>
            <a:r>
              <a:rPr lang="en-US" sz="1000" dirty="0" smtClean="0"/>
              <a:t>                        /* An undamaged frame has arrived. */</a:t>
            </a:r>
          </a:p>
          <a:p>
            <a:r>
              <a:rPr lang="en-US" sz="1000" dirty="0" smtClean="0"/>
              <a:t>                        if ((r.seq !=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) &amp;&amp; </a:t>
            </a:r>
            <a:r>
              <a:rPr lang="en-US" sz="1000" dirty="0" err="1" smtClean="0"/>
              <a:t>no_nak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                            </a:t>
            </a:r>
            <a:r>
              <a:rPr lang="en-US" sz="1000" dirty="0" err="1" smtClean="0"/>
              <a:t>send_frame</a:t>
            </a:r>
            <a:r>
              <a:rPr lang="en-US" sz="1000" dirty="0" smtClean="0"/>
              <a:t>(</a:t>
            </a:r>
            <a:r>
              <a:rPr lang="en-US" sz="1000" dirty="0" err="1" smtClean="0"/>
              <a:t>nak</a:t>
            </a:r>
            <a:r>
              <a:rPr lang="en-US" sz="1000" dirty="0" smtClean="0"/>
              <a:t>, 0,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, </a:t>
            </a:r>
            <a:r>
              <a:rPr lang="en-US" sz="1000" dirty="0" err="1" smtClean="0"/>
              <a:t>out_buf</a:t>
            </a:r>
            <a:r>
              <a:rPr lang="en-US" sz="1000" dirty="0" smtClean="0"/>
              <a:t>); else </a:t>
            </a:r>
            <a:r>
              <a:rPr lang="en-US" sz="1000" dirty="0" err="1" smtClean="0"/>
              <a:t>start_ack_timer</a:t>
            </a:r>
            <a:r>
              <a:rPr lang="en-US" sz="1000" dirty="0" smtClean="0"/>
              <a:t>();</a:t>
            </a:r>
          </a:p>
          <a:p>
            <a:r>
              <a:rPr lang="en-US" sz="1000" dirty="0" smtClean="0"/>
              <a:t>                        if (between(</a:t>
            </a:r>
            <a:r>
              <a:rPr lang="en-US" sz="1000" dirty="0" err="1" smtClean="0"/>
              <a:t>frame_expected,r.seq,too_far</a:t>
            </a:r>
            <a:r>
              <a:rPr lang="en-US" sz="1000" dirty="0" smtClean="0"/>
              <a:t>) &amp;&amp; (arrived[</a:t>
            </a:r>
            <a:r>
              <a:rPr lang="en-US" sz="1000" dirty="0" err="1" smtClean="0"/>
              <a:t>r.seq%NR_BUFS</a:t>
            </a:r>
            <a:r>
              <a:rPr lang="en-US" sz="1000" dirty="0" smtClean="0"/>
              <a:t>]==false)) {</a:t>
            </a:r>
          </a:p>
          <a:p>
            <a:r>
              <a:rPr lang="en-US" sz="1000" dirty="0" smtClean="0"/>
              <a:t>                                /* Frames may be accepted in any order. */</a:t>
            </a:r>
          </a:p>
          <a:p>
            <a:r>
              <a:rPr lang="en-US" sz="1000" dirty="0" smtClean="0"/>
              <a:t>                                arrived[r.seq % NR_BUFS] = true;	/* mark buffer as full */</a:t>
            </a:r>
          </a:p>
          <a:p>
            <a:r>
              <a:rPr lang="en-US" sz="1000" dirty="0" smtClean="0"/>
              <a:t>                                </a:t>
            </a:r>
            <a:r>
              <a:rPr lang="en-US" sz="1000" dirty="0" err="1" smtClean="0"/>
              <a:t>in_buf</a:t>
            </a:r>
            <a:r>
              <a:rPr lang="en-US" sz="1000" dirty="0" smtClean="0"/>
              <a:t>[r.seq % NR_BUFS] = r.info;	/* insert data into buffer */</a:t>
            </a:r>
          </a:p>
          <a:p>
            <a:r>
              <a:rPr lang="en-US" sz="1000" dirty="0" smtClean="0"/>
              <a:t>                                while (arrived[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 % NR_BUFS]) {</a:t>
            </a:r>
          </a:p>
          <a:p>
            <a:r>
              <a:rPr lang="en-US" sz="1000" dirty="0" smtClean="0"/>
              <a:t>                                        /* Pass frames and advance window. */</a:t>
            </a:r>
          </a:p>
          <a:p>
            <a:r>
              <a:rPr lang="en-US" sz="1000" dirty="0" smtClean="0"/>
              <a:t>                                        </a:t>
            </a:r>
            <a:r>
              <a:rPr lang="en-US" sz="1000" dirty="0" err="1" smtClean="0"/>
              <a:t>to_network_layer</a:t>
            </a:r>
            <a:r>
              <a:rPr lang="en-US" sz="1000" dirty="0" smtClean="0"/>
              <a:t>(&amp;</a:t>
            </a:r>
            <a:r>
              <a:rPr lang="en-US" sz="1000" dirty="0" err="1" smtClean="0"/>
              <a:t>in_buf</a:t>
            </a:r>
            <a:r>
              <a:rPr lang="en-US" sz="1000" dirty="0" smtClean="0"/>
              <a:t>[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 % NR_BUFS]);</a:t>
            </a:r>
          </a:p>
          <a:p>
            <a:r>
              <a:rPr lang="en-US" sz="1000" dirty="0" smtClean="0"/>
              <a:t>                                        </a:t>
            </a:r>
            <a:r>
              <a:rPr lang="en-US" sz="1000" dirty="0" err="1" smtClean="0"/>
              <a:t>no_nak</a:t>
            </a:r>
            <a:r>
              <a:rPr lang="en-US" sz="1000" dirty="0" smtClean="0"/>
              <a:t> = true;</a:t>
            </a:r>
          </a:p>
          <a:p>
            <a:r>
              <a:rPr lang="en-US" sz="1000" dirty="0" smtClean="0"/>
              <a:t>                                        arrived[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 % NR_BUFS] = false;</a:t>
            </a:r>
          </a:p>
          <a:p>
            <a:r>
              <a:rPr lang="en-US" sz="1000" dirty="0" smtClean="0"/>
              <a:t>                                        inc(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);	/* advance lower edge of receiver's window */</a:t>
            </a:r>
          </a:p>
          <a:p>
            <a:r>
              <a:rPr lang="en-US" sz="1000" dirty="0" smtClean="0"/>
              <a:t>                                        inc(</a:t>
            </a:r>
            <a:r>
              <a:rPr lang="en-US" sz="1000" dirty="0" err="1" smtClean="0"/>
              <a:t>too_far</a:t>
            </a:r>
            <a:r>
              <a:rPr lang="en-US" sz="1000" dirty="0" smtClean="0"/>
              <a:t>);	/* advance upper edge of receiver's window */</a:t>
            </a:r>
          </a:p>
          <a:p>
            <a:r>
              <a:rPr lang="en-US" sz="1000" dirty="0" smtClean="0"/>
              <a:t>                                        </a:t>
            </a:r>
            <a:r>
              <a:rPr lang="en-US" sz="1000" dirty="0" err="1" smtClean="0"/>
              <a:t>start_ack_timer</a:t>
            </a:r>
            <a:r>
              <a:rPr lang="en-US" sz="1000" dirty="0" smtClean="0"/>
              <a:t>();	/* to see if a separate </a:t>
            </a:r>
            <a:r>
              <a:rPr lang="en-US" sz="1000" dirty="0" err="1" smtClean="0"/>
              <a:t>ack</a:t>
            </a:r>
            <a:r>
              <a:rPr lang="en-US" sz="1000" dirty="0" smtClean="0"/>
              <a:t> is needed */</a:t>
            </a:r>
          </a:p>
          <a:p>
            <a:r>
              <a:rPr lang="en-US" sz="1000" dirty="0" smtClean="0"/>
              <a:t>                                }</a:t>
            </a:r>
          </a:p>
          <a:p>
            <a:r>
              <a:rPr lang="en-US" sz="1000" dirty="0" smtClean="0"/>
              <a:t>                        }</a:t>
            </a:r>
          </a:p>
          <a:p>
            <a:r>
              <a:rPr lang="en-US" sz="1000" dirty="0" smtClean="0"/>
              <a:t>                }</a:t>
            </a:r>
          </a:p>
          <a:p>
            <a:r>
              <a:rPr lang="en-US" sz="1000" dirty="0" smtClean="0"/>
              <a:t>                if((</a:t>
            </a:r>
            <a:r>
              <a:rPr lang="en-US" sz="1000" dirty="0" err="1" smtClean="0"/>
              <a:t>r.kind</a:t>
            </a:r>
            <a:r>
              <a:rPr lang="en-US" sz="1000" dirty="0" smtClean="0"/>
              <a:t>==</a:t>
            </a:r>
            <a:r>
              <a:rPr lang="en-US" sz="1000" dirty="0" err="1" smtClean="0"/>
              <a:t>nak</a:t>
            </a:r>
            <a:r>
              <a:rPr lang="en-US" sz="1000" dirty="0" smtClean="0"/>
              <a:t>) &amp;&amp; between(</a:t>
            </a:r>
            <a:r>
              <a:rPr lang="en-US" sz="1000" dirty="0" err="1" smtClean="0"/>
              <a:t>ack_expected</a:t>
            </a:r>
            <a:r>
              <a:rPr lang="en-US" sz="1000" dirty="0" smtClean="0"/>
              <a:t>,(r.ack+1)%(MAX_SEQ+1),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))</a:t>
            </a:r>
          </a:p>
          <a:p>
            <a:r>
              <a:rPr lang="en-US" sz="1000" dirty="0" smtClean="0"/>
              <a:t>                        </a:t>
            </a:r>
            <a:r>
              <a:rPr lang="en-US" sz="1000" dirty="0" err="1" smtClean="0"/>
              <a:t>send_frame</a:t>
            </a:r>
            <a:r>
              <a:rPr lang="en-US" sz="1000" dirty="0" smtClean="0"/>
              <a:t>(data, (r.ack+1) % (MAX_SEQ + 1),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, </a:t>
            </a:r>
            <a:r>
              <a:rPr lang="en-US" sz="1000" dirty="0" err="1" smtClean="0"/>
              <a:t>out_buf</a:t>
            </a:r>
            <a:r>
              <a:rPr lang="en-US" sz="1000" dirty="0" smtClean="0"/>
              <a:t>);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     while (between(</a:t>
            </a:r>
            <a:r>
              <a:rPr lang="en-US" sz="1000" dirty="0" err="1" smtClean="0"/>
              <a:t>ack_expected</a:t>
            </a:r>
            <a:r>
              <a:rPr lang="en-US" sz="1000" dirty="0" smtClean="0"/>
              <a:t>, r.ack, </a:t>
            </a:r>
            <a:r>
              <a:rPr lang="en-US" sz="1000" dirty="0" err="1" smtClean="0"/>
              <a:t>next_frame_to_send</a:t>
            </a:r>
            <a:r>
              <a:rPr lang="en-US" sz="1000" dirty="0" smtClean="0"/>
              <a:t>)) {</a:t>
            </a:r>
          </a:p>
          <a:p>
            <a:r>
              <a:rPr lang="en-US" sz="1000" dirty="0" smtClean="0"/>
              <a:t>                        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 = 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 - 1;	/* handle piggybacked </a:t>
            </a:r>
            <a:r>
              <a:rPr lang="en-US" sz="1000" dirty="0" err="1" smtClean="0"/>
              <a:t>ack</a:t>
            </a:r>
            <a:r>
              <a:rPr lang="en-US" sz="1000" dirty="0" smtClean="0"/>
              <a:t> */</a:t>
            </a:r>
          </a:p>
          <a:p>
            <a:r>
              <a:rPr lang="en-US" sz="1000" dirty="0" smtClean="0"/>
              <a:t>                        </a:t>
            </a:r>
            <a:r>
              <a:rPr lang="en-US" sz="1000" dirty="0" err="1" smtClean="0"/>
              <a:t>stop_timer</a:t>
            </a:r>
            <a:r>
              <a:rPr lang="en-US" sz="1000" dirty="0" smtClean="0"/>
              <a:t>(</a:t>
            </a:r>
            <a:r>
              <a:rPr lang="en-US" sz="1000" dirty="0" err="1" smtClean="0"/>
              <a:t>ack_expected</a:t>
            </a:r>
            <a:r>
              <a:rPr lang="en-US" sz="1000" dirty="0" smtClean="0"/>
              <a:t> % NR_BUFS);	/* frame arrived intact */</a:t>
            </a:r>
          </a:p>
          <a:p>
            <a:r>
              <a:rPr lang="en-US" sz="1000" dirty="0" smtClean="0"/>
              <a:t>                        inc(</a:t>
            </a:r>
            <a:r>
              <a:rPr lang="en-US" sz="1000" dirty="0" err="1" smtClean="0"/>
              <a:t>ack_expected</a:t>
            </a:r>
            <a:r>
              <a:rPr lang="en-US" sz="1000" dirty="0" smtClean="0"/>
              <a:t>);	/* advance lower edge of sender's window */</a:t>
            </a:r>
          </a:p>
          <a:p>
            <a:r>
              <a:rPr lang="en-US" sz="1000" dirty="0" smtClean="0"/>
              <a:t>                }</a:t>
            </a:r>
          </a:p>
          <a:p>
            <a:r>
              <a:rPr lang="en-US" sz="1000" dirty="0" smtClean="0"/>
              <a:t>                break;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case </a:t>
            </a:r>
            <a:r>
              <a:rPr lang="en-US" sz="1000" dirty="0" err="1" smtClean="0"/>
              <a:t>cksum_err</a:t>
            </a:r>
            <a:r>
              <a:rPr lang="en-US" sz="1000" dirty="0" smtClean="0"/>
              <a:t>:</a:t>
            </a:r>
          </a:p>
          <a:p>
            <a:r>
              <a:rPr lang="en-US" sz="1000" dirty="0" smtClean="0"/>
              <a:t>                if (</a:t>
            </a:r>
            <a:r>
              <a:rPr lang="en-US" sz="1000" dirty="0" err="1" smtClean="0"/>
              <a:t>no_nak</a:t>
            </a:r>
            <a:r>
              <a:rPr lang="en-US" sz="1000" dirty="0" smtClean="0"/>
              <a:t>) </a:t>
            </a:r>
            <a:r>
              <a:rPr lang="en-US" sz="1000" dirty="0" err="1" smtClean="0"/>
              <a:t>send_frame</a:t>
            </a:r>
            <a:r>
              <a:rPr lang="en-US" sz="1000" dirty="0" smtClean="0"/>
              <a:t>(</a:t>
            </a:r>
            <a:r>
              <a:rPr lang="en-US" sz="1000" dirty="0" err="1" smtClean="0"/>
              <a:t>nak</a:t>
            </a:r>
            <a:r>
              <a:rPr lang="en-US" sz="1000" dirty="0" smtClean="0"/>
              <a:t>, 0,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, </a:t>
            </a:r>
            <a:r>
              <a:rPr lang="en-US" sz="1000" dirty="0" err="1" smtClean="0"/>
              <a:t>out_buf</a:t>
            </a:r>
            <a:r>
              <a:rPr lang="en-US" sz="1000" dirty="0" smtClean="0"/>
              <a:t>);  </a:t>
            </a:r>
            <a:r>
              <a:rPr lang="en-US" sz="1000" dirty="0" smtClean="0"/>
              <a:t>/* damaged frame */</a:t>
            </a:r>
          </a:p>
          <a:p>
            <a:r>
              <a:rPr lang="en-US" sz="1000" dirty="0" smtClean="0"/>
              <a:t>                break;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case timeout: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send_frame</a:t>
            </a:r>
            <a:r>
              <a:rPr lang="en-US" sz="1000" dirty="0" smtClean="0"/>
              <a:t>(data, </a:t>
            </a:r>
            <a:r>
              <a:rPr lang="en-US" sz="1000" dirty="0" err="1" smtClean="0"/>
              <a:t>oldest_frame</a:t>
            </a:r>
            <a:r>
              <a:rPr lang="en-US" sz="1000" dirty="0" smtClean="0"/>
              <a:t>, </a:t>
            </a:r>
            <a:r>
              <a:rPr lang="en-US" sz="1000" dirty="0" err="1" smtClean="0"/>
              <a:t>frame_expected</a:t>
            </a:r>
            <a:r>
              <a:rPr lang="en-US" sz="1000" dirty="0" smtClean="0"/>
              <a:t>, </a:t>
            </a:r>
            <a:r>
              <a:rPr lang="en-US" sz="1000" dirty="0" err="1" smtClean="0"/>
              <a:t>out_buf</a:t>
            </a:r>
            <a:r>
              <a:rPr lang="en-US" sz="1000" dirty="0" smtClean="0"/>
              <a:t>);  </a:t>
            </a:r>
            <a:r>
              <a:rPr lang="en-US" sz="1000" dirty="0" smtClean="0"/>
              <a:t>/* we timed out */</a:t>
            </a:r>
          </a:p>
          <a:p>
            <a:r>
              <a:rPr lang="en-US" sz="1000" dirty="0" smtClean="0"/>
              <a:t>                break;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case </a:t>
            </a:r>
            <a:r>
              <a:rPr lang="en-US" sz="1000" dirty="0" err="1" smtClean="0"/>
              <a:t>ack_timeout</a:t>
            </a:r>
            <a:r>
              <a:rPr lang="en-US" sz="1000" dirty="0" smtClean="0"/>
              <a:t>: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send_frame</a:t>
            </a:r>
            <a:r>
              <a:rPr lang="en-US" sz="1000" dirty="0" smtClean="0"/>
              <a:t>(ack,0,frame_expected, </a:t>
            </a:r>
            <a:r>
              <a:rPr lang="en-US" sz="1000" dirty="0" err="1" smtClean="0"/>
              <a:t>out_buf</a:t>
            </a:r>
            <a:r>
              <a:rPr lang="en-US" sz="1000" dirty="0" smtClean="0"/>
              <a:t>);	/* </a:t>
            </a:r>
            <a:r>
              <a:rPr lang="en-US" sz="1000" dirty="0" err="1" smtClean="0"/>
              <a:t>ack</a:t>
            </a:r>
            <a:r>
              <a:rPr lang="en-US" sz="1000" dirty="0" smtClean="0"/>
              <a:t> timer expired; send </a:t>
            </a:r>
            <a:r>
              <a:rPr lang="en-US" sz="1000" dirty="0" err="1" smtClean="0"/>
              <a:t>ack</a:t>
            </a:r>
            <a:r>
              <a:rPr lang="en-US" sz="1000" dirty="0" smtClean="0"/>
              <a:t> */</a:t>
            </a:r>
          </a:p>
          <a:p>
            <a:r>
              <a:rPr lang="en-US" sz="1000" dirty="0" smtClean="0"/>
              <a:t>     }</a:t>
            </a:r>
          </a:p>
          <a:p>
            <a:endParaRPr lang="en-US" sz="1000" dirty="0" smtClean="0"/>
          </a:p>
          <a:p>
            <a:r>
              <a:rPr lang="en-US" sz="1000" dirty="0" smtClean="0"/>
              <a:t>     if (</a:t>
            </a:r>
            <a:r>
              <a:rPr lang="en-US" sz="1000" dirty="0" err="1" smtClean="0"/>
              <a:t>nbuffered</a:t>
            </a:r>
            <a:r>
              <a:rPr lang="en-US" sz="1000" dirty="0" smtClean="0"/>
              <a:t> &lt; NR_BUFS) </a:t>
            </a:r>
            <a:r>
              <a:rPr lang="en-US" sz="1000" dirty="0" err="1" smtClean="0"/>
              <a:t>enable_network_layer</a:t>
            </a:r>
            <a:r>
              <a:rPr lang="en-US" sz="1000" dirty="0" smtClean="0"/>
              <a:t>(); else </a:t>
            </a:r>
            <a:r>
              <a:rPr lang="en-US" sz="1000" dirty="0" err="1" smtClean="0"/>
              <a:t>disable_network_layer</a:t>
            </a:r>
            <a:r>
              <a:rPr lang="en-US" sz="1000" dirty="0" smtClean="0"/>
              <a:t>();</a:t>
            </a:r>
          </a:p>
          <a:p>
            <a:r>
              <a:rPr lang="en-US" sz="1000" dirty="0" smtClean="0"/>
              <a:t>  }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81200"/>
            <a:ext cx="7772400" cy="2995612"/>
            <a:chOff x="685800" y="2376488"/>
            <a:chExt cx="7772400" cy="2995612"/>
          </a:xfrm>
        </p:grpSpPr>
        <p:pic>
          <p:nvPicPr>
            <p:cNvPr id="2" name="Picture 1" descr="03_Page_1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376488"/>
              <a:ext cx="7772400" cy="210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0292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 Initial situation with a window of size7. (b) After 7 frames </a:t>
              </a:r>
              <a:r>
                <a:rPr lang="en-US" sz="2000" dirty="0" smtClean="0"/>
                <a:t>have been </a:t>
              </a:r>
              <a:r>
                <a:rPr lang="en-US" sz="2000" dirty="0" smtClean="0"/>
                <a:t>sent and received but not acknowledged. (c) Initial situation with a </a:t>
              </a:r>
              <a:r>
                <a:rPr lang="en-US" sz="2000" dirty="0" smtClean="0"/>
                <a:t>window </a:t>
              </a:r>
              <a:r>
                <a:rPr lang="en-US" sz="2000" dirty="0" smtClean="0"/>
                <a:t>size of 4. (d) After 4 frames have been sent and received but not acknowledged.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565400"/>
            <a:ext cx="7772400" cy="2106613"/>
            <a:chOff x="685800" y="2565400"/>
            <a:chExt cx="7772400" cy="2106613"/>
          </a:xfrm>
        </p:grpSpPr>
        <p:pic>
          <p:nvPicPr>
            <p:cNvPr id="2" name="Picture 1" descr="03_Page_1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565400"/>
              <a:ext cx="7772400" cy="17256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329113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Packet over SONET. (a) A protocol stack. (b) Frame relationships.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620963"/>
            <a:ext cx="7772400" cy="1995487"/>
            <a:chOff x="685800" y="2620963"/>
            <a:chExt cx="7772400" cy="1995487"/>
          </a:xfrm>
        </p:grpSpPr>
        <p:pic>
          <p:nvPicPr>
            <p:cNvPr id="2" name="Picture 1" descr="03_Page_1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620963"/>
              <a:ext cx="7772400" cy="1614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27355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PPP full frame format for unnumbered mode operation.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990600" y="762000"/>
            <a:ext cx="7203385" cy="5486400"/>
            <a:chOff x="685800" y="709613"/>
            <a:chExt cx="7772400" cy="5919787"/>
          </a:xfrm>
        </p:grpSpPr>
        <p:pic>
          <p:nvPicPr>
            <p:cNvPr id="2" name="Picture 1" descr="03_Page_1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709613"/>
              <a:ext cx="7772400" cy="5437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286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State diagram for bringing a PPP link up and down.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133600"/>
            <a:ext cx="7772400" cy="2895600"/>
            <a:chOff x="685800" y="2209800"/>
            <a:chExt cx="7772400" cy="2895600"/>
          </a:xfrm>
        </p:grpSpPr>
        <p:pic>
          <p:nvPicPr>
            <p:cNvPr id="2" name="Picture 1" descr="03_Page_1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209800"/>
              <a:ext cx="7772400" cy="24368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762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ADSL protocol stacks.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081088"/>
            <a:ext cx="7772400" cy="5075237"/>
            <a:chOff x="685800" y="1081088"/>
            <a:chExt cx="7772400" cy="5075237"/>
          </a:xfrm>
        </p:grpSpPr>
        <p:pic>
          <p:nvPicPr>
            <p:cNvPr id="2" name="Picture 1" descr="03_Page_0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081088"/>
              <a:ext cx="7772400" cy="4694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813425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Virtual communication. (b) Actual communication.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743200"/>
            <a:ext cx="7772400" cy="1687512"/>
            <a:chOff x="685800" y="2808288"/>
            <a:chExt cx="7772400" cy="1687512"/>
          </a:xfrm>
        </p:grpSpPr>
        <p:pic>
          <p:nvPicPr>
            <p:cNvPr id="2" name="Picture 1" descr="03_Page_2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808288"/>
              <a:ext cx="7772400" cy="124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152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AAL5 frame carrying PPP data.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371600"/>
            <a:ext cx="7772400" cy="4410075"/>
            <a:chOff x="685800" y="1457325"/>
            <a:chExt cx="7772400" cy="4410075"/>
          </a:xfrm>
        </p:grpSpPr>
        <p:pic>
          <p:nvPicPr>
            <p:cNvPr id="2" name="Picture 1" descr="03_Page_0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457325"/>
              <a:ext cx="7772400" cy="3943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524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 byte stream. (a) Without errors. (b) With one error.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762000"/>
            <a:ext cx="7772400" cy="5410200"/>
            <a:chOff x="685800" y="968375"/>
            <a:chExt cx="7772400" cy="5410200"/>
          </a:xfrm>
        </p:grpSpPr>
        <p:pic>
          <p:nvPicPr>
            <p:cNvPr id="2" name="Picture 1" descr="03_Page_0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968375"/>
              <a:ext cx="7772400" cy="492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035675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 A frame delimited by flag bytes. (b) Four examples of byte sequences before and after byte stuffing.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00200"/>
            <a:ext cx="7772400" cy="3810000"/>
            <a:chOff x="685800" y="1917700"/>
            <a:chExt cx="7772400" cy="3810000"/>
          </a:xfrm>
        </p:grpSpPr>
        <p:pic>
          <p:nvPicPr>
            <p:cNvPr id="2" name="Picture 1" descr="03_Page_0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917700"/>
              <a:ext cx="7772400" cy="302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3848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Bit stuffing. (a)The original data.(b)The data as they appear on the line. (c)The data as they are stored in the receiver's memory after </a:t>
              </a:r>
              <a:r>
                <a:rPr lang="en-US" sz="2000" dirty="0" err="1" smtClean="0"/>
                <a:t>destuffing</a:t>
              </a:r>
              <a:r>
                <a:rPr lang="en-US" sz="2000" dirty="0" smtClean="0"/>
                <a:t>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286000"/>
            <a:ext cx="7772400" cy="2647950"/>
            <a:chOff x="685800" y="2343150"/>
            <a:chExt cx="7772400" cy="2647950"/>
          </a:xfrm>
        </p:grpSpPr>
        <p:pic>
          <p:nvPicPr>
            <p:cNvPr id="2" name="Picture 1" descr="03_Page_0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343150"/>
              <a:ext cx="7772400" cy="217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6482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Example of an (11, 7) Hamming code correcting a single-bit error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05000"/>
            <a:ext cx="7772400" cy="3373437"/>
            <a:chOff x="685800" y="1960563"/>
            <a:chExt cx="7772400" cy="3373437"/>
          </a:xfrm>
        </p:grpSpPr>
        <p:pic>
          <p:nvPicPr>
            <p:cNvPr id="2" name="Picture 1" descr="03_Page_0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960563"/>
              <a:ext cx="7772400" cy="29352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91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NASA binary convolutional code used in 802.11</a:t>
              </a:r>
              <a:r>
                <a:rPr lang="en-US" sz="2000" dirty="0" smtClean="0"/>
                <a:t>.</a:t>
              </a:r>
              <a:endParaRPr lang="en-US" sz="24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371600"/>
            <a:ext cx="7772400" cy="4375150"/>
            <a:chOff x="685800" y="1492250"/>
            <a:chExt cx="7772400" cy="4375150"/>
          </a:xfrm>
        </p:grpSpPr>
        <p:pic>
          <p:nvPicPr>
            <p:cNvPr id="2" name="Picture 1" descr="03_Page_0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492250"/>
              <a:ext cx="7772400" cy="3871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524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Interleaving of parity bits to detect a burst error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</TotalTime>
  <Words>1190</Words>
  <Application>Microsoft Office PowerPoint</Application>
  <PresentationFormat>On-screen Show (4:3)</PresentationFormat>
  <Paragraphs>480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Custom Design</vt:lpstr>
      <vt:lpstr>Chapter 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cse</cp:lastModifiedBy>
  <cp:revision>43</cp:revision>
  <dcterms:created xsi:type="dcterms:W3CDTF">2011-09-16T19:54:13Z</dcterms:created>
  <dcterms:modified xsi:type="dcterms:W3CDTF">2011-09-18T19:20:15Z</dcterms:modified>
</cp:coreProperties>
</file>