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42" r:id="rId21"/>
    <p:sldId id="313" r:id="rId22"/>
    <p:sldId id="343" r:id="rId23"/>
    <p:sldId id="344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98A6-8A99-41AA-82F0-E29E0AF8F287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A9A6-6A8E-45F0-8512-F2010CDCC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3AA3-9F9A-4318-8ADF-24F93DBB1D81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385-E786-4199-ACF9-E998A55491CD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DB1B-1416-4ED5-92D3-25E1BE32DF1C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4275-131D-4C45-892D-3F16B871F20A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417D-B103-4A81-B1C0-61D02B4781EF}" type="datetime1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7C54-17E1-4E42-B263-49D61610AF58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7703-D96C-4C94-8A53-5762D34CF030}" type="datetime1">
              <a:rPr lang="en-US" smtClean="0"/>
              <a:t>9/18/2011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F9FD-5FEF-41A0-9D71-38551DC90B0D}" type="datetime1">
              <a:rPr lang="en-US" smtClean="0"/>
              <a:t>9/18/2011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3699-8D4D-42D9-896A-109FD4BD441A}" type="datetime1">
              <a:rPr lang="en-US" smtClean="0"/>
              <a:t>9/18/2011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01D9-E0E1-4A10-80C8-67C267BE48F9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2802-CAF7-4C04-98D9-7DA20CB2638F}" type="datetime1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4ABFACF-7755-46EF-9D1A-FB66C30C5405}" type="datetime1">
              <a:rPr lang="en-US" smtClean="0"/>
              <a:t>9/18/2011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356350"/>
            <a:ext cx="541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CN5E by Tanenbaum &amp; Wetherall, © Pearson Education-Prentice Hall 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F65053C-6FEB-4C2D-90AF-7756D5906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if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if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if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if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760538"/>
            <a:ext cx="7772400" cy="3716337"/>
            <a:chOff x="685800" y="1760538"/>
            <a:chExt cx="7772400" cy="3716337"/>
          </a:xfrm>
        </p:grpSpPr>
        <p:pic>
          <p:nvPicPr>
            <p:cNvPr id="2" name="Picture 1" descr="04_Page_0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760538"/>
              <a:ext cx="7772400" cy="33353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133975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Acquisition probability for a symmetric contention channel.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216025"/>
            <a:ext cx="7772400" cy="4805363"/>
            <a:chOff x="685800" y="1216025"/>
            <a:chExt cx="7772400" cy="4805363"/>
          </a:xfrm>
        </p:grpSpPr>
        <p:pic>
          <p:nvPicPr>
            <p:cNvPr id="2" name="Picture 1" descr="04_Page_1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216025"/>
              <a:ext cx="7772400" cy="4424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678488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tree for eight stations.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533400" y="1981200"/>
            <a:ext cx="8077200" cy="2857500"/>
            <a:chOff x="533400" y="2333625"/>
            <a:chExt cx="8077200" cy="2857500"/>
          </a:xfrm>
        </p:grpSpPr>
        <p:pic>
          <p:nvPicPr>
            <p:cNvPr id="2" name="Picture 1" descr="04_Page_1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333625"/>
              <a:ext cx="7772400" cy="2190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533400" y="4848225"/>
              <a:ext cx="8077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A wireless LAN. (a) A and C are hidden terminals when transmitting to B. (b) B and C are exposed terminals when transmitting to A and D.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524000"/>
            <a:ext cx="7772400" cy="4006850"/>
            <a:chOff x="685800" y="1708150"/>
            <a:chExt cx="7772400" cy="4006850"/>
          </a:xfrm>
        </p:grpSpPr>
        <p:pic>
          <p:nvPicPr>
            <p:cNvPr id="2" name="Picture 1" descr="04_Page_1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708150"/>
              <a:ext cx="7772400" cy="3440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372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The MACA protocol. (a) A sending an RTS to B. (b) B responding with a CTS to A.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362200"/>
            <a:ext cx="7772400" cy="2425700"/>
            <a:chOff x="685800" y="2451100"/>
            <a:chExt cx="7772400" cy="2425700"/>
          </a:xfrm>
        </p:grpSpPr>
        <p:pic>
          <p:nvPicPr>
            <p:cNvPr id="2" name="Picture 1" descr="04_Page_1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451100"/>
              <a:ext cx="7772400" cy="19542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533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Architecture of classic </a:t>
              </a:r>
              <a:r>
                <a:rPr lang="en-US" sz="2000" dirty="0" smtClean="0"/>
                <a:t>Ethernet</a:t>
              </a:r>
              <a:r>
                <a:rPr lang="en-US" sz="2000" dirty="0" smtClean="0"/>
                <a:t>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362200"/>
            <a:ext cx="7772400" cy="2438400"/>
            <a:chOff x="685800" y="2438400"/>
            <a:chExt cx="7772400" cy="2438400"/>
          </a:xfrm>
        </p:grpSpPr>
        <p:pic>
          <p:nvPicPr>
            <p:cNvPr id="2" name="Picture 1" descr="04_Page_1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438400"/>
              <a:ext cx="7772400" cy="198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533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fr-FR" sz="2000" dirty="0" smtClean="0"/>
                <a:t>Frame formats. (a) Ethernet (DIX). (b) IEEE 802.3</a:t>
              </a:r>
              <a:r>
                <a:rPr lang="fr-FR" sz="2000" dirty="0" smtClean="0"/>
                <a:t>.</a:t>
              </a:r>
              <a:endParaRPr lang="fr-FR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05000"/>
            <a:ext cx="7772400" cy="3413125"/>
            <a:chOff x="685800" y="1920875"/>
            <a:chExt cx="7772400" cy="3413125"/>
          </a:xfrm>
        </p:grpSpPr>
        <p:pic>
          <p:nvPicPr>
            <p:cNvPr id="2" name="Picture 1" descr="04_Page_1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920875"/>
              <a:ext cx="7772400" cy="3014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91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Collision detection can take as long as </a:t>
              </a:r>
              <a:r>
                <a:rPr lang="en-US" sz="2000" dirty="0" smtClean="0"/>
                <a:t>2</a:t>
              </a:r>
              <a:r>
                <a:rPr lang="el-GR" sz="2000" dirty="0" smtClean="0"/>
                <a:t>τ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143000" y="762000"/>
            <a:ext cx="6836017" cy="5486400"/>
            <a:chOff x="868363" y="685800"/>
            <a:chExt cx="7405687" cy="5943600"/>
          </a:xfrm>
        </p:grpSpPr>
        <p:pic>
          <p:nvPicPr>
            <p:cNvPr id="2" name="Picture 1" descr="04_Page_1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868363" y="685800"/>
              <a:ext cx="7405687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868363" y="6286500"/>
              <a:ext cx="7405687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Efficiency of Ethernet at 10 Mbps with 512-bit slot times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, 2011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74850"/>
            <a:ext cx="7772400" cy="3287713"/>
            <a:chOff x="685800" y="1974850"/>
            <a:chExt cx="7772400" cy="3287713"/>
          </a:xfrm>
        </p:grpSpPr>
        <p:pic>
          <p:nvPicPr>
            <p:cNvPr id="2" name="Picture 1" descr="04_Page_1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974850"/>
              <a:ext cx="7772400" cy="29067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19663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Hub. (b) Switch.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286000"/>
            <a:ext cx="7772400" cy="2560637"/>
            <a:chOff x="685800" y="2430463"/>
            <a:chExt cx="7772400" cy="2560637"/>
          </a:xfrm>
        </p:grpSpPr>
        <p:pic>
          <p:nvPicPr>
            <p:cNvPr id="2" name="Picture 1" descr="04_Page_1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430463"/>
              <a:ext cx="7772400" cy="1995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6482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An Ethernet switch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457200" y="1219200"/>
            <a:ext cx="8229600" cy="4656137"/>
            <a:chOff x="457200" y="1363663"/>
            <a:chExt cx="8229600" cy="4656137"/>
          </a:xfrm>
        </p:grpSpPr>
        <p:pic>
          <p:nvPicPr>
            <p:cNvPr id="2" name="Picture 1" descr="04_Page_0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363663"/>
              <a:ext cx="7772400" cy="413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457200" y="5676900"/>
              <a:ext cx="8229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In pure ALOHA, frames are transmitted at completely arbitrary times.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1" y="4648200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original fast Ethernet cabling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599" y="2301240"/>
          <a:ext cx="792480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/>
                <a:gridCol w="1524000"/>
                <a:gridCol w="1828800"/>
                <a:gridCol w="3048001"/>
              </a:tblGrid>
              <a:tr h="231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Cable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Max. segment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Advantages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100Base-T4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Twisted pair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 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Uses category 3 UTP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100Base-TX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Twisted pair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 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Full duplex at 100 Mbps (Cat 5 UTP)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100Base-FX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Fiber optics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2000 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Full duplex at 100 Mbps; long runs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81200"/>
            <a:ext cx="7772400" cy="3243262"/>
            <a:chOff x="685800" y="2014538"/>
            <a:chExt cx="7772400" cy="3243262"/>
          </a:xfrm>
        </p:grpSpPr>
        <p:pic>
          <p:nvPicPr>
            <p:cNvPr id="2" name="Picture 1" descr="04_Page_1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014538"/>
              <a:ext cx="7772400" cy="2828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14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A two-station Ethernet. (b) A multistation Ethernet.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1" y="4419600"/>
            <a:ext cx="774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Gigabit Ethernet cabling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1" y="2010076"/>
          <a:ext cx="8077198" cy="225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1676400"/>
                <a:gridCol w="1752600"/>
                <a:gridCol w="3124199"/>
              </a:tblGrid>
              <a:tr h="442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Cable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Max. segment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Advantages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1000Base-SX</a:t>
                      </a:r>
                    </a:p>
                  </a:txBody>
                  <a:tcPr marL="18288" marR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Fiber optics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550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Multimode fiber (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µ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, 62.5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µ</a:t>
                      </a: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1000Base-LX</a:t>
                      </a:r>
                    </a:p>
                  </a:txBody>
                  <a:tcPr marL="18288" marR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Fiber optics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5000 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Single (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10µ)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or multimode (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µ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, 62.5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µ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1000Base-CX</a:t>
                      </a:r>
                    </a:p>
                  </a:txBody>
                  <a:tcPr marL="18288" marR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 Pairs of STP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Shielded twisted pair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1000Base-T</a:t>
                      </a:r>
                    </a:p>
                  </a:txBody>
                  <a:tcPr marL="18288" marR="18288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 Pairs of UTP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Standard category 5 UTP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2362200"/>
          <a:ext cx="7772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1676400"/>
                <a:gridCol w="2667000"/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Cable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Max. segment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Advantages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10GBase-SR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Fiber optics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Up to 300 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Multimode fiber (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0.85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µ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10GBase-LR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Fiber optics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 km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Single-mode fiber (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1.3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µ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10GBase-ER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Fiber optics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 km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Single-mode fiber (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1.5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µ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10GBase-CX4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 Pairs of twinax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Twinaxial copper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10GBase-T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 Pairs of UTP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Category 6a UTP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464820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10-Gigabit Ethernet cabling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057400"/>
            <a:ext cx="7772400" cy="3100387"/>
            <a:chOff x="685800" y="2119313"/>
            <a:chExt cx="7772400" cy="3100387"/>
          </a:xfrm>
        </p:grpSpPr>
        <p:pic>
          <p:nvPicPr>
            <p:cNvPr id="2" name="Picture 1" descr="04_Page_2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19313"/>
              <a:ext cx="7772400" cy="2617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8768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fr-FR" sz="2000" dirty="0" smtClean="0"/>
                <a:t>802.11 architecture. (a) Infrastructure mode. (b) Ad-hoc mode.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00200"/>
            <a:ext cx="7772400" cy="3900487"/>
            <a:chOff x="685800" y="1738313"/>
            <a:chExt cx="7772400" cy="3900487"/>
          </a:xfrm>
        </p:grpSpPr>
        <p:pic>
          <p:nvPicPr>
            <p:cNvPr id="2" name="Picture 1" descr="04_Page_2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738313"/>
              <a:ext cx="7772400" cy="3381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295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92500" lnSpcReduction="20000"/>
            </a:bodyPr>
            <a:lstStyle/>
            <a:p>
              <a:pPr algn="ctr"/>
              <a:r>
                <a:rPr lang="en-US" sz="2000" dirty="0" smtClean="0"/>
                <a:t>Part of the 802.11 protocol stack.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524000"/>
            <a:ext cx="7772400" cy="4122737"/>
            <a:chOff x="685800" y="1592263"/>
            <a:chExt cx="7772400" cy="4122737"/>
          </a:xfrm>
        </p:grpSpPr>
        <p:pic>
          <p:nvPicPr>
            <p:cNvPr id="2" name="Picture 1" descr="04_Page_2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592263"/>
              <a:ext cx="7772400" cy="3673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372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Sending a frame with CSMA/CA.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457200" y="1676400"/>
            <a:ext cx="8229600" cy="3863975"/>
            <a:chOff x="457200" y="1736725"/>
            <a:chExt cx="8229600" cy="3863975"/>
          </a:xfrm>
        </p:grpSpPr>
        <p:pic>
          <p:nvPicPr>
            <p:cNvPr id="2" name="Picture 1" descr="04_Page_2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736725"/>
              <a:ext cx="7772400" cy="338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457200" y="5257800"/>
              <a:ext cx="8229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The hidden terminal problem. (b) The exposed terminal problem.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057400"/>
            <a:ext cx="7772400" cy="3046412"/>
            <a:chOff x="685800" y="2135188"/>
            <a:chExt cx="7772400" cy="3046412"/>
          </a:xfrm>
        </p:grpSpPr>
        <p:pic>
          <p:nvPicPr>
            <p:cNvPr id="2" name="Picture 1" descr="04_Page_2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35188"/>
              <a:ext cx="7772400" cy="2587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838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Virtual channel sensing using CSMA/CA.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057400"/>
            <a:ext cx="7772400" cy="3073400"/>
            <a:chOff x="685800" y="2108200"/>
            <a:chExt cx="7772400" cy="3073400"/>
          </a:xfrm>
        </p:grpSpPr>
        <p:pic>
          <p:nvPicPr>
            <p:cNvPr id="2" name="Picture 1" descr="04_Page_2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08200"/>
              <a:ext cx="7772400" cy="264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838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Interframe spacing in 802.11.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143000"/>
            <a:ext cx="7772400" cy="4819650"/>
            <a:chOff x="685800" y="1276350"/>
            <a:chExt cx="7772400" cy="4819650"/>
          </a:xfrm>
        </p:grpSpPr>
        <p:pic>
          <p:nvPicPr>
            <p:cNvPr id="2" name="Picture 1" descr="04_Page_0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276350"/>
              <a:ext cx="7772400" cy="430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753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Vulnerable period for the shaded frame.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133600"/>
            <a:ext cx="7772400" cy="2878137"/>
            <a:chOff x="685800" y="2227263"/>
            <a:chExt cx="7772400" cy="2878137"/>
          </a:xfrm>
        </p:grpSpPr>
        <p:pic>
          <p:nvPicPr>
            <p:cNvPr id="2" name="Picture 1" descr="04_Page_2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227263"/>
              <a:ext cx="7772400" cy="2401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762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Format of the 802.11 data frame.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193925"/>
            <a:ext cx="7772400" cy="2849563"/>
            <a:chOff x="685800" y="2193925"/>
            <a:chExt cx="7772400" cy="2849563"/>
          </a:xfrm>
        </p:grpSpPr>
        <p:pic>
          <p:nvPicPr>
            <p:cNvPr id="2" name="Picture 1" descr="04_Page_2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93925"/>
              <a:ext cx="7772400" cy="24685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700588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802.16 architecture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00200"/>
            <a:ext cx="7772400" cy="3924300"/>
            <a:chOff x="685800" y="1714500"/>
            <a:chExt cx="7772400" cy="3924300"/>
          </a:xfrm>
        </p:grpSpPr>
        <p:pic>
          <p:nvPicPr>
            <p:cNvPr id="2" name="Picture 1" descr="04_Page_2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714500"/>
              <a:ext cx="7772400" cy="3427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295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802.16 protocol stack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219200"/>
            <a:ext cx="7772400" cy="4700587"/>
            <a:chOff x="685800" y="1319213"/>
            <a:chExt cx="7772400" cy="4700587"/>
          </a:xfrm>
        </p:grpSpPr>
        <p:pic>
          <p:nvPicPr>
            <p:cNvPr id="2" name="Picture 1" descr="04_Page_2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319213"/>
              <a:ext cx="7772400" cy="421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676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Frame structure for OFDMA with time division duplexing.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209800"/>
            <a:ext cx="7772400" cy="2676525"/>
            <a:chOff x="685800" y="2352675"/>
            <a:chExt cx="7772400" cy="2676525"/>
          </a:xfrm>
        </p:grpSpPr>
        <p:pic>
          <p:nvPicPr>
            <p:cNvPr id="2" name="Picture 1" descr="04_Page_3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352675"/>
              <a:ext cx="7772400" cy="2152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6863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A generic frame. (b) A bandwidth request frame.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371600"/>
            <a:ext cx="7772400" cy="4410075"/>
            <a:chOff x="685800" y="1457325"/>
            <a:chExt cx="7772400" cy="4410075"/>
          </a:xfrm>
        </p:grpSpPr>
        <p:pic>
          <p:nvPicPr>
            <p:cNvPr id="2" name="Picture 1" descr="04_Page_3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457325"/>
              <a:ext cx="7772400" cy="3943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524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Two piconets can be connected to form a scatternet.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371600"/>
            <a:ext cx="7772400" cy="4337050"/>
            <a:chOff x="685800" y="1530350"/>
            <a:chExt cx="7772400" cy="4337050"/>
          </a:xfrm>
        </p:grpSpPr>
        <p:pic>
          <p:nvPicPr>
            <p:cNvPr id="2" name="Picture 1" descr="04_Page_3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530350"/>
              <a:ext cx="7772400" cy="37957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524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Bluetooth protocol architecture.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457200" y="1600200"/>
            <a:ext cx="8229600" cy="4010025"/>
            <a:chOff x="457200" y="1704975"/>
            <a:chExt cx="8229600" cy="4010025"/>
          </a:xfrm>
        </p:grpSpPr>
        <p:pic>
          <p:nvPicPr>
            <p:cNvPr id="2" name="Picture 1" descr="04_Page_3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704975"/>
              <a:ext cx="7772400" cy="3446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457200" y="5372100"/>
              <a:ext cx="8229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Typical Bluetooth data frame at (a) basic and (b) enhanced, data rates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219200"/>
            <a:ext cx="7772400" cy="4754562"/>
            <a:chOff x="685800" y="1265238"/>
            <a:chExt cx="7772400" cy="4754562"/>
          </a:xfrm>
        </p:grpSpPr>
        <p:pic>
          <p:nvPicPr>
            <p:cNvPr id="2" name="Picture 1" descr="04_Page_3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265238"/>
              <a:ext cx="7772400" cy="4327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676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RFID architecture.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286000"/>
            <a:ext cx="7772400" cy="2641600"/>
            <a:chOff x="685800" y="2311400"/>
            <a:chExt cx="7772400" cy="2641600"/>
          </a:xfrm>
        </p:grpSpPr>
        <p:pic>
          <p:nvPicPr>
            <p:cNvPr id="2" name="Picture 1" descr="04_Page_3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311400"/>
              <a:ext cx="7772400" cy="22336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610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Reader and tag backscatter signals.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565275"/>
            <a:ext cx="7772400" cy="4111625"/>
            <a:chOff x="685800" y="1565275"/>
            <a:chExt cx="7772400" cy="4111625"/>
          </a:xfrm>
        </p:grpSpPr>
        <p:pic>
          <p:nvPicPr>
            <p:cNvPr id="2" name="Picture 1" descr="04_Page_0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565275"/>
              <a:ext cx="7772400" cy="37258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3340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Throughput versus offered traffic for ALOHA systems.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683727" y="762000"/>
            <a:ext cx="5783873" cy="5486400"/>
            <a:chOff x="1438275" y="685800"/>
            <a:chExt cx="6265863" cy="5943600"/>
          </a:xfrm>
        </p:grpSpPr>
        <p:pic>
          <p:nvPicPr>
            <p:cNvPr id="2" name="Picture 1" descr="04_Page_3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1438275" y="685800"/>
              <a:ext cx="6265863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438275" y="6286500"/>
              <a:ext cx="6265863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Example message exchange to identify a tag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667000"/>
            <a:ext cx="7772400" cy="1792287"/>
            <a:chOff x="685800" y="2779713"/>
            <a:chExt cx="7772400" cy="1792287"/>
          </a:xfrm>
        </p:grpSpPr>
        <p:pic>
          <p:nvPicPr>
            <p:cNvPr id="2" name="Picture 1" descr="04_Page_3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779713"/>
              <a:ext cx="7772400" cy="129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229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Format of the Query message.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76400"/>
            <a:ext cx="7772400" cy="3694112"/>
            <a:chOff x="685800" y="1868488"/>
            <a:chExt cx="7772400" cy="3694112"/>
          </a:xfrm>
        </p:grpSpPr>
        <p:pic>
          <p:nvPicPr>
            <p:cNvPr id="2" name="Picture 1" descr="04_Page_3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868488"/>
              <a:ext cx="7772400" cy="3119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219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(a) Bridge connecting two </a:t>
              </a:r>
              <a:r>
                <a:rPr lang="en-US" sz="2000" dirty="0" err="1" smtClean="0"/>
                <a:t>multidrop</a:t>
              </a:r>
              <a:r>
                <a:rPr lang="en-US" sz="2000" dirty="0" smtClean="0"/>
                <a:t> LANs. (b) Bridges (and a hub) connecting seven point-to-point stations.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81200"/>
            <a:ext cx="7772400" cy="3227387"/>
            <a:chOff x="685800" y="2030413"/>
            <a:chExt cx="7772400" cy="3227387"/>
          </a:xfrm>
        </p:grpSpPr>
        <p:pic>
          <p:nvPicPr>
            <p:cNvPr id="2" name="Picture 1" descr="04_Page_39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030413"/>
              <a:ext cx="7772400" cy="2797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14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Protocol processing at a bridge.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371600"/>
            <a:ext cx="7772400" cy="4376737"/>
            <a:chOff x="685800" y="1490663"/>
            <a:chExt cx="7772400" cy="4376737"/>
          </a:xfrm>
        </p:grpSpPr>
        <p:pic>
          <p:nvPicPr>
            <p:cNvPr id="2" name="Picture 1" descr="04_Page_40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490663"/>
              <a:ext cx="7772400" cy="38750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524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Bridges with two parallel links.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676400"/>
            <a:ext cx="7772400" cy="3636962"/>
            <a:chOff x="685800" y="1925638"/>
            <a:chExt cx="7772400" cy="3636962"/>
          </a:xfrm>
        </p:grpSpPr>
        <p:pic>
          <p:nvPicPr>
            <p:cNvPr id="2" name="Picture 1" descr="04_Page_41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925638"/>
              <a:ext cx="7772400" cy="300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219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A spanning tree connecting five bridges. The dashed lines are links that are not part of the spanning tree.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457200" y="1981200"/>
            <a:ext cx="8229600" cy="3157537"/>
            <a:chOff x="457200" y="2100263"/>
            <a:chExt cx="8229600" cy="3157537"/>
          </a:xfrm>
        </p:grpSpPr>
        <p:pic>
          <p:nvPicPr>
            <p:cNvPr id="2" name="Picture 1" descr="04_Page_42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00263"/>
              <a:ext cx="7772400" cy="2657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457200" y="4914900"/>
              <a:ext cx="8229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(a) Which device is in which layer. (b) Frames, packets, and headers.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143000"/>
            <a:ext cx="7772400" cy="4906962"/>
            <a:chOff x="685800" y="1189038"/>
            <a:chExt cx="7772400" cy="4906962"/>
          </a:xfrm>
        </p:grpSpPr>
        <p:pic>
          <p:nvPicPr>
            <p:cNvPr id="2" name="Picture 1" descr="04_Page_43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189038"/>
              <a:ext cx="7772400" cy="4479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7531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A building with centralized wiring using hubs and a switch.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81200"/>
            <a:ext cx="7772400" cy="3119437"/>
            <a:chOff x="685800" y="2138363"/>
            <a:chExt cx="7772400" cy="3119437"/>
          </a:xfrm>
        </p:grpSpPr>
        <p:pic>
          <p:nvPicPr>
            <p:cNvPr id="2" name="Picture 1" descr="04_Page_4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38363"/>
              <a:ext cx="7772400" cy="258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14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Two VLANs, gray and white, on a bridged LAN.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981200"/>
            <a:ext cx="7772400" cy="3125787"/>
            <a:chOff x="685800" y="2132013"/>
            <a:chExt cx="7772400" cy="3125787"/>
          </a:xfrm>
        </p:grpSpPr>
        <p:pic>
          <p:nvPicPr>
            <p:cNvPr id="2" name="Picture 1" descr="04_Page_4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32013"/>
              <a:ext cx="7772400" cy="2592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9149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Bridged LAN that is only partly VLAN aware. The shaded symbols are VLAN aware. The empty ones are not.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1447800"/>
            <a:ext cx="7772400" cy="4251325"/>
            <a:chOff x="685800" y="1577975"/>
            <a:chExt cx="7772400" cy="4251325"/>
          </a:xfrm>
        </p:grpSpPr>
        <p:pic>
          <p:nvPicPr>
            <p:cNvPr id="2" name="Picture 1" descr="04_Page_04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577975"/>
              <a:ext cx="7772400" cy="3702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4864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r>
                <a:rPr lang="en-US" sz="2000" dirty="0" smtClean="0"/>
                <a:t>Comparison of the channel utilization versus load for various random access protocols.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057400"/>
            <a:ext cx="7772400" cy="3005137"/>
            <a:chOff x="685800" y="2176463"/>
            <a:chExt cx="7772400" cy="3005137"/>
          </a:xfrm>
        </p:grpSpPr>
        <p:pic>
          <p:nvPicPr>
            <p:cNvPr id="2" name="Picture 1" descr="04_Page_4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176463"/>
              <a:ext cx="7772400" cy="2505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8387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802.3 (legacy) and 802.1Q Ethernet frame formats.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327275"/>
            <a:ext cx="7772400" cy="2584450"/>
            <a:chOff x="685800" y="2327275"/>
            <a:chExt cx="7772400" cy="2584450"/>
          </a:xfrm>
        </p:grpSpPr>
        <p:pic>
          <p:nvPicPr>
            <p:cNvPr id="2" name="Picture 1" descr="04_Page_05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327275"/>
              <a:ext cx="7772400" cy="220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568825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CSMA/CD can be in contention, transmission, or idle state</a:t>
              </a:r>
              <a:r>
                <a:rPr lang="en-US" sz="2000" dirty="0" smtClean="0"/>
                <a:t>.</a:t>
              </a:r>
              <a:endParaRPr lang="en-US" sz="2000" dirty="0" smtClean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2549525"/>
            <a:ext cx="7772400" cy="2138363"/>
            <a:chOff x="685800" y="2549525"/>
            <a:chExt cx="7772400" cy="2138363"/>
          </a:xfrm>
        </p:grpSpPr>
        <p:pic>
          <p:nvPicPr>
            <p:cNvPr id="2" name="Picture 1" descr="04_Page_06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2549525"/>
              <a:ext cx="7772400" cy="1757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4344988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basic bit-map protocol.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990600"/>
            <a:ext cx="7772400" cy="5126037"/>
            <a:chOff x="685800" y="1122363"/>
            <a:chExt cx="7772400" cy="5126037"/>
          </a:xfrm>
        </p:grpSpPr>
        <p:pic>
          <p:nvPicPr>
            <p:cNvPr id="2" name="Picture 1" descr="04_Page_07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685800" y="1122363"/>
              <a:ext cx="7772400" cy="4613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5905500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Token ring.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257782" y="762000"/>
            <a:ext cx="6667018" cy="5486400"/>
            <a:chOff x="914400" y="685800"/>
            <a:chExt cx="7315200" cy="6019800"/>
          </a:xfrm>
        </p:grpSpPr>
        <p:pic>
          <p:nvPicPr>
            <p:cNvPr id="2" name="Picture 1" descr="04_Page_08.tif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1571625" y="685800"/>
              <a:ext cx="600075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914400" y="6362700"/>
              <a:ext cx="7315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000" dirty="0" smtClean="0"/>
                <a:t>The binary countdown protocol. A dash indicates silence.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, 2011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1256</Words>
  <Application>Microsoft Office PowerPoint</Application>
  <PresentationFormat>On-screen Show (4:3)</PresentationFormat>
  <Paragraphs>159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Custom Design</vt:lpstr>
      <vt:lpstr>Chapter 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>uw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cse</cp:lastModifiedBy>
  <cp:revision>38</cp:revision>
  <dcterms:created xsi:type="dcterms:W3CDTF">2011-09-16T19:54:13Z</dcterms:created>
  <dcterms:modified xsi:type="dcterms:W3CDTF">2011-09-19T00:42:18Z</dcterms:modified>
</cp:coreProperties>
</file>