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1"/>
  </p:notesMasterIdLst>
  <p:sldIdLst>
    <p:sldId id="256" r:id="rId2"/>
    <p:sldId id="345" r:id="rId3"/>
    <p:sldId id="346" r:id="rId4"/>
    <p:sldId id="347" r:id="rId5"/>
    <p:sldId id="403" r:id="rId6"/>
    <p:sldId id="348" r:id="rId7"/>
    <p:sldId id="349" r:id="rId8"/>
    <p:sldId id="350" r:id="rId9"/>
    <p:sldId id="404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407" r:id="rId29"/>
    <p:sldId id="369" r:id="rId30"/>
    <p:sldId id="370" r:id="rId31"/>
    <p:sldId id="371" r:id="rId32"/>
    <p:sldId id="372" r:id="rId33"/>
    <p:sldId id="408" r:id="rId34"/>
    <p:sldId id="373" r:id="rId35"/>
    <p:sldId id="374" r:id="rId36"/>
    <p:sldId id="375" r:id="rId37"/>
    <p:sldId id="376" r:id="rId38"/>
    <p:sldId id="377" r:id="rId39"/>
    <p:sldId id="405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409" r:id="rId49"/>
    <p:sldId id="386" r:id="rId50"/>
    <p:sldId id="387" r:id="rId51"/>
    <p:sldId id="410" r:id="rId52"/>
    <p:sldId id="388" r:id="rId53"/>
    <p:sldId id="389" r:id="rId54"/>
    <p:sldId id="390" r:id="rId55"/>
    <p:sldId id="391" r:id="rId56"/>
    <p:sldId id="392" r:id="rId57"/>
    <p:sldId id="393" r:id="rId58"/>
    <p:sldId id="411" r:id="rId59"/>
    <p:sldId id="394" r:id="rId60"/>
    <p:sldId id="395" r:id="rId61"/>
    <p:sldId id="412" r:id="rId62"/>
    <p:sldId id="396" r:id="rId63"/>
    <p:sldId id="397" r:id="rId64"/>
    <p:sldId id="398" r:id="rId65"/>
    <p:sldId id="399" r:id="rId66"/>
    <p:sldId id="400" r:id="rId67"/>
    <p:sldId id="413" r:id="rId68"/>
    <p:sldId id="401" r:id="rId69"/>
    <p:sldId id="402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98A6-8A99-41AA-82F0-E29E0AF8F287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A9A6-6A8E-45F0-8512-F2010CDCC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D2F-1348-4B14-9037-F90035C4E21D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B7-C4C4-4B20-9A02-65735EEA66D9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E845-ACC6-432E-83EA-40AC25BAC123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604C-00F5-4ADC-BABB-BECDBC213485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4D43-2616-468E-8F2F-E551498F7C43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A8A2-8282-42A3-A608-97546B8322DE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1E31-F57C-42D1-891D-80F21742286C}" type="datetime1">
              <a:rPr lang="en-US" smtClean="0"/>
              <a:t>9/18/2011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618-D3F4-4814-91AF-D4C84676763A}" type="datetime1">
              <a:rPr lang="en-US" smtClean="0"/>
              <a:t>9/18/2011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FB72-DA1E-43B2-A80E-F0565F54D276}" type="datetime1">
              <a:rPr lang="en-US" smtClean="0"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F174-F198-43AC-B6A9-6BFBE8CB7AE0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3F42-3160-4BF6-8F31-052E822EDB8C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E75255-94D5-42E1-B64E-3C00A6EA7DBC}" type="datetime1">
              <a:rPr lang="en-US" smtClean="0"/>
              <a:t>9/18/2011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0"/>
            <a:ext cx="541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CN5E by Tanenbaum &amp; Wetherall, © Pearson Education-Prentice Hall 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if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if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if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if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if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if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if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if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if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if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if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if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if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if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467457" y="762000"/>
            <a:ext cx="8219344" cy="5486400"/>
            <a:chOff x="119063" y="685800"/>
            <a:chExt cx="8904289" cy="5943600"/>
          </a:xfrm>
        </p:grpSpPr>
        <p:pic>
          <p:nvPicPr>
            <p:cNvPr id="2" name="Picture 1" descr="05_Page_0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822325" y="685800"/>
              <a:ext cx="7497763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19063" y="6286500"/>
              <a:ext cx="8904289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(a)A network.  (b)Input from </a:t>
              </a:r>
              <a:r>
                <a:rPr lang="en-US" sz="2000" i="1" dirty="0" smtClean="0"/>
                <a:t>A</a:t>
              </a:r>
              <a:r>
                <a:rPr lang="en-US" sz="2000" dirty="0" smtClean="0"/>
                <a:t>, </a:t>
              </a:r>
              <a:r>
                <a:rPr lang="en-US" sz="2000" i="1" dirty="0" smtClean="0"/>
                <a:t>I</a:t>
              </a:r>
              <a:r>
                <a:rPr lang="en-US" sz="2000" dirty="0" smtClean="0"/>
                <a:t>, </a:t>
              </a:r>
              <a:r>
                <a:rPr lang="en-US" sz="2000" i="1" dirty="0" smtClean="0"/>
                <a:t>H</a:t>
              </a:r>
              <a:r>
                <a:rPr lang="en-US" sz="2000" dirty="0" smtClean="0"/>
                <a:t>, </a:t>
              </a:r>
              <a:r>
                <a:rPr lang="en-US" sz="2000" i="1" dirty="0" smtClean="0"/>
                <a:t>K</a:t>
              </a:r>
              <a:r>
                <a:rPr lang="en-US" sz="2000" dirty="0" smtClean="0"/>
                <a:t>, and the new routing table for </a:t>
              </a:r>
              <a:r>
                <a:rPr lang="en-US" sz="2000" i="1" dirty="0" smtClean="0"/>
                <a:t>J</a:t>
              </a:r>
              <a:r>
                <a:rPr lang="en-US" sz="2000" dirty="0" smtClean="0"/>
                <a:t>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752600"/>
            <a:ext cx="7772400" cy="3497262"/>
            <a:chOff x="685800" y="1912938"/>
            <a:chExt cx="7772400" cy="3497262"/>
          </a:xfrm>
        </p:grpSpPr>
        <p:pic>
          <p:nvPicPr>
            <p:cNvPr id="2" name="Picture 1" descr="05_Page_0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12938"/>
              <a:ext cx="7772400" cy="303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067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count-to-infinity problem.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841500"/>
            <a:ext cx="7772400" cy="3556000"/>
            <a:chOff x="685800" y="1841500"/>
            <a:chExt cx="7772400" cy="3556000"/>
          </a:xfrm>
        </p:grpSpPr>
        <p:pic>
          <p:nvPicPr>
            <p:cNvPr id="2" name="Picture 1" descr="05_Page_0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841500"/>
              <a:ext cx="7772400" cy="317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0546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Nine routers and a broadcast LAN. (b) A graph model of (a</a:t>
              </a:r>
              <a:r>
                <a:rPr lang="en-US" sz="2000" dirty="0" smtClean="0"/>
                <a:t>).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438400"/>
            <a:ext cx="7772400" cy="2286000"/>
            <a:chOff x="685800" y="2514600"/>
            <a:chExt cx="7772400" cy="2286000"/>
          </a:xfrm>
        </p:grpSpPr>
        <p:pic>
          <p:nvPicPr>
            <p:cNvPr id="2" name="Picture 1" descr="05_Page_1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514600"/>
              <a:ext cx="7772400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457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A network. (b) The link state packets for this network.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05000"/>
            <a:ext cx="7772400" cy="3282950"/>
            <a:chOff x="685800" y="2051050"/>
            <a:chExt cx="7772400" cy="3282950"/>
          </a:xfrm>
        </p:grpSpPr>
        <p:pic>
          <p:nvPicPr>
            <p:cNvPr id="2" name="Picture 1" descr="05_Page_1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051050"/>
              <a:ext cx="7772400" cy="2755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91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packet buffer for router B in Fig</a:t>
              </a:r>
              <a:r>
                <a:rPr lang="en-US" sz="2000" dirty="0" smtClean="0"/>
                <a:t>. 5-12(a</a:t>
              </a:r>
              <a:r>
                <a:rPr lang="en-US" sz="2000" dirty="0" smtClean="0"/>
                <a:t>).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802611" y="762000"/>
            <a:ext cx="7503189" cy="5486400"/>
            <a:chOff x="685800" y="793750"/>
            <a:chExt cx="7772400" cy="5683250"/>
          </a:xfrm>
        </p:grpSpPr>
        <p:pic>
          <p:nvPicPr>
            <p:cNvPr id="2" name="Picture 1" descr="05_Page_1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793750"/>
              <a:ext cx="7772400" cy="527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134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Hierarchical routing.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05000"/>
            <a:ext cx="7772400" cy="3249612"/>
            <a:chOff x="685800" y="2084388"/>
            <a:chExt cx="7772400" cy="3249612"/>
          </a:xfrm>
        </p:grpSpPr>
        <p:pic>
          <p:nvPicPr>
            <p:cNvPr id="2" name="Picture 1" descr="05_Page_1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084388"/>
              <a:ext cx="7772400" cy="2687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91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Reverse path forwarding. (a) A network. (b) Sink tree for router </a:t>
              </a:r>
              <a:r>
                <a:rPr lang="en-US" sz="2000" i="1" dirty="0" smtClean="0"/>
                <a:t>I</a:t>
              </a:r>
              <a:r>
                <a:rPr lang="en-US" sz="2000" dirty="0" smtClean="0"/>
                <a:t>. (c) The tree built by reverse path forwarding from </a:t>
              </a:r>
              <a:r>
                <a:rPr lang="en-US" sz="2000" i="1" dirty="0" smtClean="0"/>
                <a:t>I</a:t>
              </a:r>
              <a:r>
                <a:rPr lang="en-US" sz="2000" dirty="0" smtClean="0"/>
                <a:t>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838174" y="747713"/>
            <a:ext cx="7467626" cy="5577840"/>
            <a:chOff x="685800" y="747713"/>
            <a:chExt cx="7772400" cy="5805487"/>
          </a:xfrm>
        </p:grpSpPr>
        <p:pic>
          <p:nvPicPr>
            <p:cNvPr id="2" name="Picture 1" descr="05_Page_1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747713"/>
              <a:ext cx="7772400" cy="5360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210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marL="457200" indent="-457200">
                <a:buAutoNum type="alphaLcParenBoth"/>
              </a:pPr>
              <a:r>
                <a:rPr lang="en-US" sz="2000" dirty="0" smtClean="0"/>
                <a:t>A </a:t>
              </a:r>
              <a:r>
                <a:rPr lang="en-US" sz="2000" dirty="0" smtClean="0"/>
                <a:t>network. (b) A spanning tree for the leftmost router. </a:t>
              </a:r>
              <a:endParaRPr lang="en-US" sz="2000" dirty="0" smtClean="0"/>
            </a:p>
            <a:p>
              <a:pPr marL="457200" indent="-457200"/>
              <a:r>
                <a:rPr lang="en-US" sz="2000" dirty="0" smtClean="0"/>
                <a:t>(</a:t>
              </a:r>
              <a:r>
                <a:rPr lang="en-US" sz="2000" dirty="0" smtClean="0"/>
                <a:t>c) A multicast tree for group 1. (d) A multicast tree for group 2.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76400"/>
            <a:ext cx="7772400" cy="3827462"/>
            <a:chOff x="685800" y="1735138"/>
            <a:chExt cx="7772400" cy="3827462"/>
          </a:xfrm>
        </p:grpSpPr>
        <p:pic>
          <p:nvPicPr>
            <p:cNvPr id="2" name="Picture 1" descr="05_Page_1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35138"/>
              <a:ext cx="7772400" cy="338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19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Core-based tree for group 1. (b) Sending to group 1.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81000" y="1676400"/>
            <a:ext cx="8382000" cy="3881437"/>
            <a:chOff x="381000" y="1719263"/>
            <a:chExt cx="8382000" cy="3881437"/>
          </a:xfrm>
        </p:grpSpPr>
        <p:pic>
          <p:nvPicPr>
            <p:cNvPr id="2" name="Picture 1" descr="05_Page_1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19263"/>
              <a:ext cx="7772400" cy="3419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81000" y="5257800"/>
              <a:ext cx="8382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</a:t>
              </a:r>
              <a:r>
                <a:rPr lang="en-US" sz="2000" dirty="0" err="1" smtClean="0"/>
                <a:t>Anycast</a:t>
              </a:r>
              <a:r>
                <a:rPr lang="en-US" sz="2000" dirty="0" smtClean="0"/>
                <a:t> routes to group 1. (b) Topology seen by the routing protocol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144837"/>
            <a:chOff x="685800" y="2112963"/>
            <a:chExt cx="7772400" cy="3144837"/>
          </a:xfrm>
        </p:grpSpPr>
        <p:pic>
          <p:nvPicPr>
            <p:cNvPr id="2" name="Picture 1" descr="05_Page_0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12963"/>
              <a:ext cx="7772400" cy="2630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environment of the network layer protocols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447800"/>
            <a:ext cx="7772400" cy="4249737"/>
            <a:chOff x="685800" y="1541463"/>
            <a:chExt cx="7772400" cy="4249737"/>
          </a:xfrm>
        </p:grpSpPr>
        <p:pic>
          <p:nvPicPr>
            <p:cNvPr id="2" name="Picture 1" descr="05_Page_1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41463"/>
              <a:ext cx="7772400" cy="3775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448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Packet routing for mobile hosts.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71600"/>
            <a:ext cx="7772400" cy="3927475"/>
            <a:chOff x="685800" y="1939925"/>
            <a:chExt cx="7772400" cy="3927475"/>
          </a:xfrm>
        </p:grpSpPr>
        <p:pic>
          <p:nvPicPr>
            <p:cNvPr id="2" name="Picture 1" descr="05_Page_1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39925"/>
              <a:ext cx="7772400" cy="2976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24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Range of </a:t>
              </a:r>
              <a:r>
                <a:rPr lang="en-US" sz="2000" i="1" dirty="0" smtClean="0"/>
                <a:t>A</a:t>
              </a:r>
              <a:r>
                <a:rPr lang="en-US" sz="2000" dirty="0" smtClean="0"/>
                <a:t>'s broadcast. (b) After </a:t>
              </a:r>
              <a:r>
                <a:rPr lang="en-US" sz="2000" i="1" dirty="0" smtClean="0"/>
                <a:t>B</a:t>
              </a:r>
              <a:r>
                <a:rPr lang="en-US" sz="2000" dirty="0" smtClean="0"/>
                <a:t> and </a:t>
              </a:r>
              <a:r>
                <a:rPr lang="en-US" sz="2000" i="1" dirty="0" smtClean="0"/>
                <a:t>D</a:t>
              </a:r>
              <a:r>
                <a:rPr lang="en-US" sz="2000" dirty="0" smtClean="0"/>
                <a:t> receive it. (c) After </a:t>
              </a:r>
              <a:r>
                <a:rPr lang="en-US" sz="2000" i="1" dirty="0" smtClean="0"/>
                <a:t>C</a:t>
              </a:r>
              <a:r>
                <a:rPr lang="en-US" sz="2000" dirty="0" smtClean="0"/>
                <a:t>,  receive it. (d) After </a:t>
              </a:r>
              <a:r>
                <a:rPr lang="en-US" sz="2000" i="1" dirty="0" smtClean="0"/>
                <a:t>E</a:t>
              </a:r>
              <a:r>
                <a:rPr lang="en-US" sz="2000" dirty="0" smtClean="0"/>
                <a:t>, </a:t>
              </a:r>
              <a:r>
                <a:rPr lang="en-US" sz="2000" i="1" dirty="0" smtClean="0"/>
                <a:t>H</a:t>
              </a:r>
              <a:r>
                <a:rPr lang="en-US" sz="2000" dirty="0" smtClean="0"/>
                <a:t>, and </a:t>
              </a:r>
              <a:r>
                <a:rPr lang="en-US" sz="2000" i="1" dirty="0" smtClean="0"/>
                <a:t>I</a:t>
              </a:r>
              <a:r>
                <a:rPr lang="en-US" sz="2000" dirty="0" smtClean="0"/>
                <a:t> receive it. The shaded nodes are new recipients. The dashed lines show possible reverse routes. The solid lines show the discovered route.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914400"/>
            <a:ext cx="7772400" cy="5340350"/>
            <a:chOff x="685800" y="984250"/>
            <a:chExt cx="7772400" cy="5340350"/>
          </a:xfrm>
        </p:grpSpPr>
        <p:pic>
          <p:nvPicPr>
            <p:cNvPr id="2" name="Picture 1" descr="05_Page_1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984250"/>
              <a:ext cx="7772400" cy="488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981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With too much traffic, performance drops sharply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816225"/>
            <a:ext cx="7772400" cy="1604963"/>
            <a:chOff x="685800" y="2816225"/>
            <a:chExt cx="7772400" cy="1604963"/>
          </a:xfrm>
        </p:grpSpPr>
        <p:pic>
          <p:nvPicPr>
            <p:cNvPr id="2" name="Picture 1" descr="05_Page_2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816225"/>
              <a:ext cx="7772400" cy="1223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078288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Timescales of approaches to congestion control.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457200" y="1316038"/>
            <a:ext cx="8229600" cy="4606925"/>
            <a:chOff x="457200" y="1316038"/>
            <a:chExt cx="8229600" cy="4606925"/>
          </a:xfrm>
        </p:grpSpPr>
        <p:pic>
          <p:nvPicPr>
            <p:cNvPr id="2" name="Picture 1" descr="05_Page_2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316038"/>
              <a:ext cx="7772400" cy="422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457200" y="5580063"/>
              <a:ext cx="8229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 network in which the East and West parts are connected by two links.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828800"/>
            <a:ext cx="7772400" cy="3486150"/>
            <a:chOff x="685800" y="1924050"/>
            <a:chExt cx="7772400" cy="3486150"/>
          </a:xfrm>
        </p:grpSpPr>
        <p:pic>
          <p:nvPicPr>
            <p:cNvPr id="2" name="Picture 1" descr="05_Page_2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24050"/>
              <a:ext cx="7772400" cy="300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067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A congested network. (b) The portion of the network that is not congested. A virtual circuit from A to B is also shown.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514600"/>
            <a:ext cx="7772400" cy="2098675"/>
            <a:chOff x="685800" y="2625725"/>
            <a:chExt cx="7772400" cy="2098675"/>
          </a:xfrm>
        </p:grpSpPr>
        <p:pic>
          <p:nvPicPr>
            <p:cNvPr id="2" name="Picture 1" descr="05_Page_2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625725"/>
              <a:ext cx="7772400" cy="160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381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Explicit congestion </a:t>
              </a:r>
              <a:r>
                <a:rPr lang="en-US" sz="2000" dirty="0" smtClean="0"/>
                <a:t>notification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264629" y="685800"/>
            <a:ext cx="6660172" cy="5562600"/>
            <a:chOff x="963614" y="685800"/>
            <a:chExt cx="7215187" cy="6026150"/>
          </a:xfrm>
        </p:grpSpPr>
        <p:pic>
          <p:nvPicPr>
            <p:cNvPr id="2" name="Picture 1" descr="05_Page_2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693988" y="685800"/>
              <a:ext cx="375443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963614" y="6369050"/>
              <a:ext cx="72151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A choke packet that affects only the source. (b) A choke packet that affects each hop it passes through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51624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Stringency of applications' quality-of-service requirements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463040"/>
          <a:ext cx="7391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2"/>
                <a:gridCol w="1524000"/>
                <a:gridCol w="1143000"/>
                <a:gridCol w="1143000"/>
                <a:gridCol w="1142998"/>
              </a:tblGrid>
              <a:tr h="282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Application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Bandwidth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Delay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Jitter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Loss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Email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Medium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File sharing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Medium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Web access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Medium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Medium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Medium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Remote login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Medium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Medium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Medium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Audio on demand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Video on demand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Telephony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Videoconferencing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High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828800"/>
            <a:ext cx="7772400" cy="3454400"/>
            <a:chOff x="685800" y="1955800"/>
            <a:chExt cx="7772400" cy="3454400"/>
          </a:xfrm>
        </p:grpSpPr>
        <p:pic>
          <p:nvPicPr>
            <p:cNvPr id="2" name="Picture 1" descr="05_Page_2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55800"/>
              <a:ext cx="7772400" cy="2944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067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Shaping packets. (b) A leaky bucket. (c) A token bucket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109663"/>
            <a:ext cx="7772400" cy="5019675"/>
            <a:chOff x="685800" y="1109663"/>
            <a:chExt cx="7772400" cy="5019675"/>
          </a:xfrm>
        </p:grpSpPr>
        <p:pic>
          <p:nvPicPr>
            <p:cNvPr id="2" name="Picture 1" descr="05_Page_0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109663"/>
              <a:ext cx="7772400" cy="463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786438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Routing within a datagram network.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235402" y="701040"/>
            <a:ext cx="8679998" cy="5394960"/>
            <a:chOff x="149503" y="1017588"/>
            <a:chExt cx="8844994" cy="5497512"/>
          </a:xfrm>
        </p:grpSpPr>
        <p:pic>
          <p:nvPicPr>
            <p:cNvPr id="2" name="Picture 1" descr="05_Page_2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017588"/>
              <a:ext cx="7772400" cy="482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49503" y="6172200"/>
              <a:ext cx="8844994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Traffic from a host. Output shaped by a token bucket of rate 200 Mbps and capacity (b) 9600 KB and (c) 0 KB. Token bucket level for shaping with rate 200 Mbps and capacity (d) 16,000 KB, (e) 9600 KB, and (f) 0 KB.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414588"/>
            <a:ext cx="7772400" cy="2409825"/>
            <a:chOff x="685800" y="2414588"/>
            <a:chExt cx="7772400" cy="2409825"/>
          </a:xfrm>
        </p:grpSpPr>
        <p:pic>
          <p:nvPicPr>
            <p:cNvPr id="2" name="Picture 1" descr="05_Page_2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414588"/>
              <a:ext cx="7772400" cy="202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481513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Round-robin fair queueing.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205162"/>
            <a:chOff x="685800" y="2052638"/>
            <a:chExt cx="7772400" cy="3205162"/>
          </a:xfrm>
        </p:grpSpPr>
        <p:pic>
          <p:nvPicPr>
            <p:cNvPr id="2" name="Picture 1" descr="05_Page_2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052638"/>
              <a:ext cx="7772400" cy="2752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Weighted Fair Queueing. (b) Finishing times for the packets.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47814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 </a:t>
            </a:r>
            <a:r>
              <a:rPr lang="en-US" sz="2000" dirty="0" smtClean="0"/>
              <a:t>example flow specification.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1" y="2194560"/>
          <a:ext cx="434339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010"/>
                <a:gridCol w="1658389"/>
              </a:tblGrid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Parameter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Unit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Token bucket rate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Bytes/sec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Token bucket size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Peak data rate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Bytes/sec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Minimum packet size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Maximum packet size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209800"/>
            <a:ext cx="7772400" cy="2692400"/>
            <a:chOff x="685800" y="2336800"/>
            <a:chExt cx="7772400" cy="2692400"/>
          </a:xfrm>
        </p:grpSpPr>
        <p:pic>
          <p:nvPicPr>
            <p:cNvPr id="2" name="Picture 1" descr="05_Page_2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336800"/>
              <a:ext cx="7772400" cy="218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686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Bandwidth and delay guarantees with token buckets and WFQ.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796172" y="762000"/>
            <a:ext cx="7585828" cy="5486400"/>
            <a:chOff x="685800" y="855663"/>
            <a:chExt cx="7772400" cy="5621337"/>
          </a:xfrm>
        </p:grpSpPr>
        <p:pic>
          <p:nvPicPr>
            <p:cNvPr id="2" name="Picture 1" descr="05_Page_3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855663"/>
              <a:ext cx="7772400" cy="514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134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A network. (b) The multicast spanning tree for host 1. (c) The multicast spanning tree for host 2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95400"/>
            <a:ext cx="7772400" cy="4556125"/>
            <a:chOff x="685800" y="1387475"/>
            <a:chExt cx="7772400" cy="4556125"/>
          </a:xfrm>
        </p:grpSpPr>
        <p:pic>
          <p:nvPicPr>
            <p:cNvPr id="2" name="Picture 1" descr="05_Page_3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387475"/>
              <a:ext cx="7772400" cy="408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00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Host 3 requests a channel to host 1. (b) Host 3 then requests a second channel, to host 2. (c) Host 5 requests a channel to host 1.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057400"/>
            <a:ext cx="7772400" cy="2971800"/>
            <a:chOff x="685800" y="2209800"/>
            <a:chExt cx="7772400" cy="2971800"/>
          </a:xfrm>
        </p:grpSpPr>
        <p:pic>
          <p:nvPicPr>
            <p:cNvPr id="2" name="Picture 1" descr="05_Page_3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209800"/>
              <a:ext cx="7772400" cy="243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38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n-US" sz="2000" dirty="0" smtClean="0"/>
                <a:t>Expedited packets experience a traffic-free network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33600"/>
            <a:ext cx="7772400" cy="2841625"/>
            <a:chOff x="685800" y="2263775"/>
            <a:chExt cx="7772400" cy="2841625"/>
          </a:xfrm>
        </p:grpSpPr>
        <p:pic>
          <p:nvPicPr>
            <p:cNvPr id="2" name="Picture 1" descr="05_Page_3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263775"/>
              <a:ext cx="7772400" cy="233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762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 possible implementation of assured forwarding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54672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Some of the many ways networks can differ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578864"/>
          <a:ext cx="7162800" cy="375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029200"/>
              </a:tblGrid>
              <a:tr h="231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Item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Some Possibilities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Service offered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Connectionless versus connection oriented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Different sizes, flat or hierarchical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Broadcasting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Present or absent (also multicast)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Packet size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Every network has its own maximum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Ordering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Ordered and unordered delivery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service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Present or absent; many different kinds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Reliability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Different levels of loss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3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Security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Privacy rules, encryption, etc.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3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Different timeouts, flow specifications, etc.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3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Accounting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 connect time, packet, byte, or not at all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914400"/>
            <a:ext cx="7772400" cy="5367337"/>
            <a:chOff x="685800" y="957263"/>
            <a:chExt cx="7772400" cy="5367337"/>
          </a:xfrm>
        </p:grpSpPr>
        <p:pic>
          <p:nvPicPr>
            <p:cNvPr id="2" name="Picture 1" descr="05_Page_0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957263"/>
              <a:ext cx="7772400" cy="4941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981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Routing within a virtual-circuit network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19200"/>
            <a:ext cx="7772400" cy="4638675"/>
            <a:chOff x="685800" y="1381125"/>
            <a:chExt cx="7772400" cy="4638675"/>
          </a:xfrm>
        </p:grpSpPr>
        <p:pic>
          <p:nvPicPr>
            <p:cNvPr id="2" name="Picture 1" descr="05_Page_3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381125"/>
              <a:ext cx="7772400" cy="409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76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A packet crossing different networks. (b) Network and link layer protocol processing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140075"/>
            <a:chOff x="685800" y="2117725"/>
            <a:chExt cx="7772400" cy="3140075"/>
          </a:xfrm>
        </p:grpSpPr>
        <p:pic>
          <p:nvPicPr>
            <p:cNvPr id="2" name="Picture 1" descr="05_Page_3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17725"/>
              <a:ext cx="7772400" cy="262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Tunneling a packet from Paris to London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362200"/>
            <a:ext cx="7772400" cy="2398712"/>
            <a:chOff x="685800" y="2478088"/>
            <a:chExt cx="7772400" cy="2398712"/>
          </a:xfrm>
        </p:grpSpPr>
        <p:pic>
          <p:nvPicPr>
            <p:cNvPr id="2" name="Picture 1" descr="05_Page_3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478088"/>
              <a:ext cx="7772400" cy="190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533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Tunneling a car from France to England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49375"/>
            <a:ext cx="7772400" cy="4540250"/>
            <a:chOff x="685800" y="1349375"/>
            <a:chExt cx="7772400" cy="4540250"/>
          </a:xfrm>
        </p:grpSpPr>
        <p:pic>
          <p:nvPicPr>
            <p:cNvPr id="2" name="Picture 1" descr="05_Page_3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349375"/>
              <a:ext cx="7772400" cy="4159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46725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(a)Transparent fragmentation. (b)Nontransparent fragmentation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558800"/>
            <a:ext cx="7772400" cy="5384800"/>
            <a:chOff x="685800" y="1092200"/>
            <a:chExt cx="7772400" cy="5384800"/>
          </a:xfrm>
        </p:grpSpPr>
        <p:pic>
          <p:nvPicPr>
            <p:cNvPr id="2" name="Picture 1" descr="05_Page_3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092200"/>
              <a:ext cx="7772400" cy="4672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134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Fragmentation when the elementary data size is 1 byte. (a)Original packet, containing 10 data bytes. (b)Fragments after passing through a network with maximum packet size of 8 payload bytes plus header. (c)Fragments after passing through a size 5 gateway.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362200"/>
            <a:ext cx="7772400" cy="2384425"/>
            <a:chOff x="685800" y="2492375"/>
            <a:chExt cx="7772400" cy="2384425"/>
          </a:xfrm>
        </p:grpSpPr>
        <p:pic>
          <p:nvPicPr>
            <p:cNvPr id="2" name="Picture 1" descr="05_Page_3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492375"/>
              <a:ext cx="7772400" cy="187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533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Path MTU discovery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914400"/>
            <a:ext cx="7772400" cy="5264150"/>
            <a:chOff x="685800" y="1060450"/>
            <a:chExt cx="7772400" cy="5264150"/>
          </a:xfrm>
        </p:grpSpPr>
        <p:pic>
          <p:nvPicPr>
            <p:cNvPr id="2" name="Picture 1" descr="05_Page_4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060450"/>
              <a:ext cx="7772400" cy="47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981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Internet is an interconnected collection of many networks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76400"/>
            <a:ext cx="7772400" cy="3800475"/>
            <a:chOff x="685800" y="1762125"/>
            <a:chExt cx="7772400" cy="3800475"/>
          </a:xfrm>
        </p:grpSpPr>
        <p:pic>
          <p:nvPicPr>
            <p:cNvPr id="2" name="Picture 1" descr="05_Page_4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62125"/>
              <a:ext cx="7772400" cy="3333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19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n-US" sz="2000" dirty="0" smtClean="0"/>
                <a:t>The IPv4 (Internet Protocol) header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47814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Some of the IP options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1" y="1946850"/>
          <a:ext cx="731519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926"/>
                <a:gridCol w="4777273"/>
              </a:tblGrid>
              <a:tr h="305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Option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Security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Specifies how secret the datagram is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Strict source routing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Gives the complete path to be followed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Loose source routing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Gives a list of routers not to be missed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6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Record route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Makes each router append its IP address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42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Timestamp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Makes each router append its address and timestamp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286000"/>
            <a:ext cx="7772400" cy="2528887"/>
            <a:chOff x="685800" y="2424113"/>
            <a:chExt cx="7772400" cy="2528887"/>
          </a:xfrm>
        </p:grpSpPr>
        <p:pic>
          <p:nvPicPr>
            <p:cNvPr id="2" name="Picture 1" descr="05_Page_4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424113"/>
              <a:ext cx="7772400" cy="2008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610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An IP prefix and a subnet mask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1" y="57720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Comparison of datagram and virtual-circuit networks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0999" y="1066800"/>
          <a:ext cx="838200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3144328"/>
                <a:gridCol w="3637472"/>
              </a:tblGrid>
              <a:tr h="316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Issue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Datagram network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Virtual-circuit network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Circuit setup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Not needed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Required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Each packet contains the full source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&amp; destination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Each packet contains a short VC 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State information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Routers do not hold state information about connections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Each VC requires router table space per connection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Routing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Each packet is routed independently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Route chosen when VC is set up; all packets follow it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Effect of router failures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None, except for packets lost during the crash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All VCs that passed through the failed router are terminated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Quality of service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Difficult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Easy if enough resources can be allocated in advance for each VC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Congestion control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Difficult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Easy if enough resources can be allocated in advance for each VC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76400"/>
            <a:ext cx="7772400" cy="3790950"/>
            <a:chOff x="685800" y="1771650"/>
            <a:chExt cx="7772400" cy="3790950"/>
          </a:xfrm>
        </p:grpSpPr>
        <p:pic>
          <p:nvPicPr>
            <p:cNvPr id="2" name="Picture 1" descr="05_Page_4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71650"/>
              <a:ext cx="7772400" cy="3313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19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Splitting an IP prefix into separate networks with </a:t>
              </a:r>
              <a:r>
                <a:rPr lang="en-US" sz="2000" dirty="0" err="1" smtClean="0"/>
                <a:t>subnetting</a:t>
              </a:r>
              <a:r>
                <a:rPr lang="en-US" sz="2000" dirty="0" smtClean="0"/>
                <a:t>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441960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set of IP address assignments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1" y="2146434"/>
          <a:ext cx="8077198" cy="212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/>
                <a:gridCol w="1752600"/>
                <a:gridCol w="1752600"/>
                <a:gridCol w="1371600"/>
                <a:gridCol w="1828799"/>
              </a:tblGrid>
              <a:tr h="442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University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First address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Last address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How many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Prefix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7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Cambridge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194.24.0.0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194.24.7.255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2048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194.24.0.0/21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7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Edinburgh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194.24.8.0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194.24.11.255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1024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194.24.8.0/22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2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(Available)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194.24.12.0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194.24.15.255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1024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194.24.12.0/22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2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Oxford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194.24.16.0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194.24.31.255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4096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194.24.16.0/20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85888"/>
            <a:ext cx="7772400" cy="4467225"/>
            <a:chOff x="685800" y="1385888"/>
            <a:chExt cx="7772400" cy="4467225"/>
          </a:xfrm>
        </p:grpSpPr>
        <p:pic>
          <p:nvPicPr>
            <p:cNvPr id="2" name="Picture 1" descr="05_Page_4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385888"/>
              <a:ext cx="7772400" cy="408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10213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Aggregation of IP prefixes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362200"/>
            <a:ext cx="7772400" cy="2357437"/>
            <a:chOff x="685800" y="2519363"/>
            <a:chExt cx="7772400" cy="2357437"/>
          </a:xfrm>
        </p:grpSpPr>
        <p:pic>
          <p:nvPicPr>
            <p:cNvPr id="2" name="Picture 1" descr="05_Page_4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519363"/>
              <a:ext cx="7772400" cy="1817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533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Longest matching prefix routing at the New York router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00200"/>
            <a:ext cx="7772400" cy="4079875"/>
            <a:chOff x="685800" y="1635125"/>
            <a:chExt cx="7772400" cy="4079875"/>
          </a:xfrm>
        </p:grpSpPr>
        <p:pic>
          <p:nvPicPr>
            <p:cNvPr id="2" name="Picture 1" descr="05_Page_4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635125"/>
              <a:ext cx="7772400" cy="3587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72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IP address formats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057400"/>
            <a:ext cx="7772400" cy="2973387"/>
            <a:chOff x="685800" y="2208213"/>
            <a:chExt cx="7772400" cy="2973387"/>
          </a:xfrm>
        </p:grpSpPr>
        <p:pic>
          <p:nvPicPr>
            <p:cNvPr id="2" name="Picture 1" descr="05_Page_4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208213"/>
              <a:ext cx="7772400" cy="2441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38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Special IP </a:t>
              </a:r>
              <a:r>
                <a:rPr lang="en-US" sz="2000" dirty="0" smtClean="0"/>
                <a:t>addresses.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162300"/>
            <a:chOff x="685800" y="2095500"/>
            <a:chExt cx="7772400" cy="3162300"/>
          </a:xfrm>
        </p:grpSpPr>
        <p:pic>
          <p:nvPicPr>
            <p:cNvPr id="2" name="Picture 1" descr="05_Page_4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095500"/>
              <a:ext cx="7772400" cy="266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Placement and operation of a NAT box.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021175" y="762000"/>
            <a:ext cx="7056025" cy="5486400"/>
            <a:chOff x="725488" y="685800"/>
            <a:chExt cx="7693025" cy="5981700"/>
          </a:xfrm>
        </p:grpSpPr>
        <p:pic>
          <p:nvPicPr>
            <p:cNvPr id="2" name="Picture 1" descr="05_Page_4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725488" y="685800"/>
              <a:ext cx="769302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725488" y="6324600"/>
              <a:ext cx="769302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IPv6 fixed header (required).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48576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IPv6 extension headers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1" y="2133600"/>
          <a:ext cx="723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336"/>
                <a:gridCol w="4327663"/>
              </a:tblGrid>
              <a:tr h="327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Extension header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Hop-by-hop options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Miscellaneous information for routers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Destination options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Additional information for the destination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Routing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Loose list of routers to visit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Fragmentation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Management of datagram fragments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Authentication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Verification of the sender's identity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Encrypted security payload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Information about the encrypted contents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81000" y="2667000"/>
            <a:ext cx="8382000" cy="1798637"/>
            <a:chOff x="381000" y="2773363"/>
            <a:chExt cx="8382000" cy="1798637"/>
          </a:xfrm>
        </p:grpSpPr>
        <p:pic>
          <p:nvPicPr>
            <p:cNvPr id="2" name="Picture 1" descr="05_Page_5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773363"/>
              <a:ext cx="7772400" cy="1309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81000" y="4229100"/>
              <a:ext cx="8382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hop-by-hop extension header for large </a:t>
              </a:r>
              <a:r>
                <a:rPr lang="en-US" sz="2000" dirty="0" err="1" smtClean="0"/>
                <a:t>datagrams</a:t>
              </a:r>
              <a:r>
                <a:rPr lang="en-US" sz="2000" dirty="0" smtClean="0"/>
                <a:t> (</a:t>
              </a:r>
              <a:r>
                <a:rPr lang="en-US" sz="2000" dirty="0" err="1" smtClean="0"/>
                <a:t>jumbograms</a:t>
              </a:r>
              <a:r>
                <a:rPr lang="en-US" sz="2000" dirty="0" smtClean="0"/>
                <a:t>).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206750"/>
            <a:chOff x="685800" y="2051050"/>
            <a:chExt cx="7772400" cy="3206750"/>
          </a:xfrm>
        </p:grpSpPr>
        <p:pic>
          <p:nvPicPr>
            <p:cNvPr id="2" name="Picture 1" descr="05_Page_0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051050"/>
              <a:ext cx="7772400" cy="2754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Network with a conflict between fairness and efficiency.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33600"/>
            <a:ext cx="7772400" cy="2838450"/>
            <a:chOff x="685800" y="2266950"/>
            <a:chExt cx="7772400" cy="2838450"/>
          </a:xfrm>
        </p:grpSpPr>
        <p:pic>
          <p:nvPicPr>
            <p:cNvPr id="2" name="Picture 1" descr="05_Page_5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266950"/>
              <a:ext cx="7772400" cy="232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762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extension header for routing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49338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principal ICMP message types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1" y="1926336"/>
          <a:ext cx="7696199" cy="279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856"/>
                <a:gridCol w="4031343"/>
              </a:tblGrid>
              <a:tr h="28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Message type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Destination unreachable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Packet could not be delivered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Time exceeded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Time to live field hit 0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Parameter problem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Invalid header field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Source quench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Choke packet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Redirect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Teach a router about geography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Echo and echo reply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Check if a machine is alive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Timestamp request/reply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Same as Echo, but with timestamp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Router advertisement/solicitation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Find a nearby router</a:t>
                      </a:r>
                    </a:p>
                  </a:txBody>
                  <a:tcPr marT="18288" marB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95400"/>
            <a:ext cx="7772400" cy="4541837"/>
            <a:chOff x="685800" y="1401763"/>
            <a:chExt cx="7772400" cy="4541837"/>
          </a:xfrm>
        </p:grpSpPr>
        <p:pic>
          <p:nvPicPr>
            <p:cNvPr id="2" name="Picture 1" descr="05_Page_5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01763"/>
              <a:ext cx="7772400" cy="405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00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Two switched Ethernet LANs joined by a router.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447800"/>
            <a:ext cx="7772400" cy="4191000"/>
            <a:chOff x="685800" y="1600200"/>
            <a:chExt cx="7772400" cy="4191000"/>
          </a:xfrm>
        </p:grpSpPr>
        <p:pic>
          <p:nvPicPr>
            <p:cNvPr id="2" name="Picture 1" descr="05_Page_5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600200"/>
              <a:ext cx="7772400" cy="3656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448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Transmitting a TCP segment using IP, MPLS, and PPP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286000"/>
            <a:ext cx="7772400" cy="2619375"/>
            <a:chOff x="685800" y="2333625"/>
            <a:chExt cx="7772400" cy="2619375"/>
          </a:xfrm>
        </p:grpSpPr>
        <p:pic>
          <p:nvPicPr>
            <p:cNvPr id="2" name="Picture 1" descr="05_Page_5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333625"/>
              <a:ext cx="7772400" cy="2190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610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Forwarding an IP packet through an MPLS network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796318" y="762000"/>
            <a:ext cx="7509482" cy="5486400"/>
            <a:chOff x="685800" y="798513"/>
            <a:chExt cx="7772400" cy="5678487"/>
          </a:xfrm>
        </p:grpSpPr>
        <p:pic>
          <p:nvPicPr>
            <p:cNvPr id="2" name="Picture 1" descr="05_Page_5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798513"/>
              <a:ext cx="7772400" cy="5259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134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</a:t>
              </a:r>
              <a:r>
                <a:rPr lang="en-US" sz="2000" dirty="0" smtClean="0"/>
                <a:t>) An autonomous system. (b) A graph representation of (a</a:t>
              </a:r>
              <a:r>
                <a:rPr lang="en-US" sz="2000" dirty="0" smtClean="0"/>
                <a:t>).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752600"/>
            <a:ext cx="7772400" cy="3608387"/>
            <a:chOff x="685800" y="1878013"/>
            <a:chExt cx="7772400" cy="3608387"/>
          </a:xfrm>
        </p:grpSpPr>
        <p:pic>
          <p:nvPicPr>
            <p:cNvPr id="2" name="Picture 1" descr="05_Page_5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878013"/>
              <a:ext cx="7772400" cy="3101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143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relation between </a:t>
              </a:r>
              <a:r>
                <a:rPr lang="en-US" sz="2000" dirty="0" err="1" smtClean="0"/>
                <a:t>ASes</a:t>
              </a:r>
              <a:r>
                <a:rPr lang="en-US" sz="2000" dirty="0" smtClean="0"/>
                <a:t>, backbones, and areas in OSPF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4695524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five types of OSPF messages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1" y="2286000"/>
          <a:ext cx="70103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4572000"/>
              </a:tblGrid>
              <a:tr h="304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Message type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Hello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Used to discover who the neighbors are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Link state update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Provides the sender's costs to its neighbors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Link state ack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Acknowledges link state update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Database description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Announces which updates the sender has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Link state request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Requests information from the partner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752600"/>
            <a:ext cx="7772400" cy="3616325"/>
            <a:chOff x="685800" y="1870075"/>
            <a:chExt cx="7772400" cy="3616325"/>
          </a:xfrm>
        </p:grpSpPr>
        <p:pic>
          <p:nvPicPr>
            <p:cNvPr id="2" name="Picture 1" descr="05_Page_5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870075"/>
              <a:ext cx="7772400" cy="311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143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Routing policies between four autonomous systems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95400"/>
            <a:ext cx="7772400" cy="4541837"/>
            <a:chOff x="685800" y="1401763"/>
            <a:chExt cx="7772400" cy="4541837"/>
          </a:xfrm>
        </p:grpSpPr>
        <p:pic>
          <p:nvPicPr>
            <p:cNvPr id="2" name="Picture 1" descr="05_Page_5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01763"/>
              <a:ext cx="7772400" cy="405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00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Propagation of BGP route advertisements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828800"/>
            <a:ext cx="7772400" cy="3559175"/>
            <a:chOff x="685800" y="1851025"/>
            <a:chExt cx="7772400" cy="3559175"/>
          </a:xfrm>
        </p:grpSpPr>
        <p:pic>
          <p:nvPicPr>
            <p:cNvPr id="2" name="Picture 1" descr="05_Page_0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851025"/>
              <a:ext cx="7772400" cy="3154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067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A network. (b) A sink tree for router B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61687" y="685800"/>
            <a:ext cx="7796514" cy="5486399"/>
            <a:chOff x="294746" y="685800"/>
            <a:chExt cx="8554507" cy="6019799"/>
          </a:xfrm>
        </p:grpSpPr>
        <p:pic>
          <p:nvPicPr>
            <p:cNvPr id="2" name="Picture 1" descr="05_Page_0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906463" y="685800"/>
              <a:ext cx="733107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94746" y="6362700"/>
              <a:ext cx="8554507" cy="342899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The first six steps used in computing the shortest path from </a:t>
              </a:r>
              <a:r>
                <a:rPr lang="en-US" sz="2000" i="1" dirty="0" smtClean="0"/>
                <a:t>A</a:t>
              </a:r>
              <a:r>
                <a:rPr lang="en-US" sz="2000" dirty="0" smtClean="0"/>
                <a:t> to </a:t>
              </a:r>
              <a:r>
                <a:rPr lang="en-US" sz="2000" i="1" dirty="0" smtClean="0"/>
                <a:t>D</a:t>
              </a:r>
              <a:r>
                <a:rPr lang="en-US" sz="2000" dirty="0" smtClean="0"/>
                <a:t>. The arrows indicate the working node.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600069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Dijkstra's</a:t>
            </a:r>
            <a:r>
              <a:rPr lang="en-US" sz="2000" dirty="0" smtClean="0"/>
              <a:t> algorithm to compute the shortest path through a graph.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1760939" y="-67861"/>
            <a:ext cx="56196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#define MAX_NODES 1024		\* maximum number of nodes *\</a:t>
            </a:r>
            <a:endParaRPr lang="en-US" sz="1000" dirty="0" smtClean="0"/>
          </a:p>
          <a:p>
            <a:r>
              <a:rPr lang="en-US" sz="1000" dirty="0" smtClean="0"/>
              <a:t>#define INFINITY 1000000000	</a:t>
            </a:r>
            <a:r>
              <a:rPr lang="en-US" sz="1000" dirty="0" smtClean="0"/>
              <a:t>	\* </a:t>
            </a:r>
            <a:r>
              <a:rPr lang="en-US" sz="1000" dirty="0" smtClean="0"/>
              <a:t>a number larger than every maximum path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n, dist[MAX_NODES][MAX_NODES];	</a:t>
            </a:r>
            <a:r>
              <a:rPr lang="en-US" sz="1000" dirty="0" smtClean="0"/>
              <a:t>\* </a:t>
            </a:r>
            <a:r>
              <a:rPr lang="en-US" sz="1000" dirty="0" smtClean="0"/>
              <a:t>dist[</a:t>
            </a:r>
            <a:r>
              <a:rPr lang="en-US" sz="1000" dirty="0" err="1" smtClean="0"/>
              <a:t>i</a:t>
            </a:r>
            <a:r>
              <a:rPr lang="en-US" sz="1000" dirty="0" smtClean="0"/>
              <a:t>][j] is the distance from </a:t>
            </a:r>
            <a:r>
              <a:rPr lang="en-US" sz="1000" dirty="0" err="1" smtClean="0"/>
              <a:t>i</a:t>
            </a:r>
            <a:r>
              <a:rPr lang="en-US" sz="1000" dirty="0" smtClean="0"/>
              <a:t> to j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shortest_path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s, </a:t>
            </a:r>
            <a:r>
              <a:rPr lang="en-US" sz="1000" dirty="0" err="1" smtClean="0"/>
              <a:t>int</a:t>
            </a:r>
            <a:r>
              <a:rPr lang="en-US" sz="1000" dirty="0" smtClean="0"/>
              <a:t> t, </a:t>
            </a:r>
            <a:r>
              <a:rPr lang="en-US" sz="1000" dirty="0" err="1" smtClean="0"/>
              <a:t>int</a:t>
            </a:r>
            <a:r>
              <a:rPr lang="en-US" sz="1000" dirty="0" smtClean="0"/>
              <a:t> path[])</a:t>
            </a:r>
          </a:p>
          <a:p>
            <a:r>
              <a:rPr lang="en-US" sz="1000" dirty="0" smtClean="0"/>
              <a:t>{ </a:t>
            </a:r>
            <a:r>
              <a:rPr lang="en-US" sz="1000" dirty="0" err="1" smtClean="0"/>
              <a:t>struct</a:t>
            </a:r>
            <a:r>
              <a:rPr lang="en-US" sz="1000" dirty="0" smtClean="0"/>
              <a:t> state {	</a:t>
            </a:r>
            <a:r>
              <a:rPr lang="en-US" sz="1000" dirty="0" smtClean="0"/>
              <a:t>		\* </a:t>
            </a:r>
            <a:r>
              <a:rPr lang="en-US" sz="1000" dirty="0" smtClean="0"/>
              <a:t>the path being worked on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predecessor;	</a:t>
            </a:r>
            <a:r>
              <a:rPr lang="en-US" sz="1000" dirty="0" smtClean="0"/>
              <a:t>	\* </a:t>
            </a:r>
            <a:r>
              <a:rPr lang="en-US" sz="1000" dirty="0" smtClean="0"/>
              <a:t>previous node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length;	</a:t>
            </a:r>
            <a:r>
              <a:rPr lang="en-US" sz="1000" dirty="0" smtClean="0"/>
              <a:t>		\* </a:t>
            </a:r>
            <a:r>
              <a:rPr lang="en-US" sz="1000" dirty="0" smtClean="0"/>
              <a:t>length from source to this node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        </a:t>
            </a:r>
            <a:r>
              <a:rPr lang="en-US" sz="1000" dirty="0" err="1" smtClean="0"/>
              <a:t>enum</a:t>
            </a:r>
            <a:r>
              <a:rPr lang="en-US" sz="1000" dirty="0" smtClean="0"/>
              <a:t> {permanent, tentative} label;	</a:t>
            </a:r>
            <a:r>
              <a:rPr lang="en-US" sz="1000" dirty="0" smtClean="0"/>
              <a:t>\* </a:t>
            </a:r>
            <a:r>
              <a:rPr lang="en-US" sz="1000" dirty="0" smtClean="0"/>
              <a:t>label state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  } state[MAX_NODES];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i</a:t>
            </a:r>
            <a:r>
              <a:rPr lang="en-US" sz="1000" dirty="0" smtClean="0"/>
              <a:t>, k, min;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struct</a:t>
            </a:r>
            <a:r>
              <a:rPr lang="en-US" sz="1000" dirty="0" smtClean="0"/>
              <a:t> state </a:t>
            </a:r>
            <a:r>
              <a:rPr lang="en-US" sz="1000" dirty="0" smtClean="0"/>
              <a:t>*p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  for (p = &amp;state[0]; p &lt; &amp;state[n]; p++) {	</a:t>
            </a:r>
            <a:r>
              <a:rPr lang="en-US" sz="1000" dirty="0" smtClean="0"/>
              <a:t>\* </a:t>
            </a:r>
            <a:r>
              <a:rPr lang="en-US" sz="1000" dirty="0" smtClean="0"/>
              <a:t>initialize state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        p-&gt;predecessor = \(mi1;</a:t>
            </a:r>
          </a:p>
          <a:p>
            <a:r>
              <a:rPr lang="en-US" sz="1000" dirty="0" smtClean="0"/>
              <a:t>        p-&gt;length = INFINITY;</a:t>
            </a:r>
          </a:p>
          <a:p>
            <a:r>
              <a:rPr lang="en-US" sz="1000" dirty="0" smtClean="0"/>
              <a:t>        p-&gt;label = tentative;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 smtClean="0"/>
              <a:t>  state[t].length = 0;  state[t].label = permanent;</a:t>
            </a:r>
          </a:p>
          <a:p>
            <a:r>
              <a:rPr lang="en-US" sz="1000" dirty="0" smtClean="0"/>
              <a:t>  k = t;	</a:t>
            </a:r>
            <a:r>
              <a:rPr lang="en-US" sz="1000" dirty="0" smtClean="0"/>
              <a:t>		\* </a:t>
            </a:r>
            <a:r>
              <a:rPr lang="en-US" sz="1000" dirty="0" smtClean="0"/>
              <a:t>k is the initial working node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  do {	</a:t>
            </a:r>
            <a:r>
              <a:rPr lang="en-US" sz="1000" dirty="0" smtClean="0"/>
              <a:t>		\* </a:t>
            </a:r>
            <a:r>
              <a:rPr lang="en-US" sz="1000" dirty="0" smtClean="0"/>
              <a:t>Is there a better path from k?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        for (</a:t>
            </a:r>
            <a:r>
              <a:rPr lang="en-US" sz="1000" dirty="0" err="1" smtClean="0"/>
              <a:t>i</a:t>
            </a:r>
            <a:r>
              <a:rPr lang="en-US" sz="1000" dirty="0" smtClean="0"/>
              <a:t> = 0; </a:t>
            </a:r>
            <a:r>
              <a:rPr lang="en-US" sz="1000" dirty="0" err="1" smtClean="0"/>
              <a:t>i</a:t>
            </a:r>
            <a:r>
              <a:rPr lang="en-US" sz="1000" dirty="0" smtClean="0"/>
              <a:t> &lt; n; </a:t>
            </a:r>
            <a:r>
              <a:rPr lang="en-US" sz="1000" dirty="0" err="1" smtClean="0"/>
              <a:t>i</a:t>
            </a:r>
            <a:r>
              <a:rPr lang="en-US" sz="1000" dirty="0" smtClean="0"/>
              <a:t>++)	</a:t>
            </a:r>
            <a:r>
              <a:rPr lang="en-US" sz="1000" dirty="0" smtClean="0"/>
              <a:t>	\* </a:t>
            </a:r>
            <a:r>
              <a:rPr lang="en-US" sz="1000" dirty="0" smtClean="0"/>
              <a:t>this graph has n nodes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                if (dist[k][</a:t>
            </a:r>
            <a:r>
              <a:rPr lang="en-US" sz="1000" dirty="0" err="1" smtClean="0"/>
              <a:t>i</a:t>
            </a:r>
            <a:r>
              <a:rPr lang="en-US" sz="1000" dirty="0" smtClean="0"/>
              <a:t>] != 0 &amp;&amp; state[</a:t>
            </a:r>
            <a:r>
              <a:rPr lang="en-US" sz="1000" dirty="0" err="1" smtClean="0"/>
              <a:t>i</a:t>
            </a:r>
            <a:r>
              <a:rPr lang="en-US" sz="1000" dirty="0" smtClean="0"/>
              <a:t>].label == tentative) {</a:t>
            </a:r>
          </a:p>
          <a:p>
            <a:r>
              <a:rPr lang="en-US" sz="1000" dirty="0" smtClean="0"/>
              <a:t>                         if (state[k].length + dist[k][</a:t>
            </a:r>
            <a:r>
              <a:rPr lang="en-US" sz="1000" dirty="0" err="1" smtClean="0"/>
              <a:t>i</a:t>
            </a:r>
            <a:r>
              <a:rPr lang="en-US" sz="1000" dirty="0" smtClean="0"/>
              <a:t>] &lt; state[</a:t>
            </a:r>
            <a:r>
              <a:rPr lang="en-US" sz="1000" dirty="0" err="1" smtClean="0"/>
              <a:t>i</a:t>
            </a:r>
            <a:r>
              <a:rPr lang="en-US" sz="1000" dirty="0" smtClean="0"/>
              <a:t>].length) {</a:t>
            </a:r>
          </a:p>
          <a:p>
            <a:r>
              <a:rPr lang="en-US" sz="1000" dirty="0" smtClean="0"/>
              <a:t>                                state[</a:t>
            </a:r>
            <a:r>
              <a:rPr lang="en-US" sz="1000" dirty="0" err="1" smtClean="0"/>
              <a:t>i</a:t>
            </a:r>
            <a:r>
              <a:rPr lang="en-US" sz="1000" dirty="0" smtClean="0"/>
              <a:t>].predecessor = k;</a:t>
            </a:r>
          </a:p>
          <a:p>
            <a:r>
              <a:rPr lang="en-US" sz="1000" dirty="0" smtClean="0"/>
              <a:t>                                state[</a:t>
            </a:r>
            <a:r>
              <a:rPr lang="en-US" sz="1000" dirty="0" err="1" smtClean="0"/>
              <a:t>i</a:t>
            </a:r>
            <a:r>
              <a:rPr lang="en-US" sz="1000" dirty="0" smtClean="0"/>
              <a:t>].length = state[k].length + dist[k][</a:t>
            </a:r>
            <a:r>
              <a:rPr lang="en-US" sz="1000" dirty="0" err="1" smtClean="0"/>
              <a:t>i</a:t>
            </a:r>
            <a:r>
              <a:rPr lang="en-US" sz="1000" dirty="0" smtClean="0"/>
              <a:t>];</a:t>
            </a:r>
          </a:p>
          <a:p>
            <a:r>
              <a:rPr lang="en-US" sz="1000" dirty="0" smtClean="0"/>
              <a:t>                         }</a:t>
            </a:r>
          </a:p>
          <a:p>
            <a:r>
              <a:rPr lang="en-US" sz="1000" dirty="0" smtClean="0"/>
              <a:t>                }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</a:t>
            </a:r>
            <a:r>
              <a:rPr lang="en-US" sz="1000" dirty="0" smtClean="0"/>
              <a:t>\* </a:t>
            </a:r>
            <a:r>
              <a:rPr lang="en-US" sz="1000" dirty="0" smtClean="0"/>
              <a:t>Find the tentatively labeled node with the smallest label.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        k = 0; min = INFINITY;</a:t>
            </a:r>
          </a:p>
          <a:p>
            <a:r>
              <a:rPr lang="nn-NO" sz="1000" dirty="0" smtClean="0"/>
              <a:t>        for (i = 0; i &lt; n; i++)</a:t>
            </a:r>
          </a:p>
          <a:p>
            <a:r>
              <a:rPr lang="en-US" sz="1000" dirty="0" smtClean="0"/>
              <a:t>                if (state[</a:t>
            </a:r>
            <a:r>
              <a:rPr lang="en-US" sz="1000" dirty="0" err="1" smtClean="0"/>
              <a:t>i</a:t>
            </a:r>
            <a:r>
              <a:rPr lang="en-US" sz="1000" dirty="0" smtClean="0"/>
              <a:t>].label == tentative &amp;&amp; state[</a:t>
            </a:r>
            <a:r>
              <a:rPr lang="en-US" sz="1000" dirty="0" err="1" smtClean="0"/>
              <a:t>i</a:t>
            </a:r>
            <a:r>
              <a:rPr lang="en-US" sz="1000" dirty="0" smtClean="0"/>
              <a:t>].length &lt; min) {</a:t>
            </a:r>
          </a:p>
          <a:p>
            <a:r>
              <a:rPr lang="en-US" sz="1000" dirty="0" smtClean="0"/>
              <a:t>                         min = state[</a:t>
            </a:r>
            <a:r>
              <a:rPr lang="en-US" sz="1000" dirty="0" err="1" smtClean="0"/>
              <a:t>i</a:t>
            </a:r>
            <a:r>
              <a:rPr lang="en-US" sz="1000" dirty="0" smtClean="0"/>
              <a:t>].length;</a:t>
            </a:r>
          </a:p>
          <a:p>
            <a:r>
              <a:rPr lang="en-US" sz="1000" dirty="0" smtClean="0"/>
              <a:t>                         k = </a:t>
            </a:r>
            <a:r>
              <a:rPr lang="en-US" sz="1000" dirty="0" err="1" smtClean="0"/>
              <a:t>i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                }</a:t>
            </a:r>
          </a:p>
          <a:p>
            <a:r>
              <a:rPr lang="en-US" sz="1000" dirty="0" smtClean="0"/>
              <a:t>        state[k].label = permanent;</a:t>
            </a:r>
          </a:p>
          <a:p>
            <a:r>
              <a:rPr lang="en-US" sz="1000" dirty="0" smtClean="0"/>
              <a:t>  } while (k != s);</a:t>
            </a:r>
          </a:p>
          <a:p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smtClean="0"/>
              <a:t>\* </a:t>
            </a:r>
            <a:r>
              <a:rPr lang="en-US" sz="1000" dirty="0" smtClean="0"/>
              <a:t>Copy the path into the output array. </a:t>
            </a:r>
            <a:r>
              <a:rPr lang="en-US" sz="1000" dirty="0" smtClean="0"/>
              <a:t>*\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</a:t>
            </a:r>
            <a:r>
              <a:rPr lang="en-US" sz="1000" dirty="0" smtClean="0"/>
              <a:t> = 0;  k = s;</a:t>
            </a:r>
          </a:p>
          <a:p>
            <a:r>
              <a:rPr lang="en-US" sz="1000" dirty="0" smtClean="0"/>
              <a:t>  do {path[</a:t>
            </a:r>
            <a:r>
              <a:rPr lang="en-US" sz="1000" dirty="0" err="1" smtClean="0"/>
              <a:t>i</a:t>
            </a:r>
            <a:r>
              <a:rPr lang="en-US" sz="1000" dirty="0" smtClean="0"/>
              <a:t>++] = k; k = state[k].predecessor; } while (k &gt;= 0);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2243</Words>
  <Application>Microsoft Office PowerPoint</Application>
  <PresentationFormat>On-screen Show (4:3)</PresentationFormat>
  <Paragraphs>363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Custom Design</vt:lpstr>
      <vt:lpstr>Chapter 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cse</cp:lastModifiedBy>
  <cp:revision>53</cp:revision>
  <dcterms:created xsi:type="dcterms:W3CDTF">2011-09-16T19:54:13Z</dcterms:created>
  <dcterms:modified xsi:type="dcterms:W3CDTF">2011-09-19T02:24:36Z</dcterms:modified>
</cp:coreProperties>
</file>