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346" r:id="rId3"/>
    <p:sldId id="400" r:id="rId4"/>
    <p:sldId id="347" r:id="rId5"/>
    <p:sldId id="348" r:id="rId6"/>
    <p:sldId id="401" r:id="rId7"/>
    <p:sldId id="402" r:id="rId8"/>
    <p:sldId id="403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43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409" r:id="rId37"/>
    <p:sldId id="375" r:id="rId38"/>
    <p:sldId id="376" r:id="rId39"/>
    <p:sldId id="377" r:id="rId40"/>
    <p:sldId id="40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68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98A6-8A99-41AA-82F0-E29E0AF8F287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A9A6-6A8E-45F0-8512-F2010CDCC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61E9-FC6C-4DF3-9363-947B4248AACB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D60D-1E33-4275-A743-56DE401F7170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356-A668-472E-8795-8C760DC21AA2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8920-4063-40DD-95F3-8A2D2577F654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6768-BAD5-432D-86A3-C11B3133497D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F0D5-E594-444D-8C74-AC2040DEB366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4A8-DDDF-4379-AB62-AC50F2561DFF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6B2-9F6D-4771-85C6-A3B8B4EB2200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970-C9B2-4D1B-8BE3-8E936BC5BAC2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A34-A2ED-4AF8-8512-960F035B9D2C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E94-7D4F-493E-92C0-1EDFDBAA10F7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13A0CB-7294-4BFF-A34C-B7E3726265DC}" type="datetime1">
              <a:rPr lang="en-US" smtClean="0"/>
              <a:t>9/18/2011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if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if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526930" y="762000"/>
            <a:ext cx="6093070" cy="5486400"/>
            <a:chOff x="1271588" y="685800"/>
            <a:chExt cx="6600825" cy="5943600"/>
          </a:xfrm>
        </p:grpSpPr>
        <p:pic>
          <p:nvPicPr>
            <p:cNvPr id="2" name="Picture 1" descr="06_Page_0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271588" y="685800"/>
              <a:ext cx="66008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271588" y="6286500"/>
              <a:ext cx="66008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TSAPs, NSAPs, and transport connections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685800"/>
            <a:ext cx="7772400" cy="5562600"/>
            <a:chOff x="685800" y="914400"/>
            <a:chExt cx="7772400" cy="5562600"/>
          </a:xfrm>
        </p:grpSpPr>
        <p:pic>
          <p:nvPicPr>
            <p:cNvPr id="2" name="Picture 1" descr="06_Page_0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14400"/>
              <a:ext cx="7772400" cy="502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134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How a user process in host 1 establishes a connection with a mail server in host 2 via a process server.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019550"/>
            <a:chOff x="685800" y="1695450"/>
            <a:chExt cx="7772400" cy="4019550"/>
          </a:xfrm>
        </p:grpSpPr>
        <p:pic>
          <p:nvPicPr>
            <p:cNvPr id="2" name="Picture 1" descr="06_Page_0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95450"/>
              <a:ext cx="7772400" cy="346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(a)Segments may not enter the forbidden region. (b)The resynchronization </a:t>
              </a:r>
              <a:r>
                <a:rPr lang="en-US" sz="2000" dirty="0" smtClean="0"/>
                <a:t>problem.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565464" y="381000"/>
            <a:ext cx="8045136" cy="5562600"/>
            <a:chOff x="-10054" y="685800"/>
            <a:chExt cx="9162521" cy="6335183"/>
          </a:xfrm>
        </p:grpSpPr>
        <p:pic>
          <p:nvPicPr>
            <p:cNvPr id="2" name="Picture 1" descr="06_Page_0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754188" y="685800"/>
              <a:ext cx="563403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-10054" y="6678083"/>
              <a:ext cx="9162521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Three protocol scenarios for establishing a connection using a three-way handshake. </a:t>
              </a:r>
              <a:r>
                <a:rPr lang="en-US" sz="2000" cap="small" dirty="0" err="1" smtClean="0"/>
                <a:t>cr</a:t>
              </a:r>
              <a:r>
                <a:rPr lang="en-US" sz="2000" dirty="0" smtClean="0"/>
                <a:t> denotes </a:t>
              </a:r>
              <a:r>
                <a:rPr lang="en-US" sz="2000" cap="small" dirty="0" smtClean="0"/>
                <a:t>connection request</a:t>
              </a:r>
              <a:r>
                <a:rPr lang="en-US" sz="2000" dirty="0" smtClean="0"/>
                <a:t>. (a)Normal operation. (b)Old duplicate </a:t>
              </a:r>
              <a:r>
                <a:rPr lang="en-US" sz="2000" cap="small" dirty="0" smtClean="0"/>
                <a:t>connection request </a:t>
              </a:r>
              <a:r>
                <a:rPr lang="en-US" sz="2000" dirty="0" smtClean="0"/>
                <a:t>appearing out of nowhere. (c)Duplicate </a:t>
              </a:r>
              <a:r>
                <a:rPr lang="en-US" sz="2000" cap="small" dirty="0" smtClean="0"/>
                <a:t>connection request </a:t>
              </a:r>
              <a:r>
                <a:rPr lang="en-US" sz="2000" dirty="0" smtClean="0"/>
                <a:t>and duplicate </a:t>
              </a:r>
              <a:r>
                <a:rPr lang="en-US" sz="2000" cap="small" dirty="0" smtClean="0"/>
                <a:t>ACK</a:t>
              </a:r>
              <a:endParaRPr lang="en-US" sz="2000" cap="small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072055" y="762000"/>
            <a:ext cx="5014545" cy="5562600"/>
            <a:chOff x="1855788" y="685800"/>
            <a:chExt cx="5432425" cy="6026150"/>
          </a:xfrm>
        </p:grpSpPr>
        <p:pic>
          <p:nvPicPr>
            <p:cNvPr id="2" name="Picture 1" descr="06_Page_0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855788" y="685800"/>
              <a:ext cx="54324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55788" y="6369050"/>
              <a:ext cx="54324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Abrupt disconnection with loss of data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681412"/>
            <a:chOff x="685800" y="1804988"/>
            <a:chExt cx="7772400" cy="3681412"/>
          </a:xfrm>
        </p:grpSpPr>
        <p:pic>
          <p:nvPicPr>
            <p:cNvPr id="2" name="Picture 1" descr="06_Page_1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04988"/>
              <a:ext cx="7772400" cy="324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3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two-army problem.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263494" y="533400"/>
            <a:ext cx="6585106" cy="5562600"/>
            <a:chOff x="912814" y="685800"/>
            <a:chExt cx="7316786" cy="6180667"/>
          </a:xfrm>
        </p:grpSpPr>
        <p:pic>
          <p:nvPicPr>
            <p:cNvPr id="2" name="Picture 1" descr="06_Page_1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020888" y="685800"/>
              <a:ext cx="510063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912814" y="6523567"/>
              <a:ext cx="7316786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Four protocol scenarios for releasing a connection. (a) Normal case of three-way handshake. (b) Final lost. (c) Response lost. (d) Response lost and subsequent lost.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066800"/>
            <a:ext cx="7772400" cy="4976812"/>
            <a:chOff x="685800" y="1195388"/>
            <a:chExt cx="7772400" cy="4976812"/>
          </a:xfrm>
        </p:grpSpPr>
        <p:pic>
          <p:nvPicPr>
            <p:cNvPr id="2" name="Picture 1" descr="06_Page_1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95388"/>
              <a:ext cx="7772400" cy="4465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829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(a)Chained fixed-size buffers. (b)Chained variable-sized buffers. (c)One large circular buffer per </a:t>
              </a:r>
              <a:r>
                <a:rPr lang="en-US" sz="2000" dirty="0" smtClean="0"/>
                <a:t>connection.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838200"/>
            <a:ext cx="7772400" cy="5326062"/>
            <a:chOff x="685800" y="960438"/>
            <a:chExt cx="7772400" cy="5326062"/>
          </a:xfrm>
        </p:grpSpPr>
        <p:pic>
          <p:nvPicPr>
            <p:cNvPr id="2" name="Picture 1" descr="06_Page_1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60438"/>
              <a:ext cx="7772400" cy="4935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066800" y="5943600"/>
              <a:ext cx="7010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Dynamic buffer allocation. The arrows show the direction of transmission. An ellipsis (...) indicates a lost segment.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262437"/>
            <a:chOff x="685800" y="1528763"/>
            <a:chExt cx="7772400" cy="4262437"/>
          </a:xfrm>
        </p:grpSpPr>
        <p:pic>
          <p:nvPicPr>
            <p:cNvPr id="2" name="Picture 1" descr="06_Page_1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28763"/>
              <a:ext cx="7772400" cy="380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(a)Multiplexing. (b)Inverse multiplexing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411662"/>
            <a:chOff x="685800" y="1455738"/>
            <a:chExt cx="7772400" cy="4411662"/>
          </a:xfrm>
        </p:grpSpPr>
        <p:pic>
          <p:nvPicPr>
            <p:cNvPr id="2" name="Picture 1" descr="06_Page_0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55738"/>
              <a:ext cx="7772400" cy="394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network, transport, and application layers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164012"/>
            <a:chOff x="685800" y="1550988"/>
            <a:chExt cx="7772400" cy="4164012"/>
          </a:xfrm>
        </p:grpSpPr>
        <p:pic>
          <p:nvPicPr>
            <p:cNvPr id="2" name="Picture 1" descr="06_Page_1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50988"/>
              <a:ext cx="7772400" cy="3754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Different combinations of client and server strategies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676650"/>
            <a:chOff x="685800" y="1809750"/>
            <a:chExt cx="7772400" cy="3676650"/>
          </a:xfrm>
        </p:grpSpPr>
        <p:pic>
          <p:nvPicPr>
            <p:cNvPr id="2" name="Picture 1" descr="06_Page_1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09750"/>
              <a:ext cx="7772400" cy="3238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3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</a:t>
              </a:r>
              <a:r>
                <a:rPr lang="en-US" sz="2000" dirty="0" err="1" smtClean="0"/>
                <a:t>Goodput</a:t>
              </a:r>
              <a:r>
                <a:rPr lang="en-US" sz="2000" dirty="0" smtClean="0"/>
                <a:t> and (b) delay as a function of offered load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43125"/>
            <a:ext cx="7772400" cy="2952750"/>
            <a:chOff x="685800" y="2143125"/>
            <a:chExt cx="7772400" cy="2952750"/>
          </a:xfrm>
        </p:grpSpPr>
        <p:pic>
          <p:nvPicPr>
            <p:cNvPr id="2" name="Picture 1" descr="06_Page_1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43125"/>
              <a:ext cx="7772400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5297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Max-min bandwidth allocation for four flows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836987"/>
            <a:chOff x="685800" y="1725613"/>
            <a:chExt cx="7772400" cy="3836987"/>
          </a:xfrm>
        </p:grpSpPr>
        <p:pic>
          <p:nvPicPr>
            <p:cNvPr id="2" name="Picture 1" descr="06_Page_1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25613"/>
              <a:ext cx="7772400" cy="3405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Changing bandwidth allocation over time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197845" y="762000"/>
            <a:ext cx="6726955" cy="5486400"/>
            <a:chOff x="904875" y="685800"/>
            <a:chExt cx="7334250" cy="5981700"/>
          </a:xfrm>
        </p:grpSpPr>
        <p:pic>
          <p:nvPicPr>
            <p:cNvPr id="2" name="Picture 1" descr="06_Page_1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904875" y="685800"/>
              <a:ext cx="73342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904875" y="6324600"/>
              <a:ext cx="73342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marL="457200" indent="-457200">
                <a:buAutoNum type="alphaLcParenBoth"/>
              </a:pPr>
              <a:r>
                <a:rPr lang="en-US" sz="2000" dirty="0" smtClean="0"/>
                <a:t>A </a:t>
              </a:r>
              <a:r>
                <a:rPr lang="en-US" sz="2000" dirty="0" smtClean="0"/>
                <a:t>fast network feeding a low-capacity receiver. </a:t>
              </a:r>
              <a:endParaRPr lang="en-US" sz="2000" dirty="0" smtClean="0"/>
            </a:p>
            <a:p>
              <a:pPr marL="457200" indent="-457200"/>
              <a:r>
                <a:rPr lang="en-US" sz="2000" dirty="0" smtClean="0"/>
                <a:t>(</a:t>
              </a:r>
              <a:r>
                <a:rPr lang="en-US" sz="2000" dirty="0" smtClean="0"/>
                <a:t>b) A slow network feeding a high-capacity receiver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50100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Signals of some congestion control protocols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1" y="2624328"/>
          <a:ext cx="7391399" cy="21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508"/>
                <a:gridCol w="3293993"/>
                <a:gridCol w="1205120"/>
                <a:gridCol w="1124778"/>
              </a:tblGrid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Protocol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Signal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Explicit?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Precise?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XCP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Rate to use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TCP with ECN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Congestion warning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FAST TCP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End-to-end delay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Compound TCP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Packet loss &amp; end-to-end delay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CUBIC TCP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Packet loss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TCP 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Packet loss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762000"/>
            <a:ext cx="7772400" cy="5486400"/>
            <a:chOff x="685800" y="914400"/>
            <a:chExt cx="7772400" cy="5486400"/>
          </a:xfrm>
        </p:grpSpPr>
        <p:pic>
          <p:nvPicPr>
            <p:cNvPr id="2" name="Picture 1" descr="06_Page_2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14400"/>
              <a:ext cx="7772400" cy="502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57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Additive and multiplicative bandwidth adjustments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905250"/>
            <a:chOff x="685800" y="1733550"/>
            <a:chExt cx="7772400" cy="3905250"/>
          </a:xfrm>
        </p:grpSpPr>
        <p:pic>
          <p:nvPicPr>
            <p:cNvPr id="2" name="Picture 1" descr="06_Page_2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33550"/>
              <a:ext cx="7772400" cy="3389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95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Additive Increase Multiplicative Decrease (AIMD) control law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3059112"/>
            <a:chOff x="685800" y="2122488"/>
            <a:chExt cx="7772400" cy="3059112"/>
          </a:xfrm>
        </p:grpSpPr>
        <p:pic>
          <p:nvPicPr>
            <p:cNvPr id="2" name="Picture 1" descr="06_Page_2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22488"/>
              <a:ext cx="7772400" cy="2611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Congestion control over a path with a wireless link.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90800"/>
            <a:ext cx="7772400" cy="2011362"/>
            <a:chOff x="685800" y="2674938"/>
            <a:chExt cx="7772400" cy="2011362"/>
          </a:xfrm>
        </p:grpSpPr>
        <p:pic>
          <p:nvPicPr>
            <p:cNvPr id="2" name="Picture 1" descr="06_Page_2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674938"/>
              <a:ext cx="7772400" cy="1506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434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UDP header.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5000"/>
          <a:ext cx="80771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4343399"/>
              </a:tblGrid>
              <a:tr h="200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Primitive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Packet sent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Meaning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LISTEN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(none)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Block until some process tries to connect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CONNECT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CONNECTION REQ.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Actively attempt to establish a connection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SEND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DATA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Send information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RECEIVE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(none)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Block until a DATA packet arrives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DISCONNECT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DISCONNECTION REQ.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Request a release of the connection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8006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primitives for a simple transport service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859087"/>
            <a:chOff x="685800" y="2246313"/>
            <a:chExt cx="7772400" cy="2859087"/>
          </a:xfrm>
        </p:grpSpPr>
        <p:pic>
          <p:nvPicPr>
            <p:cNvPr id="2" name="Picture 1" descr="06_Page_2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46313"/>
              <a:ext cx="7772400" cy="2363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IPv4 </a:t>
              </a:r>
              <a:r>
                <a:rPr lang="en-US" sz="2000" dirty="0" err="1" smtClean="0"/>
                <a:t>pseudoheader</a:t>
              </a:r>
              <a:r>
                <a:rPr lang="en-US" sz="2000" dirty="0" smtClean="0"/>
                <a:t> included in the UDP checksum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264025"/>
            <a:chOff x="685800" y="1527175"/>
            <a:chExt cx="7772400" cy="4264025"/>
          </a:xfrm>
        </p:grpSpPr>
        <p:pic>
          <p:nvPicPr>
            <p:cNvPr id="2" name="Picture 1" descr="06_Page_2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27175"/>
              <a:ext cx="7772400" cy="380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Steps in making a remote procedure call. The stubs are shaded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73275"/>
            <a:ext cx="7772400" cy="3090863"/>
            <a:chOff x="685800" y="2073275"/>
            <a:chExt cx="7772400" cy="3090863"/>
          </a:xfrm>
        </p:grpSpPr>
        <p:pic>
          <p:nvPicPr>
            <p:cNvPr id="2" name="Picture 1" descr="06_Page_2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73275"/>
              <a:ext cx="7772400" cy="2709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2123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The position of RTP in the protocol stack. (b) Packet nesting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824287"/>
            <a:chOff x="685800" y="1738313"/>
            <a:chExt cx="7772400" cy="3824287"/>
          </a:xfrm>
        </p:grpSpPr>
        <p:pic>
          <p:nvPicPr>
            <p:cNvPr id="2" name="Picture 1" descr="06_Page_2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38313"/>
              <a:ext cx="7772400" cy="338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RTP header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916237"/>
            <a:chOff x="685800" y="2189163"/>
            <a:chExt cx="7772400" cy="2916237"/>
          </a:xfrm>
        </p:grpSpPr>
        <p:pic>
          <p:nvPicPr>
            <p:cNvPr id="2" name="Picture 1" descr="06_Page_2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89163"/>
              <a:ext cx="7772400" cy="2478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Smoothing the output stream by buffering packets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833563"/>
            <a:ext cx="7772400" cy="3571875"/>
            <a:chOff x="685800" y="1833563"/>
            <a:chExt cx="7772400" cy="3571875"/>
          </a:xfrm>
        </p:grpSpPr>
        <p:pic>
          <p:nvPicPr>
            <p:cNvPr id="2" name="Picture 1" descr="06_Page_2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33563"/>
              <a:ext cx="7772400" cy="319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253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High jitter. (b) Low jitter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1600200"/>
          <a:ext cx="6629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4343400"/>
              </a:tblGrid>
              <a:tr h="239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Protocol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20, 21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FTP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File transfer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SSH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Remote login, replacement for Telnet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SMTP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Email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HTTP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World Wide Web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POP-3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Remote email access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143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IMAP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Remote email access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443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HTTPS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Secure Web (HTTP over SSL/TLS)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543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RTSP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Media player control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631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IPP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Printer sharing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0862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Some assigned ports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90800"/>
            <a:ext cx="7772400" cy="1992312"/>
            <a:chOff x="685800" y="2693988"/>
            <a:chExt cx="7772400" cy="1992312"/>
          </a:xfrm>
        </p:grpSpPr>
        <p:pic>
          <p:nvPicPr>
            <p:cNvPr id="2" name="Picture 1" descr="06_Page_3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693988"/>
              <a:ext cx="7772400" cy="1468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434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Four 512-byte segments sent as separate IP </a:t>
              </a:r>
              <a:r>
                <a:rPr lang="en-US" sz="2000" dirty="0" err="1" smtClean="0"/>
                <a:t>datagrams</a:t>
              </a:r>
              <a:r>
                <a:rPr lang="en-US" sz="2000" dirty="0" smtClean="0"/>
                <a:t>. (b) The 2048 bytes of data delivered to the application in a single call.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14400"/>
            <a:ext cx="7772400" cy="5303837"/>
            <a:chOff x="685800" y="1020763"/>
            <a:chExt cx="7772400" cy="5303837"/>
          </a:xfrm>
        </p:grpSpPr>
        <p:pic>
          <p:nvPicPr>
            <p:cNvPr id="2" name="Picture 1" descr="06_Page_3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20763"/>
              <a:ext cx="7772400" cy="4814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81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TCP header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136650" y="1676400"/>
            <a:ext cx="6869906" cy="3886200"/>
            <a:chOff x="1136650" y="685800"/>
            <a:chExt cx="6869906" cy="3886200"/>
          </a:xfrm>
        </p:grpSpPr>
        <p:pic>
          <p:nvPicPr>
            <p:cNvPr id="2" name="Picture 1" descr="06_Page_3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rcRect b="40278"/>
            <a:stretch>
              <a:fillRect/>
            </a:stretch>
          </p:blipFill>
          <p:spPr>
            <a:xfrm>
              <a:off x="1136650" y="685800"/>
              <a:ext cx="6869113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137443" y="4229100"/>
              <a:ext cx="686911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marL="457200" indent="-457200">
                <a:buAutoNum type="alphaLcParenBoth"/>
              </a:pPr>
              <a:r>
                <a:rPr lang="en-US" sz="2000" dirty="0" smtClean="0"/>
                <a:t>TCP </a:t>
              </a:r>
              <a:r>
                <a:rPr lang="en-US" sz="2000" dirty="0" smtClean="0"/>
                <a:t>connection establishment in the normal case. </a:t>
              </a:r>
              <a:endParaRPr lang="en-US" sz="2000" dirty="0" smtClean="0"/>
            </a:p>
            <a:p>
              <a:pPr marL="457200" indent="-457200"/>
              <a:r>
                <a:rPr lang="en-US" sz="2000" dirty="0" smtClean="0"/>
                <a:t>(</a:t>
              </a:r>
              <a:r>
                <a:rPr lang="en-US" sz="2000" dirty="0" smtClean="0"/>
                <a:t>b) Simultaneous connection establishment on both sides.</a:t>
              </a:r>
            </a:p>
            <a:p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09800"/>
            <a:ext cx="7772400" cy="2770187"/>
            <a:chOff x="685800" y="2259013"/>
            <a:chExt cx="7772400" cy="2770187"/>
          </a:xfrm>
        </p:grpSpPr>
        <p:pic>
          <p:nvPicPr>
            <p:cNvPr id="2" name="Picture 1" descr="06_Page_0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59013"/>
              <a:ext cx="7772400" cy="2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86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Nesting of segments, packets, and frames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298448"/>
          <a:ext cx="7315200" cy="373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90"/>
                <a:gridCol w="5358810"/>
              </a:tblGrid>
              <a:tr h="254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State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 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 connection is active or pending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LISTEN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server is waiting for an incoming call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SYN RCVD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 connection request has arrived; wait for ACK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SYN SENT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application has started to open a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ESTABLISHED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normal data transfer state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FIN WAIT 1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application has said it is finished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FIN WAIT 2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other side has agreed to release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TIME WAIT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Wait for all packets to die off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CLOSING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Both sides have tried to close simultaneously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CLOSE WAIT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The other side has initiated a release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LAST ACK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Wait for all packets to die off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16249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states used in the TCP connection management finite state machine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46614" y="381000"/>
            <a:ext cx="8668786" cy="5562600"/>
            <a:chOff x="-395286" y="685800"/>
            <a:chExt cx="9932986" cy="6373813"/>
          </a:xfrm>
        </p:grpSpPr>
        <p:pic>
          <p:nvPicPr>
            <p:cNvPr id="2" name="Picture 1" descr="06_Page_3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795463" y="685800"/>
              <a:ext cx="55514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-395286" y="6716713"/>
              <a:ext cx="9932986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TCP connection management finite state machine. The heavy solid line is the normal path for a client. The heavy dashed line is the normal path for </a:t>
              </a:r>
              <a:r>
                <a:rPr lang="en-US" sz="2000" dirty="0" smtClean="0"/>
                <a:t>a server. The </a:t>
              </a:r>
              <a:r>
                <a:rPr lang="en-US" sz="2000" dirty="0" smtClean="0"/>
                <a:t>light lines are unusual events. Each transition is labeled with the event causing it and the action resulting from it, separated by a slash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552700" y="762000"/>
            <a:ext cx="5991100" cy="5486400"/>
            <a:chOff x="1368425" y="685800"/>
            <a:chExt cx="6407150" cy="5867400"/>
          </a:xfrm>
        </p:grpSpPr>
        <p:pic>
          <p:nvPicPr>
            <p:cNvPr id="2" name="Picture 1" descr="06_Page_3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368425" y="685800"/>
              <a:ext cx="64071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368425" y="6210300"/>
              <a:ext cx="6407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Window management in TCP.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90600"/>
            <a:ext cx="7772400" cy="5213350"/>
            <a:chOff x="685800" y="1012825"/>
            <a:chExt cx="7772400" cy="5213350"/>
          </a:xfrm>
        </p:grpSpPr>
        <p:pic>
          <p:nvPicPr>
            <p:cNvPr id="2" name="Picture 1" descr="06_Page_3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12825"/>
              <a:ext cx="7772400" cy="483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88327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Silly window syndrome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81000" y="1295400"/>
            <a:ext cx="8382000" cy="4497387"/>
            <a:chOff x="381000" y="1446213"/>
            <a:chExt cx="8382000" cy="4497387"/>
          </a:xfrm>
        </p:grpSpPr>
        <p:pic>
          <p:nvPicPr>
            <p:cNvPr id="2" name="Picture 1" descr="06_Page_3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46213"/>
              <a:ext cx="7772400" cy="396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81000" y="5600700"/>
              <a:ext cx="8382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Probability density of acknowledgement arrival times in the data link layer. (b) Probability density of acknowledgement arrival times for </a:t>
              </a:r>
              <a:r>
                <a:rPr lang="en-US" sz="2000" dirty="0" smtClean="0"/>
                <a:t>TCP.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438400"/>
            <a:ext cx="7772400" cy="2201862"/>
            <a:chOff x="685800" y="2598738"/>
            <a:chExt cx="7772400" cy="2201862"/>
          </a:xfrm>
        </p:grpSpPr>
        <p:pic>
          <p:nvPicPr>
            <p:cNvPr id="2" name="Picture 1" descr="06_Page_3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98738"/>
              <a:ext cx="7772400" cy="166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457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burst of packets from a sender and the returning </a:t>
              </a:r>
              <a:r>
                <a:rPr lang="en-US" sz="2000" dirty="0" err="1" smtClean="0"/>
                <a:t>ack</a:t>
              </a:r>
              <a:r>
                <a:rPr lang="en-US" sz="2000" dirty="0" smtClean="0"/>
                <a:t> clock.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47775"/>
            <a:ext cx="7772400" cy="4743450"/>
            <a:chOff x="685800" y="1247775"/>
            <a:chExt cx="7772400" cy="4743450"/>
          </a:xfrm>
        </p:grpSpPr>
        <p:pic>
          <p:nvPicPr>
            <p:cNvPr id="2" name="Picture 1" descr="06_Page_3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47775"/>
              <a:ext cx="7772400" cy="436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4832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Slow start from an initial congestion window of one segment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31636" y="762000"/>
            <a:ext cx="8255164" cy="5486400"/>
            <a:chOff x="129118" y="685800"/>
            <a:chExt cx="8885767" cy="5905500"/>
          </a:xfrm>
        </p:grpSpPr>
        <p:pic>
          <p:nvPicPr>
            <p:cNvPr id="2" name="Picture 1" descr="06_Page_3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700088" y="685800"/>
              <a:ext cx="77438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29118" y="6248400"/>
              <a:ext cx="888576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Additive increase from an initial congestion window of one segment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111625"/>
            <a:chOff x="685800" y="1603375"/>
            <a:chExt cx="7772400" cy="4111625"/>
          </a:xfrm>
        </p:grpSpPr>
        <p:pic>
          <p:nvPicPr>
            <p:cNvPr id="2" name="Picture 1" descr="06_Page_4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03375"/>
              <a:ext cx="7772400" cy="365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Slow start followed by additive increase in TCP Tahoe.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157662"/>
            <a:chOff x="685800" y="1557338"/>
            <a:chExt cx="7772400" cy="4157662"/>
          </a:xfrm>
        </p:grpSpPr>
        <p:pic>
          <p:nvPicPr>
            <p:cNvPr id="2" name="Picture 1" descr="06_Page_4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57338"/>
              <a:ext cx="7772400" cy="374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Fast recovery and the </a:t>
              </a:r>
              <a:r>
                <a:rPr lang="en-US" sz="2000" dirty="0" err="1" smtClean="0"/>
                <a:t>sawtooth</a:t>
              </a:r>
              <a:r>
                <a:rPr lang="en-US" sz="2000" dirty="0" smtClean="0"/>
                <a:t> pattern of TCP Reno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851806" y="457200"/>
            <a:ext cx="7377794" cy="5486400"/>
            <a:chOff x="268286" y="685800"/>
            <a:chExt cx="8607430" cy="6400800"/>
          </a:xfrm>
        </p:grpSpPr>
        <p:pic>
          <p:nvPicPr>
            <p:cNvPr id="2" name="Picture 1" descr="06_Page_0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052513" y="685800"/>
              <a:ext cx="703897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68286" y="6743700"/>
              <a:ext cx="860743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A state diagram for a simple connection management </a:t>
              </a:r>
              <a:r>
                <a:rPr lang="en-US" sz="2000" dirty="0" smtClean="0"/>
                <a:t>scheme. Transitions </a:t>
              </a:r>
              <a:r>
                <a:rPr lang="en-US" sz="2000" dirty="0" smtClean="0"/>
                <a:t>labeled in italics are caused by packet arrivals. The solid lines show the client's state sequence. The dashed lines show the server's state sequence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14600"/>
            <a:ext cx="7772400" cy="2184400"/>
            <a:chOff x="685800" y="2540000"/>
            <a:chExt cx="7772400" cy="2184400"/>
          </a:xfrm>
        </p:grpSpPr>
        <p:pic>
          <p:nvPicPr>
            <p:cNvPr id="2" name="Picture 1" descr="06_Page_4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40000"/>
              <a:ext cx="7772400" cy="177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81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Selective acknowledgements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43000"/>
            <a:ext cx="7772400" cy="4821237"/>
            <a:chOff x="685800" y="1208088"/>
            <a:chExt cx="7772400" cy="4821237"/>
          </a:xfrm>
        </p:grpSpPr>
        <p:pic>
          <p:nvPicPr>
            <p:cNvPr id="2" name="Picture 1" descr="06_Page_4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08088"/>
              <a:ext cx="7772400" cy="4440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8642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Response as a function of </a:t>
              </a:r>
              <a:r>
                <a:rPr lang="en-US" sz="2000" dirty="0" smtClean="0"/>
                <a:t>load.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041650"/>
            <a:chOff x="685800" y="2216150"/>
            <a:chExt cx="7772400" cy="3041650"/>
          </a:xfrm>
        </p:grpSpPr>
        <p:pic>
          <p:nvPicPr>
            <p:cNvPr id="2" name="Picture 1" descr="06_Page_4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16150"/>
              <a:ext cx="7772400" cy="242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Four context switches to handle one packet with a user-space network manager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054475"/>
            <a:chOff x="685800" y="1660525"/>
            <a:chExt cx="7772400" cy="4054475"/>
          </a:xfrm>
        </p:grpSpPr>
        <p:pic>
          <p:nvPicPr>
            <p:cNvPr id="2" name="Picture 1" descr="06_Page_4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60525"/>
              <a:ext cx="7772400" cy="3535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The fast path from sender to receiver is shown with a heavy line. The processing steps on this path are shaded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2921000"/>
            <a:chOff x="685800" y="2260600"/>
            <a:chExt cx="7772400" cy="2921000"/>
          </a:xfrm>
        </p:grpSpPr>
        <p:pic>
          <p:nvPicPr>
            <p:cNvPr id="2" name="Picture 1" descr="06_Page_4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60600"/>
              <a:ext cx="7772400" cy="2335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TCP header. (b) IP header. In both cases, they are taken from the prototype without change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579563" y="533400"/>
            <a:ext cx="5984875" cy="5867400"/>
            <a:chOff x="1579563" y="685800"/>
            <a:chExt cx="5984875" cy="5867400"/>
          </a:xfrm>
        </p:grpSpPr>
        <p:pic>
          <p:nvPicPr>
            <p:cNvPr id="2" name="Picture 1" descr="06_Page_4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579563" y="685800"/>
              <a:ext cx="598487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579563" y="6210300"/>
              <a:ext cx="598487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timing wheel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860184" y="609600"/>
            <a:ext cx="7445616" cy="5486400"/>
            <a:chOff x="538164" y="685800"/>
            <a:chExt cx="8066086" cy="5943600"/>
          </a:xfrm>
        </p:grpSpPr>
        <p:pic>
          <p:nvPicPr>
            <p:cNvPr id="2" name="Picture 1" descr="06_Page_4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868363" y="685800"/>
              <a:ext cx="74056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538164" y="6286500"/>
              <a:ext cx="8066086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The state of transmitting 1 </a:t>
              </a:r>
              <a:r>
                <a:rPr lang="en-US" sz="2000" dirty="0" err="1" smtClean="0"/>
                <a:t>Mbit</a:t>
              </a:r>
              <a:r>
                <a:rPr lang="en-US" sz="2000" dirty="0" smtClean="0"/>
                <a:t> from San Diego to Boston. (a) At t = 0. (b) After 500 </a:t>
              </a:r>
              <a:r>
                <a:rPr lang="en-US" sz="2000" dirty="0" smtClean="0"/>
                <a:t>µsec</a:t>
              </a:r>
              <a:r>
                <a:rPr lang="en-US" sz="2000" dirty="0" smtClean="0"/>
                <a:t>. (c) After 20 msec. (d) After 40 msec.</a:t>
              </a:r>
              <a:endParaRPr lang="en-US" sz="20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47788"/>
            <a:ext cx="7772400" cy="4543425"/>
            <a:chOff x="685800" y="1347788"/>
            <a:chExt cx="7772400" cy="4543425"/>
          </a:xfrm>
        </p:grpSpPr>
        <p:pic>
          <p:nvPicPr>
            <p:cNvPr id="2" name="Picture 1" descr="06_Page_4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47788"/>
              <a:ext cx="7772400" cy="416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483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Time to transfer and acknowledge a 1-Mbit file over a 4000-km line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44700"/>
            <a:ext cx="7772400" cy="3148013"/>
            <a:chOff x="685800" y="2044700"/>
            <a:chExt cx="7772400" cy="3148013"/>
          </a:xfrm>
        </p:grpSpPr>
        <p:pic>
          <p:nvPicPr>
            <p:cNvPr id="2" name="Picture 1" descr="06_Page_5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44700"/>
              <a:ext cx="7772400" cy="2767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498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Delay-tolerant networking architecture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949700"/>
            <a:chOff x="685800" y="1689100"/>
            <a:chExt cx="7772400" cy="3949700"/>
          </a:xfrm>
        </p:grpSpPr>
        <p:pic>
          <p:nvPicPr>
            <p:cNvPr id="2" name="Picture 1" descr="06_Page_5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89100"/>
              <a:ext cx="7772400" cy="347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95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Use of a DTN in space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1" y="49338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socket primitives for TCP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83426"/>
          <a:ext cx="7772400" cy="279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4770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Primitive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Meaning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SOCKET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Create a new communication endpoint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BIND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Associate a local address with a socket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LISTEN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Announce willingness to accept connections; give queue size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ACCEPT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Passively establish an incoming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CONNECT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Actively attempt to establish a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SEND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Send some data over the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RECEIVE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Receive some data from the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CLOSE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Release the connection</a:t>
                      </a:r>
                    </a:p>
                  </a:txBody>
                  <a:tcPr marL="45720" marR="45720"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05000"/>
            <a:ext cx="7772400" cy="3281362"/>
            <a:chOff x="685800" y="2052638"/>
            <a:chExt cx="7772400" cy="3281362"/>
          </a:xfrm>
        </p:grpSpPr>
        <p:pic>
          <p:nvPicPr>
            <p:cNvPr id="2" name="Picture 1" descr="06_Page_5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52638"/>
              <a:ext cx="7772400" cy="275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Delay-tolerant networking protocol stack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944812"/>
            <a:chOff x="685800" y="2160588"/>
            <a:chExt cx="7772400" cy="2944812"/>
          </a:xfrm>
        </p:grpSpPr>
        <p:pic>
          <p:nvPicPr>
            <p:cNvPr id="2" name="Picture 1" descr="06_Page_5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60588"/>
              <a:ext cx="7772400" cy="2535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Bundle protocol message format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59244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code using </a:t>
            </a:r>
            <a:r>
              <a:rPr lang="en-US" sz="2000" dirty="0" smtClean="0"/>
              <a:t>sockets.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850724" y="-644383"/>
            <a:ext cx="5429692" cy="763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/* This page contains a client program that can request a file from the server program</a:t>
            </a:r>
          </a:p>
          <a:p>
            <a:r>
              <a:rPr lang="en-US" sz="1000" dirty="0" smtClean="0"/>
              <a:t> * on the next page. The server responds by sending the whole file.</a:t>
            </a:r>
          </a:p>
          <a:p>
            <a:r>
              <a:rPr lang="en-US" sz="1000" dirty="0" smtClean="0"/>
              <a:t> */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&lt;sys/</a:t>
            </a:r>
            <a:r>
              <a:rPr lang="en-US" sz="1000" dirty="0" err="1" smtClean="0"/>
              <a:t>types.h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&lt;sys/</a:t>
            </a:r>
            <a:r>
              <a:rPr lang="en-US" sz="1000" dirty="0" err="1" smtClean="0"/>
              <a:t>socket.h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netinet</a:t>
            </a:r>
            <a:r>
              <a:rPr lang="en-US" sz="1000" dirty="0" smtClean="0"/>
              <a:t>/</a:t>
            </a:r>
            <a:r>
              <a:rPr lang="en-US" sz="1000" dirty="0" err="1" smtClean="0"/>
              <a:t>in.h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netdb.h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SERVER_PORT </a:t>
            </a:r>
            <a:r>
              <a:rPr lang="en-US" sz="1000" dirty="0" smtClean="0"/>
              <a:t>12345	</a:t>
            </a:r>
            <a:r>
              <a:rPr lang="en-US" sz="1000" dirty="0" smtClean="0"/>
              <a:t>	/* arbitrary, but client &amp; server must agree */</a:t>
            </a:r>
          </a:p>
          <a:p>
            <a:r>
              <a:rPr lang="en-US" sz="1000" dirty="0" smtClean="0"/>
              <a:t>#define BUF_SIZE 4096	</a:t>
            </a:r>
            <a:r>
              <a:rPr lang="en-US" sz="1000" dirty="0" smtClean="0"/>
              <a:t>	/* </a:t>
            </a:r>
            <a:r>
              <a:rPr lang="en-US" sz="1000" dirty="0" smtClean="0"/>
              <a:t>block transfer size */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main(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argc</a:t>
            </a:r>
            <a:r>
              <a:rPr lang="en-US" sz="1000" dirty="0" smtClean="0"/>
              <a:t>, char **</a:t>
            </a:r>
            <a:r>
              <a:rPr lang="en-US" sz="1000" dirty="0" err="1" smtClean="0"/>
              <a:t>argv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int</a:t>
            </a:r>
            <a:r>
              <a:rPr lang="en-US" sz="1000" dirty="0" smtClean="0"/>
              <a:t> c, s, bytes;</a:t>
            </a:r>
          </a:p>
          <a:p>
            <a:r>
              <a:rPr lang="en-US" sz="1000" dirty="0" smtClean="0"/>
              <a:t>  char </a:t>
            </a:r>
            <a:r>
              <a:rPr lang="en-US" sz="1000" dirty="0" err="1" smtClean="0"/>
              <a:t>buf</a:t>
            </a:r>
            <a:r>
              <a:rPr lang="en-US" sz="1000" dirty="0" smtClean="0"/>
              <a:t>[BUF_SIZE];	</a:t>
            </a:r>
            <a:r>
              <a:rPr lang="en-US" sz="1000" dirty="0" smtClean="0"/>
              <a:t>	/* </a:t>
            </a:r>
            <a:r>
              <a:rPr lang="en-US" sz="1000" dirty="0" smtClean="0"/>
              <a:t>buffer for incoming file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hostent</a:t>
            </a:r>
            <a:r>
              <a:rPr lang="en-US" sz="1000" dirty="0" smtClean="0"/>
              <a:t> *h;	</a:t>
            </a:r>
            <a:r>
              <a:rPr lang="en-US" sz="1000" dirty="0" smtClean="0"/>
              <a:t>	/* </a:t>
            </a:r>
            <a:r>
              <a:rPr lang="en-US" sz="1000" dirty="0" smtClean="0"/>
              <a:t>info about server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sockaddr_in</a:t>
            </a:r>
            <a:r>
              <a:rPr lang="en-US" sz="1000" dirty="0" smtClean="0"/>
              <a:t> channel;	</a:t>
            </a:r>
            <a:r>
              <a:rPr lang="en-US" sz="1000" dirty="0" smtClean="0"/>
              <a:t>	/* </a:t>
            </a:r>
            <a:r>
              <a:rPr lang="en-US" sz="1000" dirty="0" smtClean="0"/>
              <a:t>holds IP address */</a:t>
            </a:r>
          </a:p>
          <a:p>
            <a:endParaRPr lang="en-US" sz="1000" dirty="0" smtClean="0"/>
          </a:p>
          <a:p>
            <a:r>
              <a:rPr lang="en-US" sz="1000" dirty="0" smtClean="0"/>
              <a:t>  if (</a:t>
            </a:r>
            <a:r>
              <a:rPr lang="en-US" sz="1000" dirty="0" err="1" smtClean="0"/>
              <a:t>argc</a:t>
            </a:r>
            <a:r>
              <a:rPr lang="en-US" sz="1000" dirty="0" smtClean="0"/>
              <a:t> != 3) fatal("Usage: client server-name file-name");</a:t>
            </a:r>
          </a:p>
          <a:p>
            <a:r>
              <a:rPr lang="en-US" sz="1000" dirty="0" smtClean="0"/>
              <a:t>  h = </a:t>
            </a:r>
            <a:r>
              <a:rPr lang="en-US" sz="1000" dirty="0" err="1" smtClean="0"/>
              <a:t>gethostbyname</a:t>
            </a:r>
            <a:r>
              <a:rPr lang="en-US" sz="1000" dirty="0" smtClean="0"/>
              <a:t>(</a:t>
            </a:r>
            <a:r>
              <a:rPr lang="en-US" sz="1000" dirty="0" err="1" smtClean="0"/>
              <a:t>argv</a:t>
            </a:r>
            <a:r>
              <a:rPr lang="en-US" sz="1000" dirty="0" smtClean="0"/>
              <a:t>[1]);	</a:t>
            </a:r>
            <a:r>
              <a:rPr lang="en-US" sz="1000" dirty="0" smtClean="0"/>
              <a:t>	/* </a:t>
            </a:r>
            <a:r>
              <a:rPr lang="en-US" sz="1000" dirty="0" smtClean="0"/>
              <a:t>look up host's IP address */</a:t>
            </a:r>
          </a:p>
          <a:p>
            <a:r>
              <a:rPr lang="en-US" sz="1000" dirty="0" smtClean="0"/>
              <a:t>  if (!h) fatal("</a:t>
            </a:r>
            <a:r>
              <a:rPr lang="en-US" sz="1000" dirty="0" err="1" smtClean="0"/>
              <a:t>gethostbyname</a:t>
            </a:r>
            <a:r>
              <a:rPr lang="en-US" sz="1000" dirty="0" smtClean="0"/>
              <a:t>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s = socket(PF_INET, SOCK_STREAM, IPPROTO_TCP);</a:t>
            </a:r>
          </a:p>
          <a:p>
            <a:r>
              <a:rPr lang="en-US" sz="1000" dirty="0" smtClean="0"/>
              <a:t>  if (s &lt;0) fatal("socket");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memset</a:t>
            </a:r>
            <a:r>
              <a:rPr lang="en-US" sz="1000" dirty="0" smtClean="0"/>
              <a:t>(&amp;channel, 0,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(channel));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channel.sin_family</a:t>
            </a:r>
            <a:r>
              <a:rPr lang="en-US" sz="1000" dirty="0" smtClean="0"/>
              <a:t>= AF_INET;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memcpy</a:t>
            </a:r>
            <a:r>
              <a:rPr lang="en-US" sz="1000" dirty="0" smtClean="0"/>
              <a:t>(&amp;</a:t>
            </a:r>
            <a:r>
              <a:rPr lang="en-US" sz="1000" dirty="0" err="1" smtClean="0"/>
              <a:t>channel.sin_addr.s_addr</a:t>
            </a:r>
            <a:r>
              <a:rPr lang="en-US" sz="1000" dirty="0" smtClean="0"/>
              <a:t>, h-&gt;</a:t>
            </a:r>
            <a:r>
              <a:rPr lang="en-US" sz="1000" dirty="0" err="1" smtClean="0"/>
              <a:t>h_addr</a:t>
            </a:r>
            <a:r>
              <a:rPr lang="en-US" sz="1000" dirty="0" smtClean="0"/>
              <a:t>, h-&gt;</a:t>
            </a:r>
            <a:r>
              <a:rPr lang="en-US" sz="1000" dirty="0" err="1" smtClean="0"/>
              <a:t>h_length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channel.sin_port</a:t>
            </a:r>
            <a:r>
              <a:rPr lang="en-US" sz="1000" dirty="0" smtClean="0"/>
              <a:t>= </a:t>
            </a:r>
            <a:r>
              <a:rPr lang="en-US" sz="1000" dirty="0" err="1" smtClean="0"/>
              <a:t>htons</a:t>
            </a:r>
            <a:r>
              <a:rPr lang="en-US" sz="1000" dirty="0" smtClean="0"/>
              <a:t>(SERVER_PORT);</a:t>
            </a:r>
          </a:p>
          <a:p>
            <a:endParaRPr lang="en-US" sz="1000" dirty="0" smtClean="0"/>
          </a:p>
          <a:p>
            <a:r>
              <a:rPr lang="en-US" sz="1000" dirty="0" smtClean="0"/>
              <a:t>  c = connect(s, (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sockaddr</a:t>
            </a:r>
            <a:r>
              <a:rPr lang="en-US" sz="1000" dirty="0" smtClean="0"/>
              <a:t> *) &amp;channel,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(channel));</a:t>
            </a:r>
          </a:p>
          <a:p>
            <a:r>
              <a:rPr lang="en-US" sz="1000" dirty="0" smtClean="0"/>
              <a:t>  if (c &lt; 0) fatal("connect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/* Connection is now established. Send file name including 0 byte at end. */</a:t>
            </a:r>
          </a:p>
          <a:p>
            <a:r>
              <a:rPr lang="en-US" sz="1000" dirty="0" smtClean="0"/>
              <a:t>  write(s, </a:t>
            </a:r>
            <a:r>
              <a:rPr lang="en-US" sz="1000" dirty="0" err="1" smtClean="0"/>
              <a:t>argv</a:t>
            </a:r>
            <a:r>
              <a:rPr lang="en-US" sz="1000" dirty="0" smtClean="0"/>
              <a:t>[2], </a:t>
            </a:r>
            <a:r>
              <a:rPr lang="en-US" sz="1000" dirty="0" err="1" smtClean="0"/>
              <a:t>strlen</a:t>
            </a:r>
            <a:r>
              <a:rPr lang="en-US" sz="1000" dirty="0" smtClean="0"/>
              <a:t>(</a:t>
            </a:r>
            <a:r>
              <a:rPr lang="en-US" sz="1000" dirty="0" err="1" smtClean="0"/>
              <a:t>argv</a:t>
            </a:r>
            <a:r>
              <a:rPr lang="en-US" sz="1000" dirty="0" smtClean="0"/>
              <a:t>[2])+1);</a:t>
            </a:r>
          </a:p>
          <a:p>
            <a:endParaRPr lang="en-US" sz="1000" dirty="0" smtClean="0"/>
          </a:p>
          <a:p>
            <a:r>
              <a:rPr lang="en-US" sz="1000" dirty="0" smtClean="0"/>
              <a:t>  /* Go get the file and write it to standard output. */</a:t>
            </a:r>
          </a:p>
          <a:p>
            <a:r>
              <a:rPr lang="en-US" sz="1000" dirty="0" smtClean="0"/>
              <a:t>  while (1) {</a:t>
            </a:r>
          </a:p>
          <a:p>
            <a:r>
              <a:rPr lang="en-US" sz="1000" dirty="0" smtClean="0"/>
              <a:t>        bytes = read(s, </a:t>
            </a:r>
            <a:r>
              <a:rPr lang="en-US" sz="1000" dirty="0" err="1" smtClean="0"/>
              <a:t>buf</a:t>
            </a:r>
            <a:r>
              <a:rPr lang="en-US" sz="1000" dirty="0" smtClean="0"/>
              <a:t>, BUF_SIZE);	/* read from socket */</a:t>
            </a:r>
          </a:p>
          <a:p>
            <a:r>
              <a:rPr lang="en-US" sz="1000" dirty="0" smtClean="0"/>
              <a:t>        if (bytes &lt;= 0) exit(0);	</a:t>
            </a:r>
            <a:r>
              <a:rPr lang="en-US" sz="1000" dirty="0" smtClean="0"/>
              <a:t>	/* </a:t>
            </a:r>
            <a:r>
              <a:rPr lang="en-US" sz="1000" dirty="0" smtClean="0"/>
              <a:t>check for end of file */</a:t>
            </a:r>
          </a:p>
          <a:p>
            <a:r>
              <a:rPr lang="en-US" sz="1000" dirty="0" smtClean="0"/>
              <a:t>        write(1, </a:t>
            </a:r>
            <a:r>
              <a:rPr lang="en-US" sz="1000" dirty="0" err="1" smtClean="0"/>
              <a:t>buf</a:t>
            </a:r>
            <a:r>
              <a:rPr lang="en-US" sz="1000" dirty="0" smtClean="0"/>
              <a:t>, bytes);	</a:t>
            </a:r>
            <a:r>
              <a:rPr lang="en-US" sz="1000" dirty="0" smtClean="0"/>
              <a:t>	/* </a:t>
            </a:r>
            <a:r>
              <a:rPr lang="en-US" sz="1000" dirty="0" smtClean="0"/>
              <a:t>write to standard output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fatal(char *string)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("%s\n", string);</a:t>
            </a:r>
          </a:p>
          <a:p>
            <a:r>
              <a:rPr lang="en-US" sz="1000" dirty="0" smtClean="0"/>
              <a:t>  exit(1);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59244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 code </a:t>
            </a:r>
            <a:r>
              <a:rPr lang="en-US" sz="2000" dirty="0" smtClean="0"/>
              <a:t>using </a:t>
            </a:r>
            <a:r>
              <a:rPr lang="en-US" sz="2000" dirty="0" smtClean="0"/>
              <a:t>sockets.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770381" y="-1008380"/>
            <a:ext cx="5622052" cy="8248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#include &lt;sys/</a:t>
            </a:r>
            <a:r>
              <a:rPr lang="en-US" sz="1000" dirty="0" err="1" smtClean="0"/>
              <a:t>types.h</a:t>
            </a:r>
            <a:r>
              <a:rPr lang="en-US" sz="1000" dirty="0" smtClean="0"/>
              <a:t>&gt;	</a:t>
            </a:r>
            <a:r>
              <a:rPr lang="en-US" sz="1000" dirty="0" smtClean="0"/>
              <a:t>	/* </a:t>
            </a:r>
            <a:r>
              <a:rPr lang="en-US" sz="1000" dirty="0" smtClean="0"/>
              <a:t>This is the server code */</a:t>
            </a:r>
          </a:p>
          <a:p>
            <a:r>
              <a:rPr lang="en-US" sz="1000" dirty="0" smtClean="0"/>
              <a:t>#include &lt;sys/</a:t>
            </a:r>
            <a:r>
              <a:rPr lang="en-US" sz="1000" dirty="0" err="1" smtClean="0"/>
              <a:t>fcntl.h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&lt;sys/</a:t>
            </a:r>
            <a:r>
              <a:rPr lang="en-US" sz="1000" dirty="0" err="1" smtClean="0"/>
              <a:t>socket.h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netinet</a:t>
            </a:r>
            <a:r>
              <a:rPr lang="en-US" sz="1000" dirty="0" smtClean="0"/>
              <a:t>/</a:t>
            </a:r>
            <a:r>
              <a:rPr lang="en-US" sz="1000" dirty="0" err="1" smtClean="0"/>
              <a:t>in.h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netdb.h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#define SERVER_PORT 12345	</a:t>
            </a:r>
            <a:r>
              <a:rPr lang="en-US" sz="1000" dirty="0" smtClean="0"/>
              <a:t>	/* </a:t>
            </a:r>
            <a:r>
              <a:rPr lang="en-US" sz="1000" dirty="0" smtClean="0"/>
              <a:t>arbitrary, but client &amp; server must agree */</a:t>
            </a:r>
          </a:p>
          <a:p>
            <a:r>
              <a:rPr lang="en-US" sz="1000" dirty="0" smtClean="0"/>
              <a:t>#define BUF_SIZE 4096	</a:t>
            </a:r>
            <a:r>
              <a:rPr lang="en-US" sz="1000" dirty="0" smtClean="0"/>
              <a:t>	/* </a:t>
            </a:r>
            <a:r>
              <a:rPr lang="en-US" sz="1000" dirty="0" smtClean="0"/>
              <a:t>block transfer size */</a:t>
            </a:r>
          </a:p>
          <a:p>
            <a:r>
              <a:rPr lang="en-US" sz="1000" dirty="0" smtClean="0"/>
              <a:t>#define QUEUE_SIZE 10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main(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argc</a:t>
            </a:r>
            <a:r>
              <a:rPr lang="en-US" sz="1000" dirty="0" smtClean="0"/>
              <a:t>, char *</a:t>
            </a:r>
            <a:r>
              <a:rPr lang="en-US" sz="1000" dirty="0" err="1" smtClean="0"/>
              <a:t>argv</a:t>
            </a:r>
            <a:r>
              <a:rPr lang="en-US" sz="1000" dirty="0" smtClean="0"/>
              <a:t>[])</a:t>
            </a:r>
          </a:p>
          <a:p>
            <a:r>
              <a:rPr lang="en-US" sz="1000" dirty="0" smtClean="0"/>
              <a:t>{	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int</a:t>
            </a:r>
            <a:r>
              <a:rPr lang="en-US" sz="1000" dirty="0" smtClean="0"/>
              <a:t> s, b, l, </a:t>
            </a:r>
            <a:r>
              <a:rPr lang="en-US" sz="1000" dirty="0" err="1" smtClean="0"/>
              <a:t>fd</a:t>
            </a:r>
            <a:r>
              <a:rPr lang="en-US" sz="1000" dirty="0" smtClean="0"/>
              <a:t>, </a:t>
            </a:r>
            <a:r>
              <a:rPr lang="en-US" sz="1000" dirty="0" err="1" smtClean="0"/>
              <a:t>sa</a:t>
            </a:r>
            <a:r>
              <a:rPr lang="en-US" sz="1000" dirty="0" smtClean="0"/>
              <a:t>, bytes, on = 1;</a:t>
            </a:r>
          </a:p>
          <a:p>
            <a:r>
              <a:rPr lang="en-US" sz="1000" dirty="0" smtClean="0"/>
              <a:t>  char </a:t>
            </a:r>
            <a:r>
              <a:rPr lang="en-US" sz="1000" dirty="0" err="1" smtClean="0"/>
              <a:t>buf</a:t>
            </a:r>
            <a:r>
              <a:rPr lang="en-US" sz="1000" dirty="0" smtClean="0"/>
              <a:t>[BUF_SIZE];	</a:t>
            </a:r>
            <a:r>
              <a:rPr lang="en-US" sz="1000" dirty="0" smtClean="0"/>
              <a:t>	/* </a:t>
            </a:r>
            <a:r>
              <a:rPr lang="en-US" sz="1000" dirty="0" smtClean="0"/>
              <a:t>buffer for outgoing file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sockaddr_in</a:t>
            </a:r>
            <a:r>
              <a:rPr lang="en-US" sz="1000" dirty="0" smtClean="0"/>
              <a:t> channel;	</a:t>
            </a:r>
            <a:r>
              <a:rPr lang="en-US" sz="1000" dirty="0" smtClean="0"/>
              <a:t>	/* </a:t>
            </a:r>
            <a:r>
              <a:rPr lang="en-US" sz="1000" dirty="0" smtClean="0"/>
              <a:t>holds IP address */</a:t>
            </a:r>
          </a:p>
          <a:p>
            <a:endParaRPr lang="en-US" sz="1000" dirty="0" smtClean="0"/>
          </a:p>
          <a:p>
            <a:r>
              <a:rPr lang="en-US" sz="1000" dirty="0" smtClean="0"/>
              <a:t>  /* Build address structure to bind to socket.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memset</a:t>
            </a:r>
            <a:r>
              <a:rPr lang="en-US" sz="1000" dirty="0" smtClean="0"/>
              <a:t>(&amp;channel, 0,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(channel));	/* zero channel */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channel.sin_family</a:t>
            </a:r>
            <a:r>
              <a:rPr lang="en-US" sz="1000" dirty="0" smtClean="0"/>
              <a:t> = AF_INET;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channel.sin_addr.s_addr</a:t>
            </a:r>
            <a:r>
              <a:rPr lang="en-US" sz="1000" dirty="0" smtClean="0"/>
              <a:t> = </a:t>
            </a:r>
            <a:r>
              <a:rPr lang="en-US" sz="1000" dirty="0" err="1" smtClean="0"/>
              <a:t>htonl</a:t>
            </a:r>
            <a:r>
              <a:rPr lang="en-US" sz="1000" dirty="0" smtClean="0"/>
              <a:t>(INADDR_ANY);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channel.sin_port</a:t>
            </a:r>
            <a:r>
              <a:rPr lang="en-US" sz="1000" dirty="0" smtClean="0"/>
              <a:t> = </a:t>
            </a:r>
            <a:r>
              <a:rPr lang="en-US" sz="1000" dirty="0" err="1" smtClean="0"/>
              <a:t>htons</a:t>
            </a:r>
            <a:r>
              <a:rPr lang="en-US" sz="1000" dirty="0" smtClean="0"/>
              <a:t>(SERVER_PORT);</a:t>
            </a:r>
          </a:p>
          <a:p>
            <a:endParaRPr lang="en-US" sz="1000" dirty="0" smtClean="0"/>
          </a:p>
          <a:p>
            <a:r>
              <a:rPr lang="en-US" sz="1000" dirty="0" smtClean="0"/>
              <a:t>  /* Passive open. Wait for connection. */</a:t>
            </a:r>
          </a:p>
          <a:p>
            <a:r>
              <a:rPr lang="en-US" sz="1000" dirty="0" smtClean="0"/>
              <a:t>  s = socket(AF_INET, SOCK_STREAM, IPPROTO_TCP);    /* create socket */</a:t>
            </a:r>
          </a:p>
          <a:p>
            <a:r>
              <a:rPr lang="en-US" sz="1000" dirty="0" smtClean="0"/>
              <a:t>  if (s &lt; 0) fatal("socket failed");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setsockopt</a:t>
            </a:r>
            <a:r>
              <a:rPr lang="en-US" sz="1000" dirty="0" smtClean="0"/>
              <a:t>(s, SOL_SOCKET, SO_REUSEADDR, (char *) &amp;on,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(on));</a:t>
            </a:r>
          </a:p>
          <a:p>
            <a:endParaRPr lang="en-US" sz="1000" dirty="0" smtClean="0"/>
          </a:p>
          <a:p>
            <a:r>
              <a:rPr lang="en-US" sz="1000" dirty="0" smtClean="0"/>
              <a:t>  b = bind(s, (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sockaddr</a:t>
            </a:r>
            <a:r>
              <a:rPr lang="en-US" sz="1000" dirty="0" smtClean="0"/>
              <a:t> *) &amp;channel,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(channel));</a:t>
            </a:r>
          </a:p>
          <a:p>
            <a:r>
              <a:rPr lang="en-US" sz="1000" dirty="0" smtClean="0"/>
              <a:t>  if (b &lt; 0) fatal("bind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l = listen(s, QUEUE_SIZE);	</a:t>
            </a:r>
            <a:r>
              <a:rPr lang="en-US" sz="1000" dirty="0" smtClean="0"/>
              <a:t>	/* </a:t>
            </a:r>
            <a:r>
              <a:rPr lang="en-US" sz="1000" dirty="0" smtClean="0"/>
              <a:t>specify queue size */</a:t>
            </a:r>
          </a:p>
          <a:p>
            <a:r>
              <a:rPr lang="en-US" sz="1000" dirty="0" smtClean="0"/>
              <a:t>  if (l &lt; 0) fatal("listen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/* Socket is now set up and bound. Wait for connection and process it. */</a:t>
            </a:r>
          </a:p>
          <a:p>
            <a:r>
              <a:rPr lang="en-US" sz="1000" dirty="0" smtClean="0"/>
              <a:t>  while (1)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sa</a:t>
            </a:r>
            <a:r>
              <a:rPr lang="en-US" sz="1000" dirty="0" smtClean="0"/>
              <a:t> = accept(s, 0, 0);	</a:t>
            </a:r>
            <a:r>
              <a:rPr lang="en-US" sz="1000" dirty="0" smtClean="0"/>
              <a:t>	/* </a:t>
            </a:r>
            <a:r>
              <a:rPr lang="en-US" sz="1000" dirty="0" smtClean="0"/>
              <a:t>block for connection request */</a:t>
            </a:r>
          </a:p>
          <a:p>
            <a:r>
              <a:rPr lang="en-US" sz="1000" dirty="0" smtClean="0"/>
              <a:t>        if (</a:t>
            </a:r>
            <a:r>
              <a:rPr lang="en-US" sz="1000" dirty="0" err="1" smtClean="0"/>
              <a:t>sa</a:t>
            </a:r>
            <a:r>
              <a:rPr lang="en-US" sz="1000" dirty="0" smtClean="0"/>
              <a:t> &lt; 0) fatal("accept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read(</a:t>
            </a:r>
            <a:r>
              <a:rPr lang="en-US" sz="1000" dirty="0" err="1" smtClean="0"/>
              <a:t>sa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, BUF_SIZE);	</a:t>
            </a:r>
            <a:r>
              <a:rPr lang="en-US" sz="1000" dirty="0" smtClean="0"/>
              <a:t>	/* </a:t>
            </a:r>
            <a:r>
              <a:rPr lang="en-US" sz="1000" dirty="0" smtClean="0"/>
              <a:t>read file name from socket */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/* Get and return the file. */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fd</a:t>
            </a:r>
            <a:r>
              <a:rPr lang="en-US" sz="1000" dirty="0" smtClean="0"/>
              <a:t> = open(</a:t>
            </a:r>
            <a:r>
              <a:rPr lang="en-US" sz="1000" dirty="0" err="1" smtClean="0"/>
              <a:t>buf</a:t>
            </a:r>
            <a:r>
              <a:rPr lang="en-US" sz="1000" dirty="0" smtClean="0"/>
              <a:t>, O_RDONLY);	/* open the file to be sent back */</a:t>
            </a:r>
          </a:p>
          <a:p>
            <a:r>
              <a:rPr lang="en-US" sz="1000" dirty="0" smtClean="0"/>
              <a:t>        if (</a:t>
            </a:r>
            <a:r>
              <a:rPr lang="en-US" sz="1000" dirty="0" err="1" smtClean="0"/>
              <a:t>fd</a:t>
            </a:r>
            <a:r>
              <a:rPr lang="en-US" sz="1000" dirty="0" smtClean="0"/>
              <a:t> &lt; 0) fatal("open failed");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while (1) {</a:t>
            </a:r>
          </a:p>
          <a:p>
            <a:r>
              <a:rPr lang="en-US" sz="1000" dirty="0" smtClean="0"/>
              <a:t>                bytes = read(</a:t>
            </a:r>
            <a:r>
              <a:rPr lang="en-US" sz="1000" dirty="0" err="1" smtClean="0"/>
              <a:t>fd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, BUF_SIZE</a:t>
            </a:r>
            <a:r>
              <a:rPr lang="en-US" sz="1000" dirty="0" smtClean="0"/>
              <a:t>);	/* </a:t>
            </a:r>
            <a:r>
              <a:rPr lang="en-US" sz="1000" dirty="0" smtClean="0"/>
              <a:t>read from file */</a:t>
            </a:r>
          </a:p>
          <a:p>
            <a:r>
              <a:rPr lang="en-US" sz="1000" dirty="0" smtClean="0"/>
              <a:t>                if (bytes &lt;= 0) break;	</a:t>
            </a:r>
            <a:r>
              <a:rPr lang="en-US" sz="1000" dirty="0" smtClean="0"/>
              <a:t>	/* </a:t>
            </a:r>
            <a:r>
              <a:rPr lang="en-US" sz="1000" dirty="0" smtClean="0"/>
              <a:t>check for end of file */</a:t>
            </a:r>
          </a:p>
          <a:p>
            <a:r>
              <a:rPr lang="en-US" sz="1000" dirty="0" smtClean="0"/>
              <a:t>                write(</a:t>
            </a:r>
            <a:r>
              <a:rPr lang="en-US" sz="1000" dirty="0" err="1" smtClean="0"/>
              <a:t>sa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, bytes);	</a:t>
            </a:r>
            <a:r>
              <a:rPr lang="en-US" sz="1000" dirty="0" smtClean="0"/>
              <a:t>	/* </a:t>
            </a:r>
            <a:r>
              <a:rPr lang="en-US" sz="1000" dirty="0" smtClean="0"/>
              <a:t>write bytes to socket */</a:t>
            </a:r>
          </a:p>
          <a:p>
            <a:r>
              <a:rPr lang="en-US" sz="1000" dirty="0" smtClean="0"/>
              <a:t>        }</a:t>
            </a:r>
          </a:p>
          <a:p>
            <a:r>
              <a:rPr lang="en-US" sz="1000" dirty="0" smtClean="0"/>
              <a:t>        close(</a:t>
            </a:r>
            <a:r>
              <a:rPr lang="en-US" sz="1000" dirty="0" err="1" smtClean="0"/>
              <a:t>fd</a:t>
            </a:r>
            <a:r>
              <a:rPr lang="en-US" sz="1000" dirty="0" smtClean="0"/>
              <a:t>);	</a:t>
            </a:r>
            <a:r>
              <a:rPr lang="en-US" sz="1000" dirty="0" smtClean="0"/>
              <a:t>		/* </a:t>
            </a:r>
            <a:r>
              <a:rPr lang="en-US" sz="1000" dirty="0" smtClean="0"/>
              <a:t>close file */</a:t>
            </a:r>
          </a:p>
          <a:p>
            <a:r>
              <a:rPr lang="en-US" sz="1000" dirty="0" smtClean="0"/>
              <a:t>        close(</a:t>
            </a:r>
            <a:r>
              <a:rPr lang="en-US" sz="1000" dirty="0" err="1" smtClean="0"/>
              <a:t>sa</a:t>
            </a:r>
            <a:r>
              <a:rPr lang="en-US" sz="1000" dirty="0" smtClean="0"/>
              <a:t>);	</a:t>
            </a:r>
            <a:r>
              <a:rPr lang="en-US" sz="1000" dirty="0" smtClean="0"/>
              <a:t>		/* </a:t>
            </a:r>
            <a:r>
              <a:rPr lang="en-US" sz="1000" dirty="0" smtClean="0"/>
              <a:t>close connection */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328862"/>
            <a:chOff x="685800" y="2547938"/>
            <a:chExt cx="7772400" cy="2328862"/>
          </a:xfrm>
        </p:grpSpPr>
        <p:pic>
          <p:nvPicPr>
            <p:cNvPr id="2" name="Picture 1" descr="06_Page_0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47938"/>
              <a:ext cx="7772400" cy="176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838200" y="4533900"/>
              <a:ext cx="7467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(a)Environment of the data link layer. (b)Environment of the transport layer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1884</Words>
  <Application>Microsoft Office PowerPoint</Application>
  <PresentationFormat>On-screen Show (4:3)</PresentationFormat>
  <Paragraphs>343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Custom Design</vt:lpstr>
      <vt:lpstr>Chapter 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48</cp:revision>
  <dcterms:created xsi:type="dcterms:W3CDTF">2011-09-16T19:54:13Z</dcterms:created>
  <dcterms:modified xsi:type="dcterms:W3CDTF">2011-09-19T04:58:16Z</dcterms:modified>
</cp:coreProperties>
</file>